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14" r:id="rId2"/>
    <p:sldId id="689" r:id="rId3"/>
    <p:sldId id="680" r:id="rId4"/>
    <p:sldId id="646" r:id="rId5"/>
    <p:sldId id="683" r:id="rId6"/>
    <p:sldId id="684" r:id="rId7"/>
    <p:sldId id="685" r:id="rId8"/>
    <p:sldId id="686" r:id="rId9"/>
    <p:sldId id="687" r:id="rId10"/>
    <p:sldId id="688" r:id="rId11"/>
    <p:sldId id="320" r:id="rId12"/>
    <p:sldId id="319" r:id="rId13"/>
    <p:sldId id="666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2" pos="1420" userDrawn="1">
          <p15:clr>
            <a:srgbClr val="A4A3A4"/>
          </p15:clr>
        </p15:guide>
        <p15:guide id="3" orient="horz" pos="2415" userDrawn="1">
          <p15:clr>
            <a:srgbClr val="A4A3A4"/>
          </p15:clr>
        </p15:guide>
        <p15:guide id="4" pos="9177" userDrawn="1">
          <p15:clr>
            <a:srgbClr val="A4A3A4"/>
          </p15:clr>
        </p15:guide>
        <p15:guide id="5" orient="horz" pos="7699" userDrawn="1">
          <p15:clr>
            <a:srgbClr val="A4A3A4"/>
          </p15:clr>
        </p15:guide>
        <p15:guide id="6" pos="3530" userDrawn="1">
          <p15:clr>
            <a:srgbClr val="A4A3A4"/>
          </p15:clr>
        </p15:guide>
        <p15:guide id="7" pos="3915" userDrawn="1">
          <p15:clr>
            <a:srgbClr val="A4A3A4"/>
          </p15:clr>
        </p15:guide>
        <p15:guide id="8" pos="6160" userDrawn="1">
          <p15:clr>
            <a:srgbClr val="A4A3A4"/>
          </p15:clr>
        </p15:guide>
        <p15:guide id="9" pos="6546" userDrawn="1">
          <p15:clr>
            <a:srgbClr val="A4A3A4"/>
          </p15:clr>
        </p15:guide>
        <p15:guide id="10" pos="8633" userDrawn="1">
          <p15:clr>
            <a:srgbClr val="A4A3A4"/>
          </p15:clr>
        </p15:guide>
        <p15:guide id="11" orient="horz" pos="15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187B91-9A0C-24AC-3C61-74875FFA7B68}" name="200" initials="" userId="S::x200@mu.medfordmemorial.org::86a1cd6c-acd6-4461-93a7-3d54dc4d553e" providerId="AD"/>
  <p188:author id="{8A6D0DE1-011B-3685-430C-70B7B77E4C9A}" name="Алексей Козлов" initials="АК" userId="7aee63d196b76d2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BAF"/>
    <a:srgbClr val="009FFF"/>
    <a:srgbClr val="002BAF"/>
    <a:srgbClr val="010B22"/>
    <a:srgbClr val="A290FB"/>
    <a:srgbClr val="E97C18"/>
    <a:srgbClr val="F3901D"/>
    <a:srgbClr val="12BD9E"/>
    <a:srgbClr val="12BB68"/>
    <a:srgbClr val="106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6" autoAdjust="0"/>
    <p:restoredTop sz="95713" autoAdjust="0"/>
  </p:normalViewPr>
  <p:slideViewPr>
    <p:cSldViewPr snapToGrid="0" snapToObjects="1" showGuides="1">
      <p:cViewPr varScale="1">
        <p:scale>
          <a:sx n="68" d="100"/>
          <a:sy n="68" d="100"/>
        </p:scale>
        <p:origin x="312" y="456"/>
      </p:cViewPr>
      <p:guideLst>
        <p:guide pos="1420"/>
        <p:guide orient="horz" pos="2415"/>
        <p:guide pos="9177"/>
        <p:guide orient="horz" pos="7699"/>
        <p:guide pos="3530"/>
        <p:guide pos="3915"/>
        <p:guide pos="6160"/>
        <p:guide pos="6546"/>
        <p:guide pos="8633"/>
        <p:guide orient="horz" pos="15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12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170D1-01D7-4B55-9EC1-3DAF2E8F5EE7}" type="datetimeFigureOut">
              <a:rPr lang="ru-RU" smtClean="0"/>
              <a:pPr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A8622-7B90-4E28-8437-A359875C63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 latinLnBrk="0">
      <a:lnSpc>
        <a:spcPct val="117999"/>
      </a:lnSpc>
      <a:defRPr sz="2200" b="0" i="0">
        <a:latin typeface="Verdana Regular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77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9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00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10CCE-D905-8149-BC56-77184E08FE0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12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2397125" y="5658942"/>
            <a:ext cx="13846922" cy="24365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ts val="9500"/>
              </a:lnSpc>
              <a:defRPr sz="8000" b="1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Neue Machina Regular"/>
              </a:defRPr>
            </a:lvl1pPr>
          </a:lstStyle>
          <a:p>
            <a:r>
              <a:rPr dirty="0" err="1"/>
              <a:t>Заголовок</a:t>
            </a:r>
            <a:r>
              <a:rPr dirty="0"/>
              <a:t> </a:t>
            </a:r>
            <a:r>
              <a:rPr dirty="0" err="1"/>
              <a:t>презентации</a:t>
            </a:r>
            <a:endParaRPr dirty="0"/>
          </a:p>
        </p:txBody>
      </p:sp>
      <p:sp>
        <p:nvSpPr>
          <p:cNvPr id="19" name="Текст 7">
            <a:extLst>
              <a:ext uri="{FF2B5EF4-FFF2-40B4-BE49-F238E27FC236}">
                <a16:creationId xmlns:a16="http://schemas.microsoft.com/office/drawing/2014/main" id="{252B86A4-89D5-2E4C-8F52-05BB954147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00299" y="11088165"/>
            <a:ext cx="10489223" cy="51257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4500"/>
              </a:lnSpc>
              <a:spcBef>
                <a:spcPts val="900"/>
              </a:spcBef>
              <a:buNone/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Имя Отчество Фамилия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CBEC4E41-8DF7-C44F-80AE-F60131C634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00299" y="11890562"/>
            <a:ext cx="10489223" cy="51257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4500"/>
              </a:lnSpc>
              <a:spcBef>
                <a:spcPts val="900"/>
              </a:spcBef>
              <a:buNone/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Должность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D0068-6F97-A76A-F35B-6E7B01B92A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033" y="851049"/>
            <a:ext cx="5318070" cy="28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023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презентации">
            <a:extLst>
              <a:ext uri="{FF2B5EF4-FFF2-40B4-BE49-F238E27FC236}">
                <a16:creationId xmlns:a16="http://schemas.microsoft.com/office/drawing/2014/main" id="{4014763F-D730-3145-B43A-239D52B998B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397125" y="6261671"/>
            <a:ext cx="13846922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ts val="9500"/>
              </a:lnSpc>
              <a:defRPr sz="8000" b="1" spc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Neue Machina Regular"/>
              </a:defRPr>
            </a:lvl1pPr>
          </a:lstStyle>
          <a:p>
            <a:r>
              <a:rPr lang="ru-RU" dirty="0"/>
              <a:t>Спасибо за внимание!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62FDAB-1C93-2B8B-F76C-AACB84E3C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1033" y="851049"/>
            <a:ext cx="5318070" cy="28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4447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подложко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иния">
            <a:extLst>
              <a:ext uri="{FF2B5EF4-FFF2-40B4-BE49-F238E27FC236}">
                <a16:creationId xmlns:a16="http://schemas.microsoft.com/office/drawing/2014/main" id="{1E436F70-F294-6F4D-A454-A7E16355BD8D}"/>
              </a:ext>
            </a:extLst>
          </p:cNvPr>
          <p:cNvSpPr/>
          <p:nvPr userDrawn="1"/>
        </p:nvSpPr>
        <p:spPr>
          <a:xfrm>
            <a:off x="2400299" y="12421534"/>
            <a:ext cx="20831175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69222" tIns="69222" rIns="69222" bIns="69222" anchor="ctr"/>
          <a:lstStyle/>
          <a:p>
            <a:endParaRPr b="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Номер слайда">
            <a:extLst>
              <a:ext uri="{FF2B5EF4-FFF2-40B4-BE49-F238E27FC236}">
                <a16:creationId xmlns:a16="http://schemas.microsoft.com/office/drawing/2014/main" id="{21AF7859-0F63-1A45-A313-CB041F51A3B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400300" y="12583966"/>
            <a:ext cx="931835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2438339">
              <a:defRPr sz="2200" spc="88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Neue Machina Regular"/>
              </a:defRPr>
            </a:lvl1pPr>
          </a:lstStyle>
          <a:p>
            <a:fld id="{2EB202F4-93DA-BD41-8EC6-543C1F1A61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Новгород">
            <a:extLst>
              <a:ext uri="{FF2B5EF4-FFF2-40B4-BE49-F238E27FC236}">
                <a16:creationId xmlns:a16="http://schemas.microsoft.com/office/drawing/2014/main" id="{5EB2D73F-F009-104E-BB05-A25440365129}"/>
              </a:ext>
            </a:extLst>
          </p:cNvPr>
          <p:cNvSpPr txBox="1"/>
          <p:nvPr userDrawn="1"/>
        </p:nvSpPr>
        <p:spPr>
          <a:xfrm>
            <a:off x="20567925" y="12583966"/>
            <a:ext cx="2663550" cy="3385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spc="88">
                <a:solidFill>
                  <a:srgbClr val="3B3B3B"/>
                </a:solidFill>
                <a:latin typeface="Neue Machina Regular"/>
                <a:ea typeface="Neue Machina Regular"/>
                <a:cs typeface="Neue Machina Regular"/>
                <a:sym typeface="Neue Machina Regular"/>
              </a:defRPr>
            </a:lvl1pPr>
          </a:lstStyle>
          <a:p>
            <a:pPr algn="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Санкт-Петербург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Нижний Новгород">
            <a:extLst>
              <a:ext uri="{FF2B5EF4-FFF2-40B4-BE49-F238E27FC236}">
                <a16:creationId xmlns:a16="http://schemas.microsoft.com/office/drawing/2014/main" id="{89183475-1FDF-B547-B44F-5C4C11EC2558}"/>
              </a:ext>
            </a:extLst>
          </p:cNvPr>
          <p:cNvSpPr txBox="1"/>
          <p:nvPr userDrawn="1"/>
        </p:nvSpPr>
        <p:spPr>
          <a:xfrm rot="5400000">
            <a:off x="21692390" y="6556361"/>
            <a:ext cx="2891241" cy="3385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spc="88">
                <a:solidFill>
                  <a:srgbClr val="3B3B3B"/>
                </a:solidFill>
                <a:latin typeface="Neue Machina Regular"/>
                <a:ea typeface="Neue Machina Regular"/>
                <a:cs typeface="Neue Machina Regular"/>
                <a:sym typeface="Neue Machina Regular"/>
              </a:defRPr>
            </a:lvl1pPr>
          </a:lstStyle>
          <a:p>
            <a:pPr algn="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Тема выступления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2123849C-F2D6-E046-AC94-331F628492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0300" y="701675"/>
            <a:ext cx="14651038" cy="102592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318D335D-DE70-6448-9998-1D9B15ADAF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300" y="2355996"/>
            <a:ext cx="13378281" cy="587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2000"/>
              </a:spcBef>
              <a:buNone/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F9DF5951-9070-3D47-ABFB-09D77EE12E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300" y="4252232"/>
            <a:ext cx="8616950" cy="3416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1800"/>
              </a:spcBef>
              <a:buNone/>
              <a:defRPr sz="21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82F4F64F-8AE3-2D4E-B065-2228707F50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0300" y="5607503"/>
            <a:ext cx="8616950" cy="3128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График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D300BA94-6C99-0C42-8C41-9869242961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00300" y="6068839"/>
            <a:ext cx="8616950" cy="25417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Источник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4846D5-2B3F-DC6A-B3C3-54254B070D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24178" y="881135"/>
            <a:ext cx="2583109" cy="13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605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1959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">
            <a:extLst>
              <a:ext uri="{FF2B5EF4-FFF2-40B4-BE49-F238E27FC236}">
                <a16:creationId xmlns:a16="http://schemas.microsoft.com/office/drawing/2014/main" id="{99A82A5B-88B5-0042-BD15-803DB32ED11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400300" y="12583966"/>
            <a:ext cx="931835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2438339">
              <a:defRPr sz="2200" spc="88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Neue Machina Regular"/>
              </a:defRPr>
            </a:lvl1pPr>
          </a:lstStyle>
          <a:p>
            <a:fld id="{2EB202F4-93DA-BD41-8EC6-543C1F1A61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Нижний Новгород">
            <a:extLst>
              <a:ext uri="{FF2B5EF4-FFF2-40B4-BE49-F238E27FC236}">
                <a16:creationId xmlns:a16="http://schemas.microsoft.com/office/drawing/2014/main" id="{15561544-1BF2-A043-9AF5-CF838D5265BB}"/>
              </a:ext>
            </a:extLst>
          </p:cNvPr>
          <p:cNvSpPr txBox="1"/>
          <p:nvPr userDrawn="1"/>
        </p:nvSpPr>
        <p:spPr>
          <a:xfrm>
            <a:off x="20567925" y="12583966"/>
            <a:ext cx="2663550" cy="3385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spc="88">
                <a:solidFill>
                  <a:srgbClr val="3B3B3B"/>
                </a:solidFill>
                <a:latin typeface="Neue Machina Regular"/>
                <a:ea typeface="Neue Machina Regular"/>
                <a:cs typeface="Neue Machina Regular"/>
                <a:sym typeface="Neue Machina Regular"/>
              </a:defRPr>
            </a:lvl1pPr>
          </a:lstStyle>
          <a:p>
            <a:pPr algn="r"/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Санкт-Петербург</a:t>
            </a:r>
            <a:endParaRPr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">
            <a:extLst>
              <a:ext uri="{FF2B5EF4-FFF2-40B4-BE49-F238E27FC236}">
                <a16:creationId xmlns:a16="http://schemas.microsoft.com/office/drawing/2014/main" id="{70CAC7F0-9643-D04A-AA62-43F4C004A96E}"/>
              </a:ext>
            </a:extLst>
          </p:cNvPr>
          <p:cNvSpPr/>
          <p:nvPr userDrawn="1"/>
        </p:nvSpPr>
        <p:spPr>
          <a:xfrm>
            <a:off x="-14268" y="-17003"/>
            <a:ext cx="1234030" cy="13750006"/>
          </a:xfrm>
          <a:prstGeom prst="rect">
            <a:avLst/>
          </a:prstGeom>
          <a:solidFill>
            <a:schemeClr val="bg2"/>
          </a:solidFill>
          <a:ln w="3175">
            <a:miter lim="400000"/>
          </a:ln>
        </p:spPr>
        <p:txBody>
          <a:bodyPr lIns="69222" tIns="69222" rIns="69222" bIns="69222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 i="0" dirty="0">
              <a:latin typeface="Verdana Bold"/>
            </a:endParaRPr>
          </a:p>
        </p:txBody>
      </p:sp>
      <p:sp>
        <p:nvSpPr>
          <p:cNvPr id="22" name="Текст 5">
            <a:extLst>
              <a:ext uri="{FF2B5EF4-FFF2-40B4-BE49-F238E27FC236}">
                <a16:creationId xmlns:a16="http://schemas.microsoft.com/office/drawing/2014/main" id="{2E08E864-0512-874F-A4E3-697D23C6C3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0300" y="701675"/>
            <a:ext cx="14651038" cy="102592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sz="7000" b="1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5" name="Текст 7">
            <a:extLst>
              <a:ext uri="{FF2B5EF4-FFF2-40B4-BE49-F238E27FC236}">
                <a16:creationId xmlns:a16="http://schemas.microsoft.com/office/drawing/2014/main" id="{87B5F84E-CA41-5542-AD7B-6B379B1611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300" y="2355996"/>
            <a:ext cx="13378281" cy="587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2000"/>
              </a:spcBef>
              <a:buNone/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3" name="Нижний Новгород">
            <a:extLst>
              <a:ext uri="{FF2B5EF4-FFF2-40B4-BE49-F238E27FC236}">
                <a16:creationId xmlns:a16="http://schemas.microsoft.com/office/drawing/2014/main" id="{0F5A32F6-11FC-0245-9910-E80F091E1761}"/>
              </a:ext>
            </a:extLst>
          </p:cNvPr>
          <p:cNvSpPr txBox="1"/>
          <p:nvPr userDrawn="1"/>
        </p:nvSpPr>
        <p:spPr>
          <a:xfrm rot="5400000">
            <a:off x="22024342" y="6556361"/>
            <a:ext cx="2227341" cy="3385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spc="88">
                <a:solidFill>
                  <a:srgbClr val="3B3B3B"/>
                </a:solidFill>
                <a:latin typeface="Neue Machina Regular"/>
                <a:ea typeface="Neue Machina Regular"/>
                <a:cs typeface="Neue Machina Regular"/>
                <a:sym typeface="Neue Machina Regular"/>
              </a:defRPr>
            </a:lvl1pPr>
          </a:lstStyle>
          <a:p>
            <a:pPr algn="r"/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МП Инспектор</a:t>
            </a:r>
            <a:endParaRPr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86AB53CB-1749-0142-B5DE-CFBAA2245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300" y="4252232"/>
            <a:ext cx="8616950" cy="3416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1800"/>
              </a:spcBef>
              <a:buNone/>
              <a:defRPr sz="2100"/>
            </a:lvl1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93FF8628-6259-B842-A7FE-E32BC1DE1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0300" y="5607503"/>
            <a:ext cx="8616950" cy="3128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100" b="1"/>
            </a:lvl1pPr>
          </a:lstStyle>
          <a:p>
            <a:r>
              <a:rPr lang="ru-RU" dirty="0"/>
              <a:t>График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736F766D-346C-CD45-8F79-3A2954F043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00300" y="6068839"/>
            <a:ext cx="8616950" cy="25417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Источник</a:t>
            </a:r>
          </a:p>
        </p:txBody>
      </p:sp>
      <p:sp>
        <p:nvSpPr>
          <p:cNvPr id="23" name="Линия">
            <a:extLst>
              <a:ext uri="{FF2B5EF4-FFF2-40B4-BE49-F238E27FC236}">
                <a16:creationId xmlns:a16="http://schemas.microsoft.com/office/drawing/2014/main" id="{A4308CA1-3122-8248-BB80-6E22D77F4D08}"/>
              </a:ext>
            </a:extLst>
          </p:cNvPr>
          <p:cNvSpPr/>
          <p:nvPr userDrawn="1"/>
        </p:nvSpPr>
        <p:spPr>
          <a:xfrm>
            <a:off x="2400299" y="12421534"/>
            <a:ext cx="20831175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69222" tIns="69222" rIns="69222" bIns="69222" anchor="ctr"/>
          <a:lstStyle/>
          <a:p>
            <a:endParaRPr b="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20C6A5-AD47-3486-C592-F53AC6A54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76860" y="867310"/>
            <a:ext cx="258111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615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"/>
          <p:cNvSpPr/>
          <p:nvPr/>
        </p:nvSpPr>
        <p:spPr>
          <a:xfrm>
            <a:off x="0" y="0"/>
            <a:ext cx="1234030" cy="13750006"/>
          </a:xfrm>
          <a:prstGeom prst="rect">
            <a:avLst/>
          </a:prstGeom>
          <a:solidFill>
            <a:schemeClr val="bg2"/>
          </a:solidFill>
          <a:ln w="3175">
            <a:miter lim="400000"/>
          </a:ln>
        </p:spPr>
        <p:txBody>
          <a:bodyPr lIns="69222" tIns="69222" rIns="69222" bIns="69222" anchor="ctr"/>
          <a:lstStyle/>
          <a:p>
            <a:pPr defTabSz="821531">
              <a:defRPr sz="28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b="1" i="0" dirty="0">
              <a:latin typeface="Verdana Bold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E3BB8C2-205A-A848-81F2-4AE11355E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0300" y="701675"/>
            <a:ext cx="14651038" cy="102592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8000"/>
              </a:lnSpc>
              <a:spcBef>
                <a:spcPts val="0"/>
              </a:spcBef>
              <a:buNone/>
              <a:defRPr sz="7000" b="1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8F181B32-304C-554C-9B35-9613FA4D9E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0300" y="2355996"/>
            <a:ext cx="13378281" cy="5872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5000"/>
              </a:lnSpc>
              <a:spcBef>
                <a:spcPts val="2000"/>
              </a:spcBef>
              <a:buNone/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3168CAFB-F5A8-C342-845A-ADB2EABE99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00300" y="4252232"/>
            <a:ext cx="8616950" cy="3416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1800"/>
              </a:spcBef>
              <a:buNone/>
              <a:defRPr sz="2100"/>
            </a:lvl1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0142C47A-E715-174B-84DC-96621C376B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00300" y="5607503"/>
            <a:ext cx="8616950" cy="3128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100" b="1"/>
            </a:lvl1pPr>
          </a:lstStyle>
          <a:p>
            <a:r>
              <a:rPr lang="ru-RU" dirty="0"/>
              <a:t>График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D95AD9F2-4594-6E42-A37B-A6F3C22A1F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00300" y="6068839"/>
            <a:ext cx="8616950" cy="25417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b="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Источник</a:t>
            </a:r>
          </a:p>
        </p:txBody>
      </p:sp>
      <p:sp>
        <p:nvSpPr>
          <p:cNvPr id="14" name="Номер слайда">
            <a:extLst>
              <a:ext uri="{FF2B5EF4-FFF2-40B4-BE49-F238E27FC236}">
                <a16:creationId xmlns:a16="http://schemas.microsoft.com/office/drawing/2014/main" id="{20318385-8C1C-A149-B421-380F4FB4BE5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400300" y="12583966"/>
            <a:ext cx="931835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2438339">
              <a:defRPr sz="2200" spc="88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Neue Machina Regular"/>
              </a:defRPr>
            </a:lvl1pPr>
          </a:lstStyle>
          <a:p>
            <a:fld id="{2EB202F4-93DA-BD41-8EC6-543C1F1A61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Нижний Новгород">
            <a:extLst>
              <a:ext uri="{FF2B5EF4-FFF2-40B4-BE49-F238E27FC236}">
                <a16:creationId xmlns:a16="http://schemas.microsoft.com/office/drawing/2014/main" id="{2ED5AD33-4AFD-8F4E-8149-F78D50A02301}"/>
              </a:ext>
            </a:extLst>
          </p:cNvPr>
          <p:cNvSpPr txBox="1"/>
          <p:nvPr userDrawn="1"/>
        </p:nvSpPr>
        <p:spPr>
          <a:xfrm>
            <a:off x="20567925" y="12583966"/>
            <a:ext cx="2663550" cy="3385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spc="88">
                <a:solidFill>
                  <a:srgbClr val="3B3B3B"/>
                </a:solidFill>
                <a:latin typeface="Neue Machina Regular"/>
                <a:ea typeface="Neue Machina Regular"/>
                <a:cs typeface="Neue Machina Regular"/>
                <a:sym typeface="Neue Machina Regular"/>
              </a:defRPr>
            </a:lvl1pPr>
          </a:lstStyle>
          <a:p>
            <a:pPr algn="r"/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Санкт-Петербург</a:t>
            </a:r>
            <a:endParaRPr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Нижний Новгород">
            <a:extLst>
              <a:ext uri="{FF2B5EF4-FFF2-40B4-BE49-F238E27FC236}">
                <a16:creationId xmlns:a16="http://schemas.microsoft.com/office/drawing/2014/main" id="{B5CB07EA-9089-F240-84D1-47CF67E47882}"/>
              </a:ext>
            </a:extLst>
          </p:cNvPr>
          <p:cNvSpPr txBox="1"/>
          <p:nvPr userDrawn="1"/>
        </p:nvSpPr>
        <p:spPr>
          <a:xfrm rot="5400000">
            <a:off x="22024342" y="6556361"/>
            <a:ext cx="2227341" cy="3385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200" spc="88">
                <a:solidFill>
                  <a:srgbClr val="3B3B3B"/>
                </a:solidFill>
                <a:latin typeface="Neue Machina Regular"/>
                <a:ea typeface="Neue Machina Regular"/>
                <a:cs typeface="Neue Machina Regular"/>
                <a:sym typeface="Neue Machina Regular"/>
              </a:defRPr>
            </a:lvl1pPr>
          </a:lstStyle>
          <a:p>
            <a:pPr algn="r"/>
            <a:r>
              <a:rPr lang="ru-RU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МП Инспектор</a:t>
            </a:r>
            <a:endParaRPr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Линия">
            <a:extLst>
              <a:ext uri="{FF2B5EF4-FFF2-40B4-BE49-F238E27FC236}">
                <a16:creationId xmlns:a16="http://schemas.microsoft.com/office/drawing/2014/main" id="{95A5A07B-6B99-0A43-979C-9702D138EB91}"/>
              </a:ext>
            </a:extLst>
          </p:cNvPr>
          <p:cNvSpPr/>
          <p:nvPr userDrawn="1"/>
        </p:nvSpPr>
        <p:spPr>
          <a:xfrm>
            <a:off x="2400299" y="12421534"/>
            <a:ext cx="20831175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69222" tIns="69222" rIns="69222" bIns="69222" anchor="ctr"/>
          <a:lstStyle/>
          <a:p>
            <a:endParaRPr b="0" i="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14622E-EFF6-92AB-5A5B-EC2CE1A5B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76860" y="867310"/>
            <a:ext cx="2581118" cy="1371600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  <p:sldLayoutId id="2147483657" r:id="rId3"/>
    <p:sldLayoutId id="2147483658" r:id="rId4"/>
    <p:sldLayoutId id="2147483654" r:id="rId5"/>
    <p:sldLayoutId id="2147483650" r:id="rId6"/>
  </p:sldLayoutIdLst>
  <p:transition spd="med"/>
  <p:hf hdr="0" ftr="0" dt="0"/>
  <p:txStyles>
    <p:titleStyle>
      <a:lvl1pPr marL="0" marR="0" indent="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-159" baseline="0">
          <a:solidFill>
            <a:srgbClr val="000000"/>
          </a:solidFill>
          <a:uFillTx/>
          <a:latin typeface="Verdana Regular"/>
          <a:ea typeface="+mn-ea"/>
          <a:cs typeface="+mn-cs"/>
          <a:sym typeface="Helvetica Neue"/>
        </a:defRPr>
      </a:lvl1pPr>
      <a:lvl2pPr marL="0" marR="0" indent="457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82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Verdana Regular"/>
          <a:ea typeface="+mn-ea"/>
          <a:cs typeface="+mn-cs"/>
          <a:sym typeface="Helvetica Neue"/>
        </a:defRPr>
      </a:lvl1pPr>
      <a:lvl2pPr marL="863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Verdana Regular"/>
          <a:ea typeface="+mn-ea"/>
          <a:cs typeface="+mn-cs"/>
          <a:sym typeface="Helvetica Neue"/>
        </a:defRPr>
      </a:lvl2pPr>
      <a:lvl3pPr marL="1244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Verdana Regular"/>
          <a:ea typeface="+mn-ea"/>
          <a:cs typeface="+mn-cs"/>
          <a:sym typeface="Helvetica Neue"/>
        </a:defRPr>
      </a:lvl3pPr>
      <a:lvl4pPr marL="1625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Verdana Regular"/>
          <a:ea typeface="+mn-ea"/>
          <a:cs typeface="+mn-cs"/>
          <a:sym typeface="Helvetica Neue"/>
        </a:defRPr>
      </a:lvl4pPr>
      <a:lvl5pPr marL="2006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Verdana Regular"/>
          <a:ea typeface="+mn-ea"/>
          <a:cs typeface="+mn-cs"/>
          <a:sym typeface="Helvetica Neue"/>
        </a:defRPr>
      </a:lvl5pPr>
      <a:lvl6pPr marL="2387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768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149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530600" marR="0" indent="-482600" algn="l" defTabSz="2438339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5" userDrawn="1">
          <p15:clr>
            <a:srgbClr val="F26B43"/>
          </p15:clr>
        </p15:guide>
        <p15:guide id="2" pos="1510" userDrawn="1">
          <p15:clr>
            <a:srgbClr val="F26B43"/>
          </p15:clr>
        </p15:guide>
        <p15:guide id="3" pos="14634" userDrawn="1">
          <p15:clr>
            <a:srgbClr val="F26B43"/>
          </p15:clr>
        </p15:guide>
        <p15:guide id="4" orient="horz" pos="781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openxmlformats.org/officeDocument/2006/relationships/image" Target="../media/image12.jpeg"/><Relationship Id="rId4" Type="http://schemas.openxmlformats.org/officeDocument/2006/relationships/image" Target="../media/image43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3.jpeg"/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7523C-4D7D-EA4F-88C4-EF952C3C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3" y="5138928"/>
            <a:ext cx="22917319" cy="2436564"/>
          </a:xfrm>
        </p:spPr>
        <p:txBody>
          <a:bodyPr/>
          <a:lstStyle/>
          <a:p>
            <a:r>
              <a:rPr lang="ru-RU" sz="7200" dirty="0"/>
              <a:t>Мобильное приложение</a:t>
            </a:r>
            <a:br>
              <a:rPr lang="ru-RU" sz="7200" dirty="0"/>
            </a:br>
            <a:r>
              <a:rPr lang="ru-RU" dirty="0">
                <a:ea typeface="Tahoma" panose="020B0604030504040204" pitchFamily="34" charset="0"/>
                <a:cs typeface="Golos Text Medium" panose="020B0603020202020204" pitchFamily="34" charset="-52"/>
                <a:sym typeface="Arial"/>
              </a:rPr>
              <a:t> «Инспектор»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73456E-162D-B049-9DF8-FF1CEB04B7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00299" y="8851392"/>
            <a:ext cx="13391442" cy="1615827"/>
          </a:xfrm>
        </p:spPr>
        <p:txBody>
          <a:bodyPr/>
          <a:lstStyle/>
          <a:p>
            <a:r>
              <a:rPr lang="ru-RU" dirty="0"/>
              <a:t>Макаренкова Александра Викторовна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</a:rPr>
              <a:t>Начальник проектного управления реализации мероприятий в сфере контрольно-надзорной деятельности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8C07FB6B-9E47-65EC-FFC4-D16E4920B025}"/>
              </a:ext>
            </a:extLst>
          </p:cNvPr>
          <p:cNvSpPr txBox="1">
            <a:spLocks/>
          </p:cNvSpPr>
          <p:nvPr/>
        </p:nvSpPr>
        <p:spPr>
          <a:xfrm>
            <a:off x="15791741" y="857000"/>
            <a:ext cx="7693901" cy="129266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2438339" rtl="0" latinLnBrk="0">
              <a:lnSpc>
                <a:spcPts val="4500"/>
              </a:lnSpc>
              <a:spcBef>
                <a:spcPts val="9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3000" b="0" i="0" u="none" strike="noStrike" cap="none" spc="0" baseline="0">
                <a:solidFill>
                  <a:schemeClr val="accent1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1pPr>
            <a:lvl2pPr marL="863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2pPr>
            <a:lvl3pPr marL="1244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3pPr>
            <a:lvl4pPr marL="1625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4pPr>
            <a:lvl5pPr marL="2006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5pPr>
            <a:lvl6pPr marL="2387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768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149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530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ru-RU" sz="2800" b="1">
                <a:solidFill>
                  <a:schemeClr val="bg1"/>
                </a:solidFill>
              </a:rPr>
              <a:t>Министерство цифрового развития,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связи и массовых  коммуникаций </a:t>
            </a:r>
            <a:br>
              <a:rPr lang="ru-RU" sz="2800" b="1">
                <a:solidFill>
                  <a:schemeClr val="bg1"/>
                </a:solidFill>
              </a:rPr>
            </a:br>
            <a:r>
              <a:rPr lang="ru-RU" sz="2800" b="1">
                <a:solidFill>
                  <a:schemeClr val="bg1"/>
                </a:solidFill>
              </a:rPr>
              <a:t>Российской Федерации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F131C9A8-0FBB-D2C8-11FB-C1BA3307E7C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15883" y="790093"/>
            <a:ext cx="1385220" cy="1384994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D673456E-162D-B049-9DF8-FF1CEB04B7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00299" y="10972800"/>
            <a:ext cx="13391442" cy="923330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dirty="0"/>
              <a:t>Амельченко Владимир Андреевич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Директор по информационным технологиям ООО «Дата </a:t>
            </a:r>
            <a:r>
              <a:rPr lang="ru-RU" dirty="0" err="1">
                <a:solidFill>
                  <a:schemeClr val="bg1"/>
                </a:solidFill>
              </a:rPr>
              <a:t>Солюшн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727093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E0F31EC5-6CB7-0E35-718E-38188EAE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3178" y="2886636"/>
            <a:ext cx="12761895" cy="9375664"/>
          </a:xfrm>
          <a:prstGeom prst="rect">
            <a:avLst/>
          </a:prstGeom>
        </p:spPr>
      </p:pic>
      <p:pic>
        <p:nvPicPr>
          <p:cNvPr id="3" name="Image 3" descr="preencoded.png">
            <a:extLst>
              <a:ext uri="{FF2B5EF4-FFF2-40B4-BE49-F238E27FC236}">
                <a16:creationId xmlns:a16="http://schemas.microsoft.com/office/drawing/2014/main" id="{7D82F543-2AAA-BBD2-EB91-2E3215198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62988" y="2886636"/>
            <a:ext cx="9440296" cy="93756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Не работаете в ТОР КНД?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AF786677-59F8-0EE8-B2D9-CC9701006655}"/>
              </a:ext>
            </a:extLst>
          </p:cNvPr>
          <p:cNvSpPr txBox="1">
            <a:spLocks/>
          </p:cNvSpPr>
          <p:nvPr/>
        </p:nvSpPr>
        <p:spPr>
          <a:xfrm>
            <a:off x="2405062" y="2054295"/>
            <a:ext cx="11991874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2438339" rtl="0" latinLnBrk="0">
              <a:lnSpc>
                <a:spcPts val="5000"/>
              </a:lnSpc>
              <a:spcBef>
                <a:spcPts val="20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4000" b="0" i="0" u="none" strike="noStrike" cap="none" spc="0" baseline="0">
                <a:solidFill>
                  <a:schemeClr val="tx2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1pPr>
            <a:lvl2pPr marL="863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2pPr>
            <a:lvl3pPr marL="1244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3pPr>
            <a:lvl4pPr marL="1625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4pPr>
            <a:lvl5pPr marL="2006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5pPr>
            <a:lvl6pPr marL="2387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768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149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530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dirty="0">
                <a:solidFill>
                  <a:schemeClr val="tx2">
                    <a:lumMod val="50000"/>
                    <a:lumOff val="50000"/>
                  </a:schemeClr>
                </a:solidFill>
              </a:rPr>
              <a:t>Вид сведений СМЭВ для подключения ВИС КНО: 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2841870" y="4209085"/>
            <a:ext cx="9834664" cy="1477328"/>
            <a:chOff x="2503730" y="4209084"/>
            <a:chExt cx="9834664" cy="1477328"/>
          </a:xfrm>
        </p:grpSpPr>
        <p:sp>
          <p:nvSpPr>
            <p:cNvPr id="16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726545" y="4209084"/>
              <a:ext cx="8611849" cy="14773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2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Позволяет создавать мероприятия </a:t>
              </a:r>
              <a:br>
                <a:rPr lang="ru-RU" sz="32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</a:br>
              <a:r>
                <a:rPr lang="ru-RU" sz="32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в формате ВКС для КНО, которые </a:t>
              </a:r>
              <a:br>
                <a:rPr lang="ru-RU" sz="32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</a:br>
              <a:r>
                <a:rPr lang="ru-RU" sz="32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не работают в ГИС ТОР КНД</a:t>
              </a:r>
              <a:endParaRPr lang="ru-RU" sz="3200" dirty="0">
                <a:solidFill>
                  <a:schemeClr val="tx2">
                    <a:lumMod val="65000"/>
                    <a:lumOff val="35000"/>
                  </a:schemeClr>
                </a:solidFill>
                <a:sym typeface="Arial"/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503730" y="4417388"/>
              <a:ext cx="799591" cy="720000"/>
              <a:chOff x="14212111" y="4684747"/>
              <a:chExt cx="799591" cy="720000"/>
            </a:xfrm>
          </p:grpSpPr>
          <p:sp>
            <p:nvSpPr>
              <p:cNvPr id="20" name="Овал 19"/>
              <p:cNvSpPr>
                <a:spLocks noChangeAspect="1"/>
              </p:cNvSpPr>
              <p:nvPr/>
            </p:nvSpPr>
            <p:spPr>
              <a:xfrm>
                <a:off x="14243852" y="4684747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212111" y="4767458"/>
                <a:ext cx="79959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Verdana Bold"/>
                    <a:sym typeface="Helvetica Neue"/>
                  </a:rPr>
                  <a:t>1</a:t>
                </a:r>
                <a:endParaRPr kumimoji="0" lang="ru-RU" sz="4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2841870" y="6666369"/>
            <a:ext cx="10177565" cy="1672010"/>
            <a:chOff x="2841870" y="4190804"/>
            <a:chExt cx="10177565" cy="1672010"/>
          </a:xfrm>
        </p:grpSpPr>
        <p:sp>
          <p:nvSpPr>
            <p:cNvPr id="26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4064685" y="4200821"/>
              <a:ext cx="8954750" cy="166199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l" defTabSz="914400">
                <a:buClr>
                  <a:srgbClr val="000000"/>
                </a:buClr>
                <a:defRPr sz="320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defRPr>
              </a:lvl1pPr>
              <a:lvl2pPr marL="863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2pPr>
              <a:lvl3pPr marL="1244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3pPr>
              <a:lvl4pPr marL="1625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4pPr>
              <a:lvl5pPr marL="2006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5pPr>
              <a:lvl6pPr marL="2387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6pPr>
              <a:lvl7pPr marL="2768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7pPr>
              <a:lvl8pPr marL="3149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8pPr>
              <a:lvl9pPr marL="3530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9pPr>
            </a:lstStyle>
            <a:p>
              <a:r>
                <a:rPr lang="ru-RU" dirty="0"/>
                <a:t>Процесс проведения ВКС не отличается от процесса проведения ВКС в рамках работы в </a:t>
              </a:r>
              <a:r>
                <a:rPr lang="ru-RU" dirty="0" err="1"/>
                <a:t>ТОРе</a:t>
              </a:r>
              <a:endParaRPr lang="ru-RU" dirty="0">
                <a:sym typeface="Arial"/>
              </a:endParaRPr>
            </a:p>
          </p:txBody>
        </p:sp>
        <p:grpSp>
          <p:nvGrpSpPr>
            <p:cNvPr id="27" name="Группа 21"/>
            <p:cNvGrpSpPr/>
            <p:nvPr/>
          </p:nvGrpSpPr>
          <p:grpSpPr>
            <a:xfrm>
              <a:off x="2841870" y="4190804"/>
              <a:ext cx="799591" cy="720000"/>
              <a:chOff x="14550251" y="4458163"/>
              <a:chExt cx="799591" cy="720000"/>
            </a:xfrm>
          </p:grpSpPr>
          <p:sp>
            <p:nvSpPr>
              <p:cNvPr id="28" name="Овал 27"/>
              <p:cNvSpPr>
                <a:spLocks noChangeAspect="1"/>
              </p:cNvSpPr>
              <p:nvPr/>
            </p:nvSpPr>
            <p:spPr>
              <a:xfrm>
                <a:off x="14581992" y="4458163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4550251" y="4532821"/>
                <a:ext cx="79959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Verdana Bold"/>
                    <a:sym typeface="Helvetica Neue"/>
                  </a:rPr>
                  <a:t>2</a:t>
                </a: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</p:grpSp>
      </p:grpSp>
      <p:grpSp>
        <p:nvGrpSpPr>
          <p:cNvPr id="30" name="Группа 29"/>
          <p:cNvGrpSpPr/>
          <p:nvPr/>
        </p:nvGrpSpPr>
        <p:grpSpPr>
          <a:xfrm>
            <a:off x="2821867" y="9056613"/>
            <a:ext cx="10192806" cy="2065107"/>
            <a:chOff x="2821867" y="4105484"/>
            <a:chExt cx="10192806" cy="2065107"/>
          </a:xfrm>
        </p:grpSpPr>
        <p:sp>
          <p:nvSpPr>
            <p:cNvPr id="31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4064685" y="4200821"/>
              <a:ext cx="8949988" cy="19697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algn="l" defTabSz="914400">
                <a:buClr>
                  <a:srgbClr val="000000"/>
                </a:buClr>
                <a:defRPr sz="320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defRPr>
              </a:lvl1pPr>
              <a:lvl2pPr marL="863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2pPr>
              <a:lvl3pPr marL="1244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3pPr>
              <a:lvl4pPr marL="1625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4pPr>
              <a:lvl5pPr marL="2006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  <a:latin typeface="Verdana Regular"/>
                </a:defRPr>
              </a:lvl5pPr>
              <a:lvl6pPr marL="2387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6pPr>
              <a:lvl7pPr marL="2768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7pPr>
              <a:lvl8pPr marL="3149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8pPr>
              <a:lvl9pPr marL="3530600" indent="-482600" algn="l">
                <a:lnSpc>
                  <a:spcPct val="90000"/>
                </a:lnSpc>
                <a:spcBef>
                  <a:spcPts val="4500"/>
                </a:spcBef>
                <a:buSzPct val="123000"/>
                <a:buChar char="•"/>
                <a:defRPr sz="3800">
                  <a:solidFill>
                    <a:srgbClr val="000000"/>
                  </a:solidFill>
                </a:defRPr>
              </a:lvl9pPr>
            </a:lstStyle>
            <a:p>
              <a:r>
                <a:rPr lang="ru-RU" dirty="0"/>
                <a:t>По результату ВКС будут доступны Журнал ВКС и видеозапись звонка, которые также можно получить через СМЭВ</a:t>
              </a:r>
              <a:endParaRPr lang="ru-RU" dirty="0">
                <a:sym typeface="Arial"/>
              </a:endParaRPr>
            </a:p>
          </p:txBody>
        </p:sp>
        <p:grpSp>
          <p:nvGrpSpPr>
            <p:cNvPr id="32" name="Группа 21"/>
            <p:cNvGrpSpPr/>
            <p:nvPr/>
          </p:nvGrpSpPr>
          <p:grpSpPr>
            <a:xfrm>
              <a:off x="2821867" y="4105484"/>
              <a:ext cx="799591" cy="720000"/>
              <a:chOff x="14530248" y="4372843"/>
              <a:chExt cx="799591" cy="720000"/>
            </a:xfrm>
          </p:grpSpPr>
          <p:sp>
            <p:nvSpPr>
              <p:cNvPr id="33" name="Овал 32"/>
              <p:cNvSpPr>
                <a:spLocks noChangeAspect="1"/>
              </p:cNvSpPr>
              <p:nvPr/>
            </p:nvSpPr>
            <p:spPr>
              <a:xfrm>
                <a:off x="14557135" y="4372843"/>
                <a:ext cx="720000" cy="720000"/>
              </a:xfrm>
              <a:prstGeom prst="ellipse">
                <a:avLst/>
              </a:prstGeom>
              <a:solidFill>
                <a:schemeClr val="accent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530248" y="4453107"/>
                <a:ext cx="79959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Verdana Bold"/>
                    <a:sym typeface="Helvetica Neue"/>
                  </a:rPr>
                  <a:t>3</a:t>
                </a: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</p:grpSp>
      </p:grpSp>
      <p:pic>
        <p:nvPicPr>
          <p:cNvPr id="2" name="Рисунок 1" descr="Изображение выглядит как шаблон, прямоугольный, Симметрия, шов&#10;&#10;Автоматически созданное описание">
            <a:extLst>
              <a:ext uri="{FF2B5EF4-FFF2-40B4-BE49-F238E27FC236}">
                <a16:creationId xmlns:a16="http://schemas.microsoft.com/office/drawing/2014/main" id="{73E48956-6849-5314-ED77-481FD84A1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936" y="3702917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15944E7B-2136-0446-97C9-E8A4821D7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8080616" cy="1025922"/>
          </a:xfrm>
        </p:spPr>
        <p:txBody>
          <a:bodyPr/>
          <a:lstStyle/>
          <a:p>
            <a:r>
              <a:rPr lang="en-US" dirty="0" err="1"/>
              <a:t>П</a:t>
            </a:r>
            <a:r>
              <a:rPr lang="ru-RU" dirty="0"/>
              <a:t>ланы развития МП «Инспектор»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4AF22A3-BE55-FF49-A424-F2E87ABC9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400300" y="12583966"/>
            <a:ext cx="931835" cy="338554"/>
          </a:xfrm>
          <a:prstGeom prst="rect">
            <a:avLst/>
          </a:prstGeom>
        </p:spPr>
        <p:txBody>
          <a:bodyPr/>
          <a:lstStyle/>
          <a:p>
            <a:fld id="{2EB202F4-93DA-BD41-8EC6-543C1F1A611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3B7FF-C765-97D5-84C3-3C333F21F1A5}"/>
              </a:ext>
            </a:extLst>
          </p:cNvPr>
          <p:cNvSpPr txBox="1"/>
          <p:nvPr/>
        </p:nvSpPr>
        <p:spPr>
          <a:xfrm>
            <a:off x="2400299" y="1893173"/>
            <a:ext cx="12195544" cy="66172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3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2024 году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06F964D1-CB96-350C-B372-0B3CD2E68300}"/>
              </a:ext>
            </a:extLst>
          </p:cNvPr>
          <p:cNvSpPr txBox="1">
            <a:spLocks/>
          </p:cNvSpPr>
          <p:nvPr/>
        </p:nvSpPr>
        <p:spPr>
          <a:xfrm>
            <a:off x="3671854" y="8458290"/>
            <a:ext cx="14056733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hangingPunct="1">
              <a:spcBef>
                <a:spcPts val="1400"/>
              </a:spcBef>
              <a:buSzPct val="123000"/>
              <a:defRPr sz="3700">
                <a:solidFill>
                  <a:schemeClr val="tx2"/>
                </a:solidFill>
                <a:latin typeface="Verdana Regular"/>
              </a:defRPr>
            </a:lvl1pPr>
            <a:lvl2pPr marL="863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  <a:latin typeface="Verdana Regular"/>
              </a:defRPr>
            </a:lvl2pPr>
            <a:lvl3pPr marL="1244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  <a:latin typeface="Verdana Regular"/>
              </a:defRPr>
            </a:lvl3pPr>
            <a:lvl4pPr marL="1625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  <a:latin typeface="Verdana Regular"/>
              </a:defRPr>
            </a:lvl4pPr>
            <a:lvl5pPr marL="2006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  <a:latin typeface="Verdana Regular"/>
              </a:defRPr>
            </a:lvl5pPr>
            <a:lvl6pPr marL="2387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lvl6pPr>
            <a:lvl7pPr marL="2768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lvl7pPr>
            <a:lvl8pPr marL="3149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lvl8pPr>
            <a:lvl9pPr marL="3530600" indent="-482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800">
                <a:solidFill>
                  <a:srgbClr val="000000"/>
                </a:solidFill>
              </a:defRPr>
            </a:lvl9pPr>
          </a:lstStyle>
          <a:p>
            <a:r>
              <a:rPr lang="ru-RU" dirty="0"/>
              <a:t>Конференции в ВКС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9579A00-6523-BD50-E9A7-1E7FCFD4B355}"/>
              </a:ext>
            </a:extLst>
          </p:cNvPr>
          <p:cNvGrpSpPr/>
          <p:nvPr/>
        </p:nvGrpSpPr>
        <p:grpSpPr>
          <a:xfrm>
            <a:off x="3734200" y="9518985"/>
            <a:ext cx="395041" cy="396164"/>
            <a:chOff x="10830793" y="3036381"/>
            <a:chExt cx="470263" cy="471600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6DCD2E1B-39A8-51D7-BD0F-72FFBCFE86F2}"/>
                </a:ext>
              </a:extLst>
            </p:cNvPr>
            <p:cNvSpPr/>
            <p:nvPr/>
          </p:nvSpPr>
          <p:spPr>
            <a:xfrm>
              <a:off x="10830793" y="3036381"/>
              <a:ext cx="470263" cy="470263"/>
            </a:xfrm>
            <a:prstGeom prst="ellipse">
              <a:avLst/>
            </a:prstGeom>
            <a:solidFill>
              <a:srgbClr val="009EFF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D37664D-490E-7AAC-C93D-2047D49001DE}"/>
                </a:ext>
              </a:extLst>
            </p:cNvPr>
            <p:cNvSpPr/>
            <p:nvPr/>
          </p:nvSpPr>
          <p:spPr>
            <a:xfrm>
              <a:off x="10830793" y="3036381"/>
              <a:ext cx="235131" cy="471600"/>
            </a:xfrm>
            <a:prstGeom prst="rect">
              <a:avLst/>
            </a:prstGeom>
            <a:solidFill>
              <a:srgbClr val="009EFF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2" name="Image 3" descr="preencoded.png">
            <a:extLst>
              <a:ext uri="{FF2B5EF4-FFF2-40B4-BE49-F238E27FC236}">
                <a16:creationId xmlns:a16="http://schemas.microsoft.com/office/drawing/2014/main" id="{8BF48537-B52E-2810-C485-FC18B9C8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09807" y="2720469"/>
            <a:ext cx="11376026" cy="9267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28FA0B-FC8D-E91F-418B-C3E37728E905}"/>
              </a:ext>
            </a:extLst>
          </p:cNvPr>
          <p:cNvSpPr txBox="1"/>
          <p:nvPr/>
        </p:nvSpPr>
        <p:spPr>
          <a:xfrm>
            <a:off x="3250398" y="3700570"/>
            <a:ext cx="9192808" cy="7122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 algn="l">
              <a:spcBef>
                <a:spcPts val="600"/>
              </a:spcBef>
              <a:spcAft>
                <a:spcPts val="2100"/>
              </a:spcAft>
              <a:buFont typeface="Arial" panose="020B0604020202020204" pitchFamily="34" charset="0"/>
              <a:buChar char="•"/>
              <a:defRPr sz="3600">
                <a:solidFill>
                  <a:schemeClr val="tx2">
                    <a:lumMod val="50000"/>
                    <a:lumOff val="50000"/>
                  </a:schemeClr>
                </a:solidFill>
                <a:latin typeface="Verdana Regular" pitchFamily="34" charset="0"/>
                <a:ea typeface="Verdana Regular" pitchFamily="34" charset="-122"/>
                <a:cs typeface="Verdana Regular" pitchFamily="34" charset="-120"/>
              </a:defRPr>
            </a:lvl1pPr>
          </a:lstStyle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Сервис «Мои предписания»</a:t>
            </a:r>
          </a:p>
          <a:p>
            <a:r>
              <a:rPr lang="ru-RU" dirty="0"/>
              <a:t>контролируемое лицо сможет отчитаться об исправлении замечаний до визита инспектора</a:t>
            </a:r>
          </a:p>
          <a:p>
            <a:r>
              <a:rPr lang="ru-RU" dirty="0"/>
              <a:t>все предписания, независимо от информационной системы, в которой работает инспектор, можно будет обработать в МП «Инспектор»</a:t>
            </a:r>
          </a:p>
          <a:p>
            <a:r>
              <a:rPr lang="ru-RU" dirty="0"/>
              <a:t>результаты взаимодействия будут сразу попадать в ЕРКНМ</a:t>
            </a:r>
          </a:p>
        </p:txBody>
      </p:sp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3262DA71-42F8-B95D-8B3E-8EAB3E1A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42467" y="2772081"/>
            <a:ext cx="11376026" cy="92679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DB0A29-0EE4-64E6-EA1C-3CA4806D28CE}"/>
              </a:ext>
            </a:extLst>
          </p:cNvPr>
          <p:cNvSpPr txBox="1"/>
          <p:nvPr/>
        </p:nvSpPr>
        <p:spPr>
          <a:xfrm>
            <a:off x="13483058" y="3752182"/>
            <a:ext cx="9192808" cy="7122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 algn="l">
              <a:spcBef>
                <a:spcPts val="600"/>
              </a:spcBef>
              <a:spcAft>
                <a:spcPts val="2100"/>
              </a:spcAft>
              <a:buFont typeface="Arial" panose="020B0604020202020204" pitchFamily="34" charset="0"/>
              <a:buChar char="•"/>
              <a:defRPr sz="3600">
                <a:solidFill>
                  <a:schemeClr val="tx2">
                    <a:lumMod val="50000"/>
                    <a:lumOff val="50000"/>
                  </a:schemeClr>
                </a:solidFill>
                <a:latin typeface="Verdana Regular" pitchFamily="34" charset="0"/>
                <a:ea typeface="Verdana Regular" pitchFamily="34" charset="-122"/>
                <a:cs typeface="Verdana Regular" pitchFamily="34" charset="-120"/>
              </a:defRPr>
            </a:lvl1pPr>
          </a:lstStyle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Сервис ВКС</a:t>
            </a:r>
          </a:p>
          <a:p>
            <a:r>
              <a:rPr lang="ru-RU" dirty="0"/>
              <a:t>расширение числа участников ВКС</a:t>
            </a:r>
          </a:p>
          <a:p>
            <a:r>
              <a:rPr lang="ru-RU" dirty="0"/>
              <a:t>возможность передачи права трансляции между представителями контролируемого лица</a:t>
            </a:r>
          </a:p>
          <a:p>
            <a:r>
              <a:rPr lang="ru-RU" dirty="0"/>
              <a:t>возможность зафиксировать кадр видеотрансляции и приложить его к конкретному пункту чек-листа</a:t>
            </a:r>
          </a:p>
        </p:txBody>
      </p:sp>
      <p:pic>
        <p:nvPicPr>
          <p:cNvPr id="25" name="Image 4" descr="preencoded.png">
            <a:extLst>
              <a:ext uri="{FF2B5EF4-FFF2-40B4-BE49-F238E27FC236}">
                <a16:creationId xmlns:a16="http://schemas.microsoft.com/office/drawing/2014/main" id="{AD77B7ED-966B-4E70-829F-77EB870BE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3250398" y="3547765"/>
            <a:ext cx="1308100" cy="147160"/>
          </a:xfrm>
          <a:prstGeom prst="rect">
            <a:avLst/>
          </a:prstGeom>
        </p:spPr>
      </p:pic>
      <p:pic>
        <p:nvPicPr>
          <p:cNvPr id="26" name="Image 4" descr="preencoded.png">
            <a:extLst>
              <a:ext uri="{FF2B5EF4-FFF2-40B4-BE49-F238E27FC236}">
                <a16:creationId xmlns:a16="http://schemas.microsoft.com/office/drawing/2014/main" id="{FCAB9957-9DBD-90B3-F807-7B91DAF01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13483058" y="3599377"/>
            <a:ext cx="1308100" cy="1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359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 descr="preencoded.png">
            <a:extLst>
              <a:ext uri="{FF2B5EF4-FFF2-40B4-BE49-F238E27FC236}">
                <a16:creationId xmlns:a16="http://schemas.microsoft.com/office/drawing/2014/main" id="{1A6C08EF-C6CF-E7A2-9924-BA7CEFCFC5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32135" y="2333298"/>
            <a:ext cx="9690182" cy="1058922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15944E7B-2136-0446-97C9-E8A4821D7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8080616" cy="2051844"/>
          </a:xfrm>
        </p:spPr>
        <p:txBody>
          <a:bodyPr/>
          <a:lstStyle/>
          <a:p>
            <a:r>
              <a:rPr lang="ru-RU" dirty="0"/>
              <a:t>МП Инспектор доступно во всех магазинах приложений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64AF22A3-BE55-FF49-A424-F2E87ABC9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400300" y="12583966"/>
            <a:ext cx="931835" cy="338554"/>
          </a:xfrm>
          <a:prstGeom prst="rect">
            <a:avLst/>
          </a:prstGeom>
        </p:spPr>
        <p:txBody>
          <a:bodyPr/>
          <a:lstStyle/>
          <a:p>
            <a:fld id="{2EB202F4-93DA-BD41-8EC6-543C1F1A611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097E7-1DAD-9AB0-12AD-8B26EABF5984}"/>
              </a:ext>
            </a:extLst>
          </p:cNvPr>
          <p:cNvSpPr txBox="1"/>
          <p:nvPr/>
        </p:nvSpPr>
        <p:spPr>
          <a:xfrm>
            <a:off x="7228494" y="10313556"/>
            <a:ext cx="4668384" cy="75534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3B3B3B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Мобильное приложение </a:t>
            </a:r>
            <a:r>
              <a:rPr lang="ru-RU"/>
              <a:t>для </a:t>
            </a:r>
            <a:r>
              <a:rPr lang="en-US" dirty="0"/>
              <a:t>Android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5DB3C-2E20-D2F9-EE8C-A9858BC481F5}"/>
              </a:ext>
            </a:extLst>
          </p:cNvPr>
          <p:cNvSpPr txBox="1"/>
          <p:nvPr/>
        </p:nvSpPr>
        <p:spPr>
          <a:xfrm>
            <a:off x="7583825" y="7368437"/>
            <a:ext cx="4006801" cy="75534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3B3B3B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Мобильное приложение для </a:t>
            </a:r>
            <a:r>
              <a:rPr lang="en-US" dirty="0"/>
              <a:t>IOS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3EAC14-AA3B-6284-B25A-A990C2BF2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3781" r="3906" b="3598"/>
          <a:stretch/>
        </p:blipFill>
        <p:spPr>
          <a:xfrm>
            <a:off x="4451264" y="9376275"/>
            <a:ext cx="2621991" cy="2629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F2790E-0D9B-0A68-AA78-AD40FBD76F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3917" r="4351" b="4156"/>
          <a:stretch/>
        </p:blipFill>
        <p:spPr>
          <a:xfrm>
            <a:off x="4423678" y="6408499"/>
            <a:ext cx="2629886" cy="263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24B9B5-5877-FE72-020F-61F11246B89A}"/>
              </a:ext>
            </a:extLst>
          </p:cNvPr>
          <p:cNvSpPr txBox="1"/>
          <p:nvPr/>
        </p:nvSpPr>
        <p:spPr>
          <a:xfrm>
            <a:off x="7583825" y="3992433"/>
            <a:ext cx="4006801" cy="16171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2438339" hangingPunct="0"/>
            <a:r>
              <a:rPr lang="ru-RU" sz="32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Мобильное приложение для ОС «Аврора»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E2359A-3E81-0858-F487-42F7BE3D25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6134" r="6392" b="6132"/>
          <a:stretch/>
        </p:blipFill>
        <p:spPr>
          <a:xfrm>
            <a:off x="4463059" y="3485194"/>
            <a:ext cx="2590505" cy="2631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6FBFE-401E-D4F0-39A9-13969F4DF8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2" t="8163" r="31395" b="8215"/>
          <a:stretch/>
        </p:blipFill>
        <p:spPr>
          <a:xfrm>
            <a:off x="14809154" y="3944366"/>
            <a:ext cx="3534328" cy="7415545"/>
          </a:xfrm>
          <a:prstGeom prst="rect">
            <a:avLst/>
          </a:prstGeom>
        </p:spPr>
      </p:pic>
      <p:grpSp>
        <p:nvGrpSpPr>
          <p:cNvPr id="6" name="Группа 54">
            <a:extLst>
              <a:ext uri="{FF2B5EF4-FFF2-40B4-BE49-F238E27FC236}">
                <a16:creationId xmlns:a16="http://schemas.microsoft.com/office/drawing/2014/main" id="{1E6AD72C-2A31-6582-0180-C59BA12E8F3D}"/>
              </a:ext>
            </a:extLst>
          </p:cNvPr>
          <p:cNvGrpSpPr/>
          <p:nvPr/>
        </p:nvGrpSpPr>
        <p:grpSpPr>
          <a:xfrm>
            <a:off x="17987847" y="3666430"/>
            <a:ext cx="3697773" cy="7787307"/>
            <a:chOff x="17289278" y="2526249"/>
            <a:chExt cx="4438608" cy="934746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EC12606-909D-AEC0-3D5B-EE2C75F05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89278" y="2526249"/>
              <a:ext cx="4438608" cy="9347464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6870DE2-10B8-B77A-73DE-51C14D384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" t="14666" r="25737" b="19844"/>
            <a:stretch/>
          </p:blipFill>
          <p:spPr>
            <a:xfrm>
              <a:off x="20189515" y="4418023"/>
              <a:ext cx="819671" cy="1625932"/>
            </a:xfrm>
            <a:prstGeom prst="roundRect">
              <a:avLst>
                <a:gd name="adj" fmla="val 8459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2E94E2F-FF6C-4D7B-9BC8-91D3216C1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2657" y="2665379"/>
              <a:ext cx="4152667" cy="904056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ABE8DFA-EF69-1013-268A-171E7511C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7" r="8964"/>
            <a:stretch/>
          </p:blipFill>
          <p:spPr>
            <a:xfrm>
              <a:off x="17422657" y="3572724"/>
              <a:ext cx="4152667" cy="362725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3236FC-46AF-431B-71BE-F63B2D73D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76" b="33169"/>
            <a:stretch/>
          </p:blipFill>
          <p:spPr>
            <a:xfrm>
              <a:off x="17422657" y="7199982"/>
              <a:ext cx="4152667" cy="3998110"/>
            </a:xfrm>
            <a:prstGeom prst="rect">
              <a:avLst/>
            </a:prstGeom>
          </p:spPr>
        </p:pic>
        <p:grpSp>
          <p:nvGrpSpPr>
            <p:cNvPr id="19" name="Группа 20">
              <a:extLst>
                <a:ext uri="{FF2B5EF4-FFF2-40B4-BE49-F238E27FC236}">
                  <a16:creationId xmlns:a16="http://schemas.microsoft.com/office/drawing/2014/main" id="{E326EFC2-ACE1-711A-4CAF-D8D900016D7E}"/>
                </a:ext>
              </a:extLst>
            </p:cNvPr>
            <p:cNvGrpSpPr/>
            <p:nvPr/>
          </p:nvGrpSpPr>
          <p:grpSpPr>
            <a:xfrm>
              <a:off x="16346613" y="4469894"/>
              <a:ext cx="265818" cy="685804"/>
              <a:chOff x="22045773" y="3792222"/>
              <a:chExt cx="265818" cy="625801"/>
            </a:xfrm>
          </p:grpSpPr>
          <p:cxnSp>
            <p:nvCxnSpPr>
              <p:cNvPr id="22" name="Прямая соединительная линия 21">
                <a:extLst>
                  <a:ext uri="{FF2B5EF4-FFF2-40B4-BE49-F238E27FC236}">
                    <a16:creationId xmlns:a16="http://schemas.microsoft.com/office/drawing/2014/main" id="{B607467C-42AF-3FE9-4A07-916566C202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78682" y="4058040"/>
                <a:ext cx="0" cy="359983"/>
              </a:xfrm>
              <a:prstGeom prst="line">
                <a:avLst/>
              </a:prstGeom>
              <a:noFill/>
              <a:ln w="28575" cap="flat">
                <a:solidFill>
                  <a:srgbClr val="198EFA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A93461C7-DDCA-515E-9A53-E62A751A5A87}"/>
                  </a:ext>
                </a:extLst>
              </p:cNvPr>
              <p:cNvSpPr/>
              <p:nvPr/>
            </p:nvSpPr>
            <p:spPr>
              <a:xfrm>
                <a:off x="22045773" y="3792222"/>
                <a:ext cx="265818" cy="265818"/>
              </a:xfrm>
              <a:prstGeom prst="ellipse">
                <a:avLst/>
              </a:prstGeom>
              <a:solidFill>
                <a:schemeClr val="bg1"/>
              </a:solidFill>
              <a:ln w="28575" cap="flat">
                <a:solidFill>
                  <a:srgbClr val="198EFA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8532F7F5-5EB5-4C80-EC7C-708F46E21695}"/>
                </a:ext>
              </a:extLst>
            </p:cNvPr>
            <p:cNvSpPr/>
            <p:nvPr/>
          </p:nvSpPr>
          <p:spPr>
            <a:xfrm>
              <a:off x="17422657" y="2665379"/>
              <a:ext cx="4154400" cy="9039600"/>
            </a:xfrm>
            <a:prstGeom prst="roundRect">
              <a:avLst>
                <a:gd name="adj" fmla="val 1669"/>
              </a:avLst>
            </a:prstGeom>
            <a:noFill/>
            <a:ln w="47625" cap="flat">
              <a:solidFill>
                <a:srgbClr val="31313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1591778-F88C-BA55-0540-0D2CD886929C}"/>
                </a:ext>
              </a:extLst>
            </p:cNvPr>
            <p:cNvSpPr/>
            <p:nvPr/>
          </p:nvSpPr>
          <p:spPr>
            <a:xfrm>
              <a:off x="19420131" y="2827335"/>
              <a:ext cx="157718" cy="157718"/>
            </a:xfrm>
            <a:prstGeom prst="ellipse">
              <a:avLst/>
            </a:prstGeom>
            <a:solidFill>
              <a:srgbClr val="31313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1077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21F49-E6B2-2948-B80B-200888D7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939F7B62-C8CD-120D-BFA2-4B37A5DC9DFE}"/>
              </a:ext>
            </a:extLst>
          </p:cNvPr>
          <p:cNvSpPr txBox="1">
            <a:spLocks/>
          </p:cNvSpPr>
          <p:nvPr/>
        </p:nvSpPr>
        <p:spPr>
          <a:xfrm>
            <a:off x="2397125" y="8052277"/>
            <a:ext cx="13391442" cy="1500411"/>
          </a:xfrm>
          <a:prstGeom prst="rect">
            <a:avLst/>
          </a:prstGeom>
        </p:spPr>
        <p:txBody>
          <a:bodyPr/>
          <a:lstStyle>
            <a:lvl1pPr marL="482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1pPr>
            <a:lvl2pPr marL="863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2pPr>
            <a:lvl3pPr marL="1244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3pPr>
            <a:lvl4pPr marL="1625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4pPr>
            <a:lvl5pPr marL="2006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5pPr>
            <a:lvl6pPr marL="2387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768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149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530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ts val="3600"/>
              </a:lnSpc>
              <a:buNone/>
            </a:pPr>
            <a:r>
              <a:rPr lang="ru-RU" b="1" dirty="0">
                <a:solidFill>
                  <a:srgbClr val="009FFF"/>
                </a:solidFill>
              </a:rPr>
              <a:t>Макаренкова Александра Викторовна</a:t>
            </a:r>
          </a:p>
          <a:p>
            <a:pPr marL="422275" indent="0" hangingPunct="1">
              <a:lnSpc>
                <a:spcPts val="36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Начальник проектного управления реализации мероприятий в сфере контрольно-надзорной деятельности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3082C6BF-E4C8-AA15-8431-6CB51AEBE890}"/>
              </a:ext>
            </a:extLst>
          </p:cNvPr>
          <p:cNvSpPr txBox="1">
            <a:spLocks/>
          </p:cNvSpPr>
          <p:nvPr/>
        </p:nvSpPr>
        <p:spPr>
          <a:xfrm>
            <a:off x="2400299" y="10972799"/>
            <a:ext cx="13391442" cy="2043953"/>
          </a:xfrm>
          <a:prstGeom prst="rect">
            <a:avLst/>
          </a:prstGeom>
        </p:spPr>
        <p:txBody>
          <a:bodyPr/>
          <a:lstStyle>
            <a:lvl1pPr marL="482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1pPr>
            <a:lvl2pPr marL="863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2pPr>
            <a:lvl3pPr marL="1244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3pPr>
            <a:lvl4pPr marL="1625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4pPr>
            <a:lvl5pPr marL="2006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Verdana Regular"/>
                <a:ea typeface="+mn-ea"/>
                <a:cs typeface="+mn-cs"/>
                <a:sym typeface="Helvetica Neue"/>
              </a:defRPr>
            </a:lvl5pPr>
            <a:lvl6pPr marL="2387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2768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3149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3530600" marR="0" indent="-482600" algn="l" defTabSz="2438339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ts val="3600"/>
              </a:lnSpc>
              <a:buNone/>
            </a:pPr>
            <a:r>
              <a:rPr lang="ru-RU" b="1" dirty="0">
                <a:solidFill>
                  <a:srgbClr val="009FFF"/>
                </a:solidFill>
              </a:rPr>
              <a:t>Амельченко Владимир Андреевич </a:t>
            </a:r>
            <a:endParaRPr lang="ru-RU" b="1" dirty="0">
              <a:solidFill>
                <a:schemeClr val="bg1"/>
              </a:solidFill>
            </a:endParaRPr>
          </a:p>
          <a:p>
            <a:pPr marL="422275" indent="0" hangingPunct="1">
              <a:lnSpc>
                <a:spcPts val="3600"/>
              </a:lnSpc>
              <a:buNone/>
            </a:pPr>
            <a:r>
              <a:rPr lang="ru-RU" b="1" dirty="0">
                <a:solidFill>
                  <a:schemeClr val="bg1"/>
                </a:solidFill>
              </a:rPr>
              <a:t>Директор по информационным технологиям ООО «Дата </a:t>
            </a:r>
            <a:r>
              <a:rPr lang="ru-RU" b="1" dirty="0" err="1">
                <a:solidFill>
                  <a:schemeClr val="bg1"/>
                </a:solidFill>
              </a:rPr>
              <a:t>Солюшн</a:t>
            </a:r>
            <a:r>
              <a:rPr lang="ru-RU" b="1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565139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237F6F90-6CF3-D1C8-A76E-4596612E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7429" y="1476645"/>
            <a:ext cx="14504593" cy="107627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Подсистема МП Инспектор</a:t>
            </a: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E326117E-6389-0CBA-7B0D-C36B988CD2F5}"/>
              </a:ext>
            </a:extLst>
          </p:cNvPr>
          <p:cNvSpPr/>
          <p:nvPr/>
        </p:nvSpPr>
        <p:spPr>
          <a:xfrm>
            <a:off x="2778199" y="3087197"/>
            <a:ext cx="78232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60"/>
              </a:lnSpc>
              <a:spcAft>
                <a:spcPts val="900"/>
              </a:spcAft>
            </a:pPr>
            <a:r>
              <a:rPr lang="ru-RU" sz="4000" b="1" dirty="0">
                <a:solidFill>
                  <a:srgbClr val="000000"/>
                </a:solidFill>
                <a:ea typeface="Verdana Bold" pitchFamily="34" charset="-122"/>
              </a:rPr>
              <a:t>Основные возможности: </a:t>
            </a:r>
            <a:endParaRPr lang="en-US" sz="4000" dirty="0"/>
          </a:p>
        </p:txBody>
      </p:sp>
      <p:pic>
        <p:nvPicPr>
          <p:cNvPr id="22" name="Image 4" descr="preencoded.png">
            <a:extLst>
              <a:ext uri="{FF2B5EF4-FFF2-40B4-BE49-F238E27FC236}">
                <a16:creationId xmlns:a16="http://schemas.microsoft.com/office/drawing/2014/main" id="{DA030632-D001-E7BF-A0F3-59981BDDF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flipV="1">
            <a:off x="2778199" y="2665379"/>
            <a:ext cx="1308100" cy="1471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7E54E7-AE0E-7980-E80E-9EB687F3D131}"/>
              </a:ext>
            </a:extLst>
          </p:cNvPr>
          <p:cNvSpPr txBox="1"/>
          <p:nvPr/>
        </p:nvSpPr>
        <p:spPr>
          <a:xfrm>
            <a:off x="2778199" y="3793655"/>
            <a:ext cx="11590944" cy="7109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 algn="l">
              <a:lnSpc>
                <a:spcPts val="276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 sz="2300">
                <a:solidFill>
                  <a:schemeClr val="tx2">
                    <a:lumMod val="50000"/>
                    <a:lumOff val="50000"/>
                  </a:schemeClr>
                </a:solidFill>
                <a:latin typeface="Verdana Regular" pitchFamily="34" charset="0"/>
                <a:ea typeface="Verdana Regular" pitchFamily="34" charset="-122"/>
                <a:cs typeface="Verdana Regular" pitchFamily="34" charset="-120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2100"/>
              </a:spcAft>
            </a:pPr>
            <a:r>
              <a:rPr lang="ru-RU" sz="3600" dirty="0">
                <a:sym typeface="Arial"/>
              </a:rPr>
              <a:t>Дистанционная проверка по видеосвязи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100"/>
              </a:spcAft>
            </a:pPr>
            <a:r>
              <a:rPr lang="ru-RU" sz="3600" dirty="0">
                <a:sym typeface="Arial"/>
              </a:rPr>
              <a:t>Отслеживание процесса проверки по чек-листу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100"/>
              </a:spcAft>
            </a:pPr>
            <a:r>
              <a:rPr lang="ru-RU" sz="3600" dirty="0">
                <a:sym typeface="Arial"/>
              </a:rPr>
              <a:t>Отслеживание маршрута проверки и подмены </a:t>
            </a:r>
            <a:r>
              <a:rPr lang="ru-RU" sz="3600" dirty="0" err="1">
                <a:sym typeface="Arial"/>
              </a:rPr>
              <a:t>геопозиции</a:t>
            </a:r>
            <a:endParaRPr lang="ru-RU" sz="3600" dirty="0">
              <a:sym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100"/>
              </a:spcAft>
            </a:pPr>
            <a:r>
              <a:rPr lang="ru-RU" sz="3600" dirty="0">
                <a:sym typeface="Arial"/>
              </a:rPr>
              <a:t>Сохранение фото, видео и аудиоматериалов проверки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100"/>
              </a:spcAft>
            </a:pPr>
            <a:r>
              <a:rPr lang="ru-RU" sz="3600" dirty="0">
                <a:sym typeface="Arial"/>
              </a:rPr>
              <a:t>Подписание результатов проверки ЭП в приложении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2100"/>
              </a:spcAft>
            </a:pPr>
            <a:r>
              <a:rPr lang="ru-RU" sz="3600" dirty="0">
                <a:sym typeface="Arial"/>
              </a:rPr>
              <a:t>История проверок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58E766D-8A93-A73F-BE87-368C882B16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2" t="8163" r="31395" b="8215"/>
          <a:stretch/>
        </p:blipFill>
        <p:spPr>
          <a:xfrm>
            <a:off x="15515628" y="3394089"/>
            <a:ext cx="3534328" cy="7415545"/>
          </a:xfrm>
          <a:prstGeom prst="rect">
            <a:avLst/>
          </a:prstGeom>
        </p:spPr>
      </p:pic>
      <p:grpSp>
        <p:nvGrpSpPr>
          <p:cNvPr id="51" name="Группа 54">
            <a:extLst>
              <a:ext uri="{FF2B5EF4-FFF2-40B4-BE49-F238E27FC236}">
                <a16:creationId xmlns:a16="http://schemas.microsoft.com/office/drawing/2014/main" id="{847D7927-7126-634E-6846-ED1DA2FC06B1}"/>
              </a:ext>
            </a:extLst>
          </p:cNvPr>
          <p:cNvGrpSpPr/>
          <p:nvPr/>
        </p:nvGrpSpPr>
        <p:grpSpPr>
          <a:xfrm>
            <a:off x="18019723" y="3116153"/>
            <a:ext cx="4372375" cy="7787307"/>
            <a:chOff x="16479523" y="2526249"/>
            <a:chExt cx="5248363" cy="934746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1A3FF5E-85B8-ED36-2200-87212E57A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89278" y="2526249"/>
              <a:ext cx="4438608" cy="9347464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B58EC5C-643B-CB55-90A1-F4C65172C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" t="14666" r="25737" b="19844"/>
            <a:stretch/>
          </p:blipFill>
          <p:spPr>
            <a:xfrm>
              <a:off x="20189515" y="4418023"/>
              <a:ext cx="819671" cy="1625932"/>
            </a:xfrm>
            <a:prstGeom prst="roundRect">
              <a:avLst>
                <a:gd name="adj" fmla="val 8459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F9267EA-A401-40FD-3935-3185EC525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2657" y="2665379"/>
              <a:ext cx="4152667" cy="9040564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BCE3798-43A0-500B-838C-2822A9C87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7" r="8964"/>
            <a:stretch/>
          </p:blipFill>
          <p:spPr>
            <a:xfrm>
              <a:off x="17422657" y="3572724"/>
              <a:ext cx="4152667" cy="3627257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893F9CF4-F5AA-D7C7-7A5E-64880C857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76" b="33169"/>
            <a:stretch/>
          </p:blipFill>
          <p:spPr>
            <a:xfrm>
              <a:off x="17422657" y="7199982"/>
              <a:ext cx="4152667" cy="3998110"/>
            </a:xfrm>
            <a:prstGeom prst="rect">
              <a:avLst/>
            </a:prstGeom>
          </p:spPr>
        </p:pic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78110C66-9455-AA87-0A4B-AB1816EF0000}"/>
                </a:ext>
              </a:extLst>
            </p:cNvPr>
            <p:cNvCxnSpPr>
              <a:cxnSpLocks/>
            </p:cNvCxnSpPr>
            <p:nvPr/>
          </p:nvCxnSpPr>
          <p:spPr>
            <a:xfrm>
              <a:off x="16479523" y="4761201"/>
              <a:ext cx="0" cy="394499"/>
            </a:xfrm>
            <a:prstGeom prst="line">
              <a:avLst/>
            </a:prstGeom>
            <a:noFill/>
            <a:ln w="28575" cap="flat">
              <a:solidFill>
                <a:srgbClr val="198EFA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0" name="Скругленный прямоугольник 69">
              <a:extLst>
                <a:ext uri="{FF2B5EF4-FFF2-40B4-BE49-F238E27FC236}">
                  <a16:creationId xmlns:a16="http://schemas.microsoft.com/office/drawing/2014/main" id="{6ABD5C98-E111-2663-E2B8-43619922505A}"/>
                </a:ext>
              </a:extLst>
            </p:cNvPr>
            <p:cNvSpPr/>
            <p:nvPr/>
          </p:nvSpPr>
          <p:spPr>
            <a:xfrm>
              <a:off x="17422657" y="2665379"/>
              <a:ext cx="4154400" cy="9039600"/>
            </a:xfrm>
            <a:prstGeom prst="roundRect">
              <a:avLst>
                <a:gd name="adj" fmla="val 1669"/>
              </a:avLst>
            </a:prstGeom>
            <a:noFill/>
            <a:ln w="47625" cap="flat">
              <a:solidFill>
                <a:srgbClr val="31313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3818B185-948A-A0A8-2CD8-3309DFF3BB9E}"/>
                </a:ext>
              </a:extLst>
            </p:cNvPr>
            <p:cNvSpPr/>
            <p:nvPr/>
          </p:nvSpPr>
          <p:spPr>
            <a:xfrm>
              <a:off x="19420131" y="2827335"/>
              <a:ext cx="157718" cy="157718"/>
            </a:xfrm>
            <a:prstGeom prst="ellipse">
              <a:avLst/>
            </a:prstGeom>
            <a:solidFill>
              <a:srgbClr val="313131"/>
            </a:solidFill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ctr" defTabSz="821531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0884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7DD357-02C8-7866-BD4A-6893E07B8C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5863" y="6204772"/>
            <a:ext cx="2873712" cy="60518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Ключевые точки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2400299" y="2465388"/>
            <a:ext cx="4671060" cy="9892198"/>
            <a:chOff x="2400299" y="2465388"/>
            <a:chExt cx="4671060" cy="989219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2CD8E50-4E69-6158-5945-4BB655701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2" t="8163" r="31395" b="8215"/>
            <a:stretch/>
          </p:blipFill>
          <p:spPr>
            <a:xfrm>
              <a:off x="3296495" y="6317709"/>
              <a:ext cx="2878669" cy="603987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400299" y="2465388"/>
              <a:ext cx="4671060" cy="10015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defTabSz="243833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rPr>
                <a:t>Единое </a:t>
              </a:r>
              <a:b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rPr>
              </a:br>
              <a: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rPr>
                <a:t>приложение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00299" y="3833813"/>
              <a:ext cx="4671060" cy="179666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hangingPunct="1">
                <a:spcBef>
                  <a:spcPts val="1400"/>
                </a:spcBef>
              </a:pP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rPr>
                <a:t>Инспектор и проверяемый используют одно приложение, система сама определяет роль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762112" y="2490083"/>
            <a:ext cx="4688107" cy="9819323"/>
            <a:chOff x="7854562" y="2490083"/>
            <a:chExt cx="4688107" cy="9819323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9D72F5DC-A632-6064-4531-3186A421906C}"/>
                </a:ext>
              </a:extLst>
            </p:cNvPr>
            <p:cNvGrpSpPr/>
            <p:nvPr/>
          </p:nvGrpSpPr>
          <p:grpSpPr>
            <a:xfrm>
              <a:off x="8767804" y="6244542"/>
              <a:ext cx="2878670" cy="6064864"/>
              <a:chOff x="7785933" y="5115137"/>
              <a:chExt cx="3414739" cy="7194270"/>
            </a:xfrm>
          </p:grpSpPr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E68A7C58-C9EF-F7FB-0446-B650C348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791814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FA6BD2E3-6567-A3BE-FC53-509D884DC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82" t="8134" r="31416" b="8119"/>
              <a:stretch/>
            </p:blipFill>
            <p:spPr>
              <a:xfrm>
                <a:off x="7785933" y="5115137"/>
                <a:ext cx="3408858" cy="7194270"/>
              </a:xfrm>
              <a:prstGeom prst="rect">
                <a:avLst/>
              </a:prstGeom>
            </p:spPr>
          </p:pic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DD464647-34C2-588F-D98A-8D0F6DA382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81"/>
              <a:stretch/>
            </p:blipFill>
            <p:spPr>
              <a:xfrm>
                <a:off x="7878210" y="11784354"/>
                <a:ext cx="3200400" cy="382705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1385CD30-4ED6-01BC-8ECB-E5726305B1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4542"/>
              <a:stretch/>
            </p:blipFill>
            <p:spPr>
              <a:xfrm>
                <a:off x="7871081" y="5230400"/>
                <a:ext cx="3204000" cy="378825"/>
              </a:xfrm>
              <a:prstGeom prst="rect">
                <a:avLst/>
              </a:prstGeom>
            </p:spPr>
          </p:pic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5BDEFCC2-CE76-F7EB-B8FA-5C78013DE991}"/>
                  </a:ext>
                </a:extLst>
              </p:cNvPr>
              <p:cNvSpPr/>
              <p:nvPr/>
            </p:nvSpPr>
            <p:spPr>
              <a:xfrm>
                <a:off x="9410336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8" name="Скругленный прямоугольник 67">
                <a:extLst>
                  <a:ext uri="{FF2B5EF4-FFF2-40B4-BE49-F238E27FC236}">
                    <a16:creationId xmlns:a16="http://schemas.microsoft.com/office/drawing/2014/main" id="{FD077E57-F378-CDA6-197B-EB4045B5034F}"/>
                  </a:ext>
                </a:extLst>
              </p:cNvPr>
              <p:cNvSpPr/>
              <p:nvPr/>
            </p:nvSpPr>
            <p:spPr>
              <a:xfrm>
                <a:off x="7874175" y="5230400"/>
                <a:ext cx="32184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854562" y="2490083"/>
              <a:ext cx="4671060" cy="5706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defTabSz="243833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ru-RU" sz="2800" dirty="0">
                  <a:solidFill>
                    <a:schemeClr val="bg2"/>
                  </a:solidFill>
                  <a:latin typeface="Verdana Bold"/>
                </a:rPr>
                <a:t>ЕСИА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Verdana Bold"/>
                <a:sym typeface="Helvetica Neue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871609" y="3857228"/>
              <a:ext cx="4671060" cy="179666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hangingPunct="1">
                <a:spcBef>
                  <a:spcPts val="1400"/>
                </a:spcBef>
              </a:pP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Для авторизации можно использовать ЕСИА для быстрого доступа </a:t>
              </a:r>
              <a:b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 своему профилю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3123925" y="2462228"/>
            <a:ext cx="5037690" cy="9831775"/>
            <a:chOff x="13352403" y="2462228"/>
            <a:chExt cx="5037690" cy="9831775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882526B6-E258-CE98-C123-BC92D926FD6B}"/>
                </a:ext>
              </a:extLst>
            </p:cNvPr>
            <p:cNvGrpSpPr/>
            <p:nvPr/>
          </p:nvGrpSpPr>
          <p:grpSpPr>
            <a:xfrm>
              <a:off x="14468486" y="6242124"/>
              <a:ext cx="2873712" cy="6051879"/>
              <a:chOff x="13181411" y="5115137"/>
              <a:chExt cx="3408858" cy="7178867"/>
            </a:xfrm>
          </p:grpSpPr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0C93653B-4342-69B2-37A9-F9AF52661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181411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66A1C426-AA80-CCE8-5EBE-7BDCB4671D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12"/>
              <a:stretch/>
            </p:blipFill>
            <p:spPr>
              <a:xfrm>
                <a:off x="13280899" y="5457128"/>
                <a:ext cx="3204000" cy="6707864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7EA6DEFA-D557-6046-904D-8A333CF8BD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81"/>
              <a:stretch/>
            </p:blipFill>
            <p:spPr>
              <a:xfrm>
                <a:off x="13286357" y="11790330"/>
                <a:ext cx="3200400" cy="382705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C165CA6-1E06-D494-DFE3-BEF2F0A3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4542"/>
              <a:stretch/>
            </p:blipFill>
            <p:spPr>
              <a:xfrm>
                <a:off x="13291380" y="5219013"/>
                <a:ext cx="3204000" cy="378825"/>
              </a:xfrm>
              <a:prstGeom prst="rect">
                <a:avLst/>
              </a:prstGeom>
            </p:spPr>
          </p:pic>
          <p:sp>
            <p:nvSpPr>
              <p:cNvPr id="74" name="Скругленный прямоугольник 73">
                <a:extLst>
                  <a:ext uri="{FF2B5EF4-FFF2-40B4-BE49-F238E27FC236}">
                    <a16:creationId xmlns:a16="http://schemas.microsoft.com/office/drawing/2014/main" id="{615A1828-7B97-95E9-C514-A71595519C17}"/>
                  </a:ext>
                </a:extLst>
              </p:cNvPr>
              <p:cNvSpPr/>
              <p:nvPr/>
            </p:nvSpPr>
            <p:spPr>
              <a:xfrm>
                <a:off x="13276051" y="5222716"/>
                <a:ext cx="32220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5" name="Овал 74">
                <a:extLst>
                  <a:ext uri="{FF2B5EF4-FFF2-40B4-BE49-F238E27FC236}">
                    <a16:creationId xmlns:a16="http://schemas.microsoft.com/office/drawing/2014/main" id="{BA77CB6A-84AD-7232-0DFC-995A529A8090}"/>
                  </a:ext>
                </a:extLst>
              </p:cNvPr>
              <p:cNvSpPr/>
              <p:nvPr/>
            </p:nvSpPr>
            <p:spPr>
              <a:xfrm>
                <a:off x="14815456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3352403" y="2462228"/>
              <a:ext cx="5037690" cy="10015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defTabSz="243833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rPr>
                <a:t>Официальное уведомление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352403" y="3701761"/>
              <a:ext cx="5037690" cy="21659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hangingPunct="1">
                <a:spcBef>
                  <a:spcPts val="1400"/>
                </a:spcBef>
              </a:pP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 назначении проверки в дистанционном режиме проверяемому  поступает уведомление на ЕПГУ (</a:t>
              </a:r>
              <a:r>
                <a:rPr lang="ru-RU" sz="2400" dirty="0" err="1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Госпочта</a:t>
              </a: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8835321" y="2494484"/>
            <a:ext cx="4688107" cy="9710081"/>
            <a:chOff x="18835321" y="2462953"/>
            <a:chExt cx="4688107" cy="9710081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B004BD2-B1EF-5130-6064-2A34B4F9A1D5}"/>
                </a:ext>
              </a:extLst>
            </p:cNvPr>
            <p:cNvGrpSpPr/>
            <p:nvPr/>
          </p:nvGrpSpPr>
          <p:grpSpPr>
            <a:xfrm>
              <a:off x="19882464" y="6310702"/>
              <a:ext cx="2713153" cy="5862332"/>
              <a:chOff x="18654875" y="5219013"/>
              <a:chExt cx="3218400" cy="6954022"/>
            </a:xfrm>
          </p:grpSpPr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A229630A-D6DE-6F68-D83B-AC2B5DF03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27468"/>
              <a:stretch/>
            </p:blipFill>
            <p:spPr>
              <a:xfrm>
                <a:off x="18660275" y="5219013"/>
                <a:ext cx="3204000" cy="6945979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E64CFA7A-19FF-B170-8A5B-85304EAB8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038" b="6048"/>
              <a:stretch/>
            </p:blipFill>
            <p:spPr>
              <a:xfrm>
                <a:off x="18660275" y="7680477"/>
                <a:ext cx="3204000" cy="479842"/>
              </a:xfrm>
              <a:prstGeom prst="rect">
                <a:avLst/>
              </a:prstGeom>
            </p:spPr>
          </p:pic>
          <p:sp>
            <p:nvSpPr>
              <p:cNvPr id="79" name="Текст 7">
                <a:extLst>
                  <a:ext uri="{FF2B5EF4-FFF2-40B4-BE49-F238E27FC236}">
                    <a16:creationId xmlns:a16="http://schemas.microsoft.com/office/drawing/2014/main" id="{B483E740-93EF-21BA-3C03-5EFBC8A185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93465" y="7863669"/>
                <a:ext cx="1890661" cy="161583"/>
              </a:xfrm>
              <a:prstGeom prst="rect">
                <a:avLst/>
              </a:prstGeom>
              <a:solidFill>
                <a:srgbClr val="1990FF"/>
              </a:solidFill>
            </p:spPr>
            <p:txBody>
              <a:bodyPr wrap="square" lIns="0" tIns="0" rIns="0" bIns="0">
                <a:spAutoFit/>
              </a:bodyPr>
              <a:lstStyle>
                <a:lvl1pPr marL="0" marR="0" indent="0" algn="l" defTabSz="2438339" rtl="0" latinLnBrk="0">
                  <a:lnSpc>
                    <a:spcPts val="5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123000"/>
                  <a:buFontTx/>
                  <a:buNone/>
                  <a:tabLst/>
                  <a:defRPr sz="4000" b="0" i="0" u="none" strike="noStrike" cap="none" spc="0" baseline="0">
                    <a:solidFill>
                      <a:schemeClr val="tx2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1pPr>
                <a:lvl2pPr marL="863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2pPr>
                <a:lvl3pPr marL="1244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3pPr>
                <a:lvl4pPr marL="1625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4pPr>
                <a:lvl5pPr marL="2006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5pPr>
                <a:lvl6pPr marL="2387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2768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3149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3530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ru-RU" sz="1050" dirty="0">
                    <a:solidFill>
                      <a:schemeClr val="bg1"/>
                    </a:solidFill>
                    <a:latin typeface="Helvetica" pitchFamily="2" charset="0"/>
                  </a:rPr>
                  <a:t>Подписать через Госключ</a:t>
                </a:r>
              </a:p>
            </p:txBody>
          </p:sp>
          <p:grpSp>
            <p:nvGrpSpPr>
              <p:cNvPr id="80" name="Группа 29">
                <a:extLst>
                  <a:ext uri="{FF2B5EF4-FFF2-40B4-BE49-F238E27FC236}">
                    <a16:creationId xmlns:a16="http://schemas.microsoft.com/office/drawing/2014/main" id="{9027EB21-5E74-5306-AEC5-1CC4BBB4348A}"/>
                  </a:ext>
                </a:extLst>
              </p:cNvPr>
              <p:cNvGrpSpPr/>
              <p:nvPr/>
            </p:nvGrpSpPr>
            <p:grpSpPr>
              <a:xfrm>
                <a:off x="18660275" y="5219013"/>
                <a:ext cx="3204000" cy="715892"/>
                <a:chOff x="19471193" y="5233571"/>
                <a:chExt cx="3204000" cy="715892"/>
              </a:xfrm>
            </p:grpSpPr>
            <p:pic>
              <p:nvPicPr>
                <p:cNvPr id="88" name="Рисунок 87">
                  <a:extLst>
                    <a:ext uri="{FF2B5EF4-FFF2-40B4-BE49-F238E27FC236}">
                      <a16:creationId xmlns:a16="http://schemas.microsoft.com/office/drawing/2014/main" id="{F35A5C50-9284-0730-E0EE-FC7CEDB9C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631"/>
                <a:stretch/>
              </p:blipFill>
              <p:spPr>
                <a:xfrm>
                  <a:off x="19471193" y="5233571"/>
                  <a:ext cx="3204000" cy="650346"/>
                </a:xfrm>
                <a:prstGeom prst="rect">
                  <a:avLst/>
                </a:prstGeom>
              </p:spPr>
            </p:pic>
            <p:pic>
              <p:nvPicPr>
                <p:cNvPr id="89" name="Рисунок 88">
                  <a:extLst>
                    <a:ext uri="{FF2B5EF4-FFF2-40B4-BE49-F238E27FC236}">
                      <a16:creationId xmlns:a16="http://schemas.microsoft.com/office/drawing/2014/main" id="{CD226F7A-863E-1B10-7185-CF4AE98B3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50" b="95259"/>
                <a:stretch/>
              </p:blipFill>
              <p:spPr>
                <a:xfrm>
                  <a:off x="19471193" y="5797062"/>
                  <a:ext cx="3204000" cy="152401"/>
                </a:xfrm>
                <a:prstGeom prst="rect">
                  <a:avLst/>
                </a:prstGeom>
              </p:spPr>
            </p:pic>
          </p:grpSp>
          <p:sp>
            <p:nvSpPr>
              <p:cNvPr id="81" name="Текст 7">
                <a:extLst>
                  <a:ext uri="{FF2B5EF4-FFF2-40B4-BE49-F238E27FC236}">
                    <a16:creationId xmlns:a16="http://schemas.microsoft.com/office/drawing/2014/main" id="{23D52FE9-2C2B-E475-4F48-6741838F60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249810" y="5597837"/>
                <a:ext cx="2435908" cy="2190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>
                <a:lvl1pPr marL="0" marR="0" indent="0" algn="l" defTabSz="2438339" rtl="0" latinLnBrk="0">
                  <a:lnSpc>
                    <a:spcPts val="5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123000"/>
                  <a:buFontTx/>
                  <a:buNone/>
                  <a:tabLst/>
                  <a:defRPr sz="4000" b="0" i="0" u="none" strike="noStrike" cap="none" spc="0" baseline="0">
                    <a:solidFill>
                      <a:schemeClr val="tx2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1pPr>
                <a:lvl2pPr marL="863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2pPr>
                <a:lvl3pPr marL="1244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3pPr>
                <a:lvl4pPr marL="1625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4pPr>
                <a:lvl5pPr marL="2006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5pPr>
                <a:lvl6pPr marL="2387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2768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3149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3530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ru-RU" sz="1200" dirty="0">
                    <a:solidFill>
                      <a:srgbClr val="262626"/>
                    </a:solidFill>
                    <a:latin typeface=""/>
                  </a:rPr>
                  <a:t>Результаты проверки</a:t>
                </a:r>
              </a:p>
            </p:txBody>
          </p:sp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F265AC2B-8387-87EE-D65B-E96B8D3766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81"/>
              <a:stretch/>
            </p:blipFill>
            <p:spPr>
              <a:xfrm>
                <a:off x="18660275" y="11790330"/>
                <a:ext cx="3200400" cy="382705"/>
              </a:xfrm>
              <a:prstGeom prst="rect">
                <a:avLst/>
              </a:prstGeom>
            </p:spPr>
          </p:pic>
          <p:sp>
            <p:nvSpPr>
              <p:cNvPr id="83" name="Овал 82">
                <a:extLst>
                  <a:ext uri="{FF2B5EF4-FFF2-40B4-BE49-F238E27FC236}">
                    <a16:creationId xmlns:a16="http://schemas.microsoft.com/office/drawing/2014/main" id="{CAB8AC1E-B348-03E0-5919-EC9288C84FD8}"/>
                  </a:ext>
                </a:extLst>
              </p:cNvPr>
              <p:cNvSpPr/>
              <p:nvPr/>
            </p:nvSpPr>
            <p:spPr>
              <a:xfrm>
                <a:off x="20207994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94BF7F50-E83F-3A8A-A7E6-DD65427AE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t="36780" b="25625"/>
              <a:stretch/>
            </p:blipFill>
            <p:spPr>
              <a:xfrm>
                <a:off x="18660275" y="8188574"/>
                <a:ext cx="3204000" cy="3600280"/>
              </a:xfrm>
              <a:prstGeom prst="rect">
                <a:avLst/>
              </a:prstGeom>
            </p:spPr>
          </p:pic>
          <p:pic>
            <p:nvPicPr>
              <p:cNvPr id="85" name="Рисунок 84">
                <a:extLst>
                  <a:ext uri="{FF2B5EF4-FFF2-40B4-BE49-F238E27FC236}">
                    <a16:creationId xmlns:a16="http://schemas.microsoft.com/office/drawing/2014/main" id="{832EC736-5AA8-2FC0-2FD2-88386887A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4817" t="86741" r="5573" b="8248"/>
              <a:stretch/>
            </p:blipFill>
            <p:spPr>
              <a:xfrm>
                <a:off x="19135023" y="9587095"/>
                <a:ext cx="2550695" cy="479842"/>
              </a:xfrm>
              <a:prstGeom prst="rect">
                <a:avLst/>
              </a:prstGeom>
            </p:spPr>
          </p:pic>
          <p:sp>
            <p:nvSpPr>
              <p:cNvPr id="86" name="Скругленный прямоугольник 85">
                <a:extLst>
                  <a:ext uri="{FF2B5EF4-FFF2-40B4-BE49-F238E27FC236}">
                    <a16:creationId xmlns:a16="http://schemas.microsoft.com/office/drawing/2014/main" id="{F89F05AE-5856-2785-5BAC-438D9F3D9532}"/>
                  </a:ext>
                </a:extLst>
              </p:cNvPr>
              <p:cNvSpPr/>
              <p:nvPr/>
            </p:nvSpPr>
            <p:spPr>
              <a:xfrm>
                <a:off x="18654875" y="5222716"/>
                <a:ext cx="32184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pic>
            <p:nvPicPr>
              <p:cNvPr id="87" name="Рисунок 86">
                <a:extLst>
                  <a:ext uri="{FF2B5EF4-FFF2-40B4-BE49-F238E27FC236}">
                    <a16:creationId xmlns:a16="http://schemas.microsoft.com/office/drawing/2014/main" id="{94912B5A-6C06-A859-E8E8-818A2B8F9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4817" t="78386" r="5573" b="16603"/>
              <a:stretch/>
            </p:blipFill>
            <p:spPr>
              <a:xfrm>
                <a:off x="19135023" y="11292803"/>
                <a:ext cx="2550695" cy="479842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18852368" y="2462953"/>
              <a:ext cx="4671060" cy="100157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defTabSz="243833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2800" b="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rPr>
                <a:t>Подписание</a:t>
              </a:r>
              <a:r>
                <a:rPr kumimoji="0" lang="ru-RU" sz="2800" b="0" i="0" u="none" strike="noStrike" cap="none" spc="0" normalizeH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rPr>
                <a:t> результатов</a:t>
              </a:r>
              <a:endPara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Verdana Bold"/>
                <a:sym typeface="Helvetica Neue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835321" y="3838561"/>
              <a:ext cx="4671060" cy="179666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hangingPunct="1">
                <a:spcBef>
                  <a:spcPts val="1400"/>
                </a:spcBef>
              </a:pP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rPr>
                <a:t>Отчет проверки подписывается </a:t>
              </a:r>
              <a:b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rPr>
              </a:br>
              <a:r>
                <a:rPr lang="ru-RU" sz="2400" dirty="0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rPr>
                <a:t>УКЭП или УНЭП через приложение </a:t>
              </a:r>
              <a:r>
                <a:rPr lang="ru-RU" sz="2400" dirty="0" err="1">
                  <a:solidFill>
                    <a:schemeClr val="tx2">
                      <a:lumMod val="65000"/>
                      <a:lumOff val="35000"/>
                    </a:schemeClr>
                  </a:solidFill>
                  <a:latin typeface="Verdana Regular"/>
                </a:rPr>
                <a:t>Госключ</a:t>
              </a:r>
              <a:endPara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408A6D-A197-784C-97B9-DC0CA8B8ACC1}"/>
              </a:ext>
            </a:extLst>
          </p:cNvPr>
          <p:cNvSpPr/>
          <p:nvPr/>
        </p:nvSpPr>
        <p:spPr>
          <a:xfrm>
            <a:off x="45115" y="-80006"/>
            <a:ext cx="12192000" cy="13876011"/>
          </a:xfrm>
          <a:prstGeom prst="rect">
            <a:avLst/>
          </a:prstGeom>
          <a:solidFill>
            <a:srgbClr val="0B2CA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D91FA9-2630-CC80-75E4-08E4C8FF1A0F}"/>
              </a:ext>
            </a:extLst>
          </p:cNvPr>
          <p:cNvSpPr txBox="1"/>
          <p:nvPr/>
        </p:nvSpPr>
        <p:spPr>
          <a:xfrm>
            <a:off x="2191364" y="2485541"/>
            <a:ext cx="7809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ГИС ТОР КНД</a:t>
            </a:r>
            <a:endParaRPr lang="ru-RU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09343-2137-9B96-F359-359A95D6D1C6}"/>
              </a:ext>
            </a:extLst>
          </p:cNvPr>
          <p:cNvSpPr txBox="1"/>
          <p:nvPr/>
        </p:nvSpPr>
        <p:spPr>
          <a:xfrm>
            <a:off x="14100813" y="2485541"/>
            <a:ext cx="7809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0B2CA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МП ИНСПЕКТОР</a:t>
            </a:r>
            <a:endParaRPr lang="ru-RU" sz="6600" dirty="0">
              <a:solidFill>
                <a:srgbClr val="0B2CA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Линия">
            <a:extLst>
              <a:ext uri="{FF2B5EF4-FFF2-40B4-BE49-F238E27FC236}">
                <a16:creationId xmlns:a16="http://schemas.microsoft.com/office/drawing/2014/main" id="{11CDE8B6-D70D-85B1-7654-5936FB86A370}"/>
              </a:ext>
            </a:extLst>
          </p:cNvPr>
          <p:cNvSpPr/>
          <p:nvPr/>
        </p:nvSpPr>
        <p:spPr>
          <a:xfrm>
            <a:off x="1211263" y="12421536"/>
            <a:ext cx="10980000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69222" tIns="69222" rIns="69222" bIns="69222" anchor="ctr"/>
          <a:lstStyle/>
          <a:p>
            <a:endParaRPr sz="180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46F49E4-31FA-730D-E4DA-269283443FF3}"/>
              </a:ext>
            </a:extLst>
          </p:cNvPr>
          <p:cNvSpPr/>
          <p:nvPr/>
        </p:nvSpPr>
        <p:spPr>
          <a:xfrm>
            <a:off x="1750642" y="4252757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1. </a:t>
            </a:r>
            <a:r>
              <a:rPr kumimoji="0" lang="ru-RU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Решение о проведении мероприятие через ВКС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78343E20-7E34-8E31-8254-7D9EC8F5BD46}"/>
              </a:ext>
            </a:extLst>
          </p:cNvPr>
          <p:cNvSpPr/>
          <p:nvPr/>
        </p:nvSpPr>
        <p:spPr>
          <a:xfrm>
            <a:off x="7236018" y="4252907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2. Юридически значимое уведомление Контролируемого лица через Госуслуги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E93ED1D-4C5A-2C00-5B9A-DB75A6314DD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6050152" y="5242757"/>
            <a:ext cx="1185866" cy="150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07618F9-5840-50A7-BDD0-200AD9F010F0}"/>
              </a:ext>
            </a:extLst>
          </p:cNvPr>
          <p:cNvSpPr/>
          <p:nvPr/>
        </p:nvSpPr>
        <p:spPr>
          <a:xfrm>
            <a:off x="13113169" y="4252757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3. Предупреждения и напоминания о ВКС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FA20AE8-D85E-97DA-B8E5-EBF163E158A6}"/>
              </a:ext>
            </a:extLst>
          </p:cNvPr>
          <p:cNvCxnSpPr>
            <a:cxnSpLocks/>
            <a:stCxn id="5" idx="3"/>
            <a:endCxn id="14" idx="1"/>
          </p:cNvCxnSpPr>
          <p:nvPr/>
        </p:nvCxnSpPr>
        <p:spPr>
          <a:xfrm flipV="1">
            <a:off x="11535528" y="5242757"/>
            <a:ext cx="1577641" cy="150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6EBC21F-4FD1-C004-2ED9-EEEC79A6D1A0}"/>
              </a:ext>
            </a:extLst>
          </p:cNvPr>
          <p:cNvSpPr/>
          <p:nvPr/>
        </p:nvSpPr>
        <p:spPr>
          <a:xfrm>
            <a:off x="18333848" y="4252757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4. Проведение ВКС с фиксацией результатов и местоположения участников</a:t>
            </a: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2B3F6B3E-B943-05F6-A3DD-D76D3DF16507}"/>
              </a:ext>
            </a:extLst>
          </p:cNvPr>
          <p:cNvSpPr/>
          <p:nvPr/>
        </p:nvSpPr>
        <p:spPr>
          <a:xfrm>
            <a:off x="18333848" y="7434706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5. Генерация результатов ВКС: видео, субтитров и журнала ВКС 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F3B1F0D-F9D2-AEC1-7D2B-6E723EDFEB7B}"/>
              </a:ext>
            </a:extLst>
          </p:cNvPr>
          <p:cNvSpPr/>
          <p:nvPr/>
        </p:nvSpPr>
        <p:spPr>
          <a:xfrm>
            <a:off x="13113169" y="7434706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6. Возможность подписания ВКС через </a:t>
            </a:r>
            <a:r>
              <a:rPr lang="ru-RU" sz="24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Госключ</a:t>
            </a:r>
            <a:endParaRPr lang="ru-RU" sz="2400" dirty="0">
              <a:solidFill>
                <a:schemeClr val="tx2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Helvetica Neue Medium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2201480B-0659-5DCC-32CF-73DB33530307}"/>
              </a:ext>
            </a:extLst>
          </p:cNvPr>
          <p:cNvSpPr/>
          <p:nvPr/>
        </p:nvSpPr>
        <p:spPr>
          <a:xfrm>
            <a:off x="7236018" y="7434706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7. Материалы ВКС доступны Инспектору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C187A7F-3C47-DB62-9992-1A10B44753F2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17412679" y="5242757"/>
            <a:ext cx="921169" cy="0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F133A3D-255C-3D0A-EA0D-C54F54A1B50B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20483603" y="6232757"/>
            <a:ext cx="0" cy="1201949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5123072-13D4-8831-CB89-845DD015427D}"/>
              </a:ext>
            </a:extLst>
          </p:cNvPr>
          <p:cNvCxnSpPr>
            <a:cxnSpLocks/>
            <a:stCxn id="20" idx="1"/>
            <a:endCxn id="21" idx="3"/>
          </p:cNvCxnSpPr>
          <p:nvPr/>
        </p:nvCxnSpPr>
        <p:spPr>
          <a:xfrm flipH="1">
            <a:off x="17412679" y="8424706"/>
            <a:ext cx="921169" cy="0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806C9990-13AA-E5A0-CA20-04761538355B}"/>
              </a:ext>
            </a:extLst>
          </p:cNvPr>
          <p:cNvCxnSpPr>
            <a:cxnSpLocks/>
            <a:stCxn id="21" idx="1"/>
            <a:endCxn id="22" idx="3"/>
          </p:cNvCxnSpPr>
          <p:nvPr/>
        </p:nvCxnSpPr>
        <p:spPr>
          <a:xfrm flipH="1">
            <a:off x="11535528" y="8424706"/>
            <a:ext cx="1577641" cy="0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0D44688F-A37D-E0D2-93A6-AD52F720203C}"/>
              </a:ext>
            </a:extLst>
          </p:cNvPr>
          <p:cNvCxnSpPr>
            <a:cxnSpLocks/>
            <a:stCxn id="21" idx="2"/>
            <a:endCxn id="44" idx="0"/>
          </p:cNvCxnSpPr>
          <p:nvPr/>
        </p:nvCxnSpPr>
        <p:spPr>
          <a:xfrm>
            <a:off x="15262924" y="9414706"/>
            <a:ext cx="0" cy="825753"/>
          </a:xfrm>
          <a:prstGeom prst="straightConnector1">
            <a:avLst/>
          </a:prstGeom>
          <a:noFill/>
          <a:ln w="57150" cap="flat">
            <a:solidFill>
              <a:srgbClr val="009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F4390E-5B06-1FE5-8F2A-481C11BBB447}"/>
              </a:ext>
            </a:extLst>
          </p:cNvPr>
          <p:cNvSpPr/>
          <p:nvPr/>
        </p:nvSpPr>
        <p:spPr>
          <a:xfrm>
            <a:off x="754063" y="11945938"/>
            <a:ext cx="11437200" cy="914400"/>
          </a:xfrm>
          <a:prstGeom prst="rect">
            <a:avLst/>
          </a:prstGeom>
          <a:solidFill>
            <a:srgbClr val="0C2BA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1858A7-D06E-C41D-610F-1A721236CB68}"/>
              </a:ext>
            </a:extLst>
          </p:cNvPr>
          <p:cNvSpPr/>
          <p:nvPr/>
        </p:nvSpPr>
        <p:spPr>
          <a:xfrm>
            <a:off x="12237115" y="12123875"/>
            <a:ext cx="11857318" cy="9144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9B6AD8F0-2788-678E-F0E5-884A84BEB950}"/>
              </a:ext>
            </a:extLst>
          </p:cNvPr>
          <p:cNvSpPr/>
          <p:nvPr/>
        </p:nvSpPr>
        <p:spPr>
          <a:xfrm>
            <a:off x="13113169" y="10240459"/>
            <a:ext cx="4299510" cy="1980000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009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pPr defTabSz="821531"/>
            <a:r>
              <a:rPr lang="ru-RU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 Neue Medium"/>
              </a:rPr>
              <a:t>7. Материалы доступны Контролируемому лицу</a:t>
            </a:r>
          </a:p>
        </p:txBody>
      </p:sp>
    </p:spTree>
    <p:extLst>
      <p:ext uri="{BB962C8B-B14F-4D97-AF65-F5344CB8AC3E}">
        <p14:creationId xmlns:p14="http://schemas.microsoft.com/office/powerpoint/2010/main" val="294530982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Проведение ВКС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10479211" y="2536825"/>
            <a:ext cx="4270727" cy="9757179"/>
            <a:chOff x="10271566" y="2536825"/>
            <a:chExt cx="4270727" cy="9757179"/>
          </a:xfrm>
        </p:grpSpPr>
        <p:grpSp>
          <p:nvGrpSpPr>
            <p:cNvPr id="7" name="Группа 23"/>
            <p:cNvGrpSpPr/>
            <p:nvPr/>
          </p:nvGrpSpPr>
          <p:grpSpPr>
            <a:xfrm>
              <a:off x="10271566" y="2536825"/>
              <a:ext cx="4270727" cy="3076534"/>
              <a:chOff x="2279995" y="2771372"/>
              <a:chExt cx="4270727" cy="307653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279995" y="2771372"/>
                <a:ext cx="4270727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Проверка </a:t>
                </a:r>
                <a:r>
                  <a:rPr kumimoji="0" lang="en-US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online</a:t>
                </a:r>
                <a:endParaRPr kumimoji="0" lang="ru-RU" sz="28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35637" y="3861451"/>
                <a:ext cx="3866465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kumimoji="0" lang="ru-RU" sz="24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65000"/>
                        <a:lumOff val="3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Инспектор дистанционно</a:t>
                </a:r>
                <a:r>
                  <a:rPr kumimoji="0" lang="ru-RU" sz="2400" b="0" i="0" u="none" strike="noStrike" cap="none" spc="0" normalizeH="0" dirty="0">
                    <a:ln>
                      <a:noFill/>
                    </a:ln>
                    <a:solidFill>
                      <a:schemeClr val="tx2">
                        <a:lumMod val="65000"/>
                        <a:lumOff val="3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отслеживает ход проверки через видеокамеру проверяемого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F66F2295-D349-94EE-B61B-3B36916B7282}"/>
                </a:ext>
              </a:extLst>
            </p:cNvPr>
            <p:cNvGrpSpPr/>
            <p:nvPr/>
          </p:nvGrpSpPr>
          <p:grpSpPr>
            <a:xfrm>
              <a:off x="10926825" y="6059968"/>
              <a:ext cx="2960209" cy="6234036"/>
              <a:chOff x="10888578" y="5115137"/>
              <a:chExt cx="3408858" cy="7178867"/>
            </a:xfrm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48A59304-1DA9-E88B-2CC5-241CCD09C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888578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7FD9270B-9099-98E2-3606-358D1157F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75639" y="5222309"/>
                <a:ext cx="3204000" cy="6933786"/>
              </a:xfrm>
              <a:prstGeom prst="rect">
                <a:avLst/>
              </a:prstGeom>
            </p:spPr>
          </p:pic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69AE41D-96E4-6795-5CBB-650ADD6B0F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81"/>
              <a:stretch/>
            </p:blipFill>
            <p:spPr>
              <a:xfrm>
                <a:off x="10975639" y="11759487"/>
                <a:ext cx="3204000" cy="383135"/>
              </a:xfrm>
              <a:prstGeom prst="rect">
                <a:avLst/>
              </a:prstGeom>
            </p:spPr>
          </p:pic>
          <p:sp>
            <p:nvSpPr>
              <p:cNvPr id="41" name="Скругленный прямоугольник 40">
                <a:extLst>
                  <a:ext uri="{FF2B5EF4-FFF2-40B4-BE49-F238E27FC236}">
                    <a16:creationId xmlns:a16="http://schemas.microsoft.com/office/drawing/2014/main" id="{8257448B-6D7F-83C4-031A-8CC90A358107}"/>
                  </a:ext>
                </a:extLst>
              </p:cNvPr>
              <p:cNvSpPr/>
              <p:nvPr/>
            </p:nvSpPr>
            <p:spPr>
              <a:xfrm>
                <a:off x="10968627" y="5206588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42" name="Овал 41">
                <a:extLst>
                  <a:ext uri="{FF2B5EF4-FFF2-40B4-BE49-F238E27FC236}">
                    <a16:creationId xmlns:a16="http://schemas.microsoft.com/office/drawing/2014/main" id="{0012BBE5-1480-94B5-BF0B-60E82982737A}"/>
                  </a:ext>
                </a:extLst>
              </p:cNvPr>
              <p:cNvSpPr/>
              <p:nvPr/>
            </p:nvSpPr>
            <p:spPr>
              <a:xfrm>
                <a:off x="12506784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24812" y="2536825"/>
            <a:ext cx="3702000" cy="9757179"/>
            <a:chOff x="6070132" y="2536825"/>
            <a:chExt cx="3702000" cy="9757179"/>
          </a:xfrm>
        </p:grpSpPr>
        <p:grpSp>
          <p:nvGrpSpPr>
            <p:cNvPr id="5" name="Группа 17"/>
            <p:cNvGrpSpPr/>
            <p:nvPr/>
          </p:nvGrpSpPr>
          <p:grpSpPr>
            <a:xfrm>
              <a:off x="6070132" y="2536825"/>
              <a:ext cx="3702000" cy="2694796"/>
              <a:chOff x="2279995" y="2771372"/>
              <a:chExt cx="3702000" cy="269479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2298206" y="2771372"/>
                <a:ext cx="3312894" cy="100157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Подключение</a:t>
                </a:r>
                <a:r>
                  <a:rPr lang="ru-RU" sz="2800" dirty="0">
                    <a:solidFill>
                      <a:schemeClr val="bg2"/>
                    </a:solidFill>
                    <a:latin typeface="Verdana Bold"/>
                  </a:rPr>
                  <a:t> </a:t>
                </a:r>
                <a:br>
                  <a:rPr lang="ru-RU" sz="2800" dirty="0">
                    <a:solidFill>
                      <a:schemeClr val="bg2"/>
                    </a:solidFill>
                    <a:latin typeface="Verdana Bold"/>
                  </a:rPr>
                </a:br>
                <a:r>
                  <a:rPr kumimoji="0" lang="ru-RU" sz="2800" i="0" u="none" strike="noStrike" cap="none" spc="0" normalizeH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к ВКС</a:t>
                </a:r>
                <a:endParaRPr kumimoji="0" lang="ru-RU" sz="28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79995" y="3849045"/>
                <a:ext cx="3702000" cy="161712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kumimoji="0" lang="ru-RU" sz="24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65000"/>
                        <a:lumOff val="3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Карточка</a:t>
                </a:r>
                <a:r>
                  <a:rPr kumimoji="0" lang="ru-RU" sz="2400" b="0" i="0" u="none" strike="noStrike" cap="none" spc="0" normalizeH="0" dirty="0">
                    <a:ln>
                      <a:noFill/>
                    </a:ln>
                    <a:solidFill>
                      <a:schemeClr val="tx2">
                        <a:lumMod val="65000"/>
                        <a:lumOff val="3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"/>
                  </a:rPr>
                  <a:t> мероприятия </a:t>
                </a:r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содержит описание </a:t>
                </a:r>
                <a:b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</a:br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и кнопку подключения </a:t>
                </a:r>
                <a:b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</a:br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к ВКС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B50AC5-EEB8-8966-39FE-89FB84FC0AE1}"/>
                </a:ext>
              </a:extLst>
            </p:cNvPr>
            <p:cNvGrpSpPr/>
            <p:nvPr/>
          </p:nvGrpSpPr>
          <p:grpSpPr>
            <a:xfrm>
              <a:off x="6441028" y="6059968"/>
              <a:ext cx="2960209" cy="6234036"/>
              <a:chOff x="6644439" y="5115137"/>
              <a:chExt cx="3408858" cy="7178867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E68A7C58-C9EF-F7FB-0446-B650C348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44439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E7D35324-7524-C4AD-5B8E-1582DCF81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4794" y="5227239"/>
                <a:ext cx="3204000" cy="6941998"/>
              </a:xfrm>
              <a:prstGeom prst="rect">
                <a:avLst/>
              </a:prstGeom>
            </p:spPr>
          </p:pic>
          <p:sp>
            <p:nvSpPr>
              <p:cNvPr id="50" name="Текст 7">
                <a:extLst>
                  <a:ext uri="{FF2B5EF4-FFF2-40B4-BE49-F238E27FC236}">
                    <a16:creationId xmlns:a16="http://schemas.microsoft.com/office/drawing/2014/main" id="{35EFF87F-3A45-C60A-C038-D644039F0E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26582" y="11437381"/>
                <a:ext cx="1696131" cy="153888"/>
              </a:xfrm>
              <a:prstGeom prst="rect">
                <a:avLst/>
              </a:prstGeom>
              <a:solidFill>
                <a:srgbClr val="1990FF"/>
              </a:solidFill>
            </p:spPr>
            <p:txBody>
              <a:bodyPr wrap="square" lIns="0" tIns="0" rIns="0" bIns="0">
                <a:spAutoFit/>
              </a:bodyPr>
              <a:lstStyle>
                <a:lvl1pPr marL="0" marR="0" indent="0" algn="l" defTabSz="2438339" rtl="0" latinLnBrk="0">
                  <a:lnSpc>
                    <a:spcPts val="5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123000"/>
                  <a:buFontTx/>
                  <a:buNone/>
                  <a:tabLst/>
                  <a:defRPr sz="4000" b="0" i="0" u="none" strike="noStrike" cap="none" spc="0" baseline="0">
                    <a:solidFill>
                      <a:schemeClr val="tx2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1pPr>
                <a:lvl2pPr marL="863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2pPr>
                <a:lvl3pPr marL="1244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3pPr>
                <a:lvl4pPr marL="1625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4pPr>
                <a:lvl5pPr marL="2006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5pPr>
                <a:lvl6pPr marL="2387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2768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3149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3530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ru-RU" sz="1000" dirty="0">
                    <a:solidFill>
                      <a:schemeClr val="bg1"/>
                    </a:solidFill>
                    <a:latin typeface="Helvetica" pitchFamily="2" charset="0"/>
                  </a:rPr>
                  <a:t>Начать ВКС</a:t>
                </a:r>
              </a:p>
            </p:txBody>
          </p:sp>
          <p:sp>
            <p:nvSpPr>
              <p:cNvPr id="55" name="Скругленный прямоугольник 54">
                <a:extLst>
                  <a:ext uri="{FF2B5EF4-FFF2-40B4-BE49-F238E27FC236}">
                    <a16:creationId xmlns:a16="http://schemas.microsoft.com/office/drawing/2014/main" id="{81E879C2-CFA4-0669-8999-5803BD250CEF}"/>
                  </a:ext>
                </a:extLst>
              </p:cNvPr>
              <p:cNvSpPr/>
              <p:nvPr/>
            </p:nvSpPr>
            <p:spPr>
              <a:xfrm>
                <a:off x="6729137" y="5206588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BC267A95-3E9D-CE83-9373-334F42EBBED2}"/>
                  </a:ext>
                </a:extLst>
              </p:cNvPr>
              <p:cNvSpPr/>
              <p:nvPr/>
            </p:nvSpPr>
            <p:spPr>
              <a:xfrm>
                <a:off x="8281425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2305928" y="2555943"/>
            <a:ext cx="3264771" cy="9738061"/>
            <a:chOff x="2305928" y="2555943"/>
            <a:chExt cx="3264771" cy="9738061"/>
          </a:xfrm>
        </p:grpSpPr>
        <p:grpSp>
          <p:nvGrpSpPr>
            <p:cNvPr id="2" name="Группа 16"/>
            <p:cNvGrpSpPr/>
            <p:nvPr/>
          </p:nvGrpSpPr>
          <p:grpSpPr>
            <a:xfrm>
              <a:off x="2305928" y="2555943"/>
              <a:ext cx="3264771" cy="2675679"/>
              <a:chOff x="2279995" y="2790490"/>
              <a:chExt cx="3264771" cy="2675679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2279995" y="2790490"/>
                <a:ext cx="326477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Выбор проверки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79995" y="3849046"/>
                <a:ext cx="3264771" cy="161712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Инспектору доступен выбор среди новых и завершенных проверок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1EF55F81-A4D6-E7DF-0022-14782A304137}"/>
                </a:ext>
              </a:extLst>
            </p:cNvPr>
            <p:cNvGrpSpPr/>
            <p:nvPr/>
          </p:nvGrpSpPr>
          <p:grpSpPr>
            <a:xfrm>
              <a:off x="2458209" y="6059968"/>
              <a:ext cx="2960209" cy="6234036"/>
              <a:chOff x="2400300" y="5115137"/>
              <a:chExt cx="3408858" cy="7178867"/>
            </a:xfrm>
          </p:grpSpPr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80680591-6C65-6168-98C5-8095EBB46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00300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4CF3EE96-73B1-9246-C23C-645D576CFA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60"/>
              <a:stretch/>
            </p:blipFill>
            <p:spPr>
              <a:xfrm>
                <a:off x="2488700" y="5227239"/>
                <a:ext cx="3201523" cy="6940800"/>
              </a:xfrm>
              <a:prstGeom prst="rect">
                <a:avLst/>
              </a:prstGeom>
              <a:effectLst>
                <a:softEdge rad="0"/>
              </a:effectLst>
            </p:spPr>
          </p:pic>
          <p:sp>
            <p:nvSpPr>
              <p:cNvPr id="60" name="Скругленный прямоугольник 59">
                <a:extLst>
                  <a:ext uri="{FF2B5EF4-FFF2-40B4-BE49-F238E27FC236}">
                    <a16:creationId xmlns:a16="http://schemas.microsoft.com/office/drawing/2014/main" id="{1A73AF96-6D9C-907E-E55F-98DAC77BAB1B}"/>
                  </a:ext>
                </a:extLst>
              </p:cNvPr>
              <p:cNvSpPr/>
              <p:nvPr/>
            </p:nvSpPr>
            <p:spPr>
              <a:xfrm>
                <a:off x="2481333" y="5206588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1C3DC921-5E57-FEC8-5444-0D9C5FD554D3}"/>
                  </a:ext>
                </a:extLst>
              </p:cNvPr>
              <p:cNvSpPr/>
              <p:nvPr/>
            </p:nvSpPr>
            <p:spPr>
              <a:xfrm>
                <a:off x="4022631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8" name="Группа 87"/>
          <p:cNvGrpSpPr/>
          <p:nvPr/>
        </p:nvGrpSpPr>
        <p:grpSpPr>
          <a:xfrm>
            <a:off x="14874340" y="2536825"/>
            <a:ext cx="4135853" cy="9757179"/>
            <a:chOff x="15025257" y="2536825"/>
            <a:chExt cx="4135853" cy="9757179"/>
          </a:xfrm>
        </p:grpSpPr>
        <p:grpSp>
          <p:nvGrpSpPr>
            <p:cNvPr id="16" name="Группа 48"/>
            <p:cNvGrpSpPr/>
            <p:nvPr/>
          </p:nvGrpSpPr>
          <p:grpSpPr>
            <a:xfrm>
              <a:off x="15025257" y="2536825"/>
              <a:ext cx="4135853" cy="2697054"/>
              <a:chOff x="2263526" y="2771372"/>
              <a:chExt cx="4135853" cy="2697054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2279995" y="2771372"/>
                <a:ext cx="4119384" cy="100157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dirty="0">
                    <a:solidFill>
                      <a:schemeClr val="bg2"/>
                    </a:solidFill>
                    <a:latin typeface="Verdana Bold"/>
                  </a:rPr>
                  <a:t>Отметка результатов </a:t>
                </a:r>
                <a:br>
                  <a:rPr lang="ru-RU" sz="2800" dirty="0">
                    <a:solidFill>
                      <a:schemeClr val="bg2"/>
                    </a:solidFill>
                    <a:latin typeface="Verdana Bold"/>
                  </a:rPr>
                </a:br>
                <a:r>
                  <a:rPr lang="ru-RU" sz="2800" dirty="0">
                    <a:solidFill>
                      <a:schemeClr val="bg2"/>
                    </a:solidFill>
                    <a:latin typeface="Verdana Bold"/>
                  </a:rPr>
                  <a:t>в </a:t>
                </a:r>
                <a:r>
                  <a:rPr lang="ru-RU" sz="2800" dirty="0" err="1">
                    <a:solidFill>
                      <a:schemeClr val="bg2"/>
                    </a:solidFill>
                    <a:latin typeface="Verdana Bold"/>
                  </a:rPr>
                  <a:t>чек-листе</a:t>
                </a:r>
                <a:endParaRPr kumimoji="0" lang="ru-RU" sz="28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3526" y="3851303"/>
                <a:ext cx="4119384" cy="161712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Инспектор может вносить отметки в чек-лист </a:t>
                </a:r>
                <a:b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</a:br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и отслеживать план мероприятия</a:t>
                </a:r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44ADE31B-32CA-7BC6-9A1B-0B546557F904}"/>
                </a:ext>
              </a:extLst>
            </p:cNvPr>
            <p:cNvGrpSpPr/>
            <p:nvPr/>
          </p:nvGrpSpPr>
          <p:grpSpPr>
            <a:xfrm>
              <a:off x="15621314" y="6059968"/>
              <a:ext cx="2960209" cy="6234036"/>
              <a:chOff x="15132717" y="5115137"/>
              <a:chExt cx="3408858" cy="7178867"/>
            </a:xfrm>
          </p:grpSpPr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EACC66AF-6646-FE70-DBB2-D359A49F5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132717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029C7729-7A96-C9CE-D0D5-21A5BCC62689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4800" y="5227239"/>
                <a:ext cx="3204000" cy="6914953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4D84D7AE-7B7F-128F-A156-F816952AE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6" t="14666" r="25737" b="19844"/>
              <a:stretch/>
            </p:blipFill>
            <p:spPr>
              <a:xfrm>
                <a:off x="17630398" y="5875679"/>
                <a:ext cx="673786" cy="1336548"/>
              </a:xfrm>
              <a:prstGeom prst="roundRect">
                <a:avLst>
                  <a:gd name="adj" fmla="val 8459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6" name="Скругленный прямоугольник 65">
                <a:extLst>
                  <a:ext uri="{FF2B5EF4-FFF2-40B4-BE49-F238E27FC236}">
                    <a16:creationId xmlns:a16="http://schemas.microsoft.com/office/drawing/2014/main" id="{11813F72-B76A-E133-F7C0-81F28B09DF70}"/>
                  </a:ext>
                </a:extLst>
              </p:cNvPr>
              <p:cNvSpPr/>
              <p:nvPr/>
            </p:nvSpPr>
            <p:spPr>
              <a:xfrm>
                <a:off x="15208118" y="5206588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B4235A8E-B05A-E91A-5ABD-559CD9F4225F}"/>
                  </a:ext>
                </a:extLst>
              </p:cNvPr>
              <p:cNvSpPr/>
              <p:nvPr/>
            </p:nvSpPr>
            <p:spPr>
              <a:xfrm>
                <a:off x="16759357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9" name="Группа 88"/>
          <p:cNvGrpSpPr/>
          <p:nvPr/>
        </p:nvGrpSpPr>
        <p:grpSpPr>
          <a:xfrm>
            <a:off x="19343342" y="2553145"/>
            <a:ext cx="3875054" cy="9740859"/>
            <a:chOff x="19651952" y="2553145"/>
            <a:chExt cx="3875054" cy="9740859"/>
          </a:xfrm>
        </p:grpSpPr>
        <p:grpSp>
          <p:nvGrpSpPr>
            <p:cNvPr id="34" name="Группа 48"/>
            <p:cNvGrpSpPr/>
            <p:nvPr/>
          </p:nvGrpSpPr>
          <p:grpSpPr>
            <a:xfrm>
              <a:off x="19651952" y="2553145"/>
              <a:ext cx="3875054" cy="2678475"/>
              <a:chOff x="2271405" y="2787692"/>
              <a:chExt cx="3875054" cy="267847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271405" y="2787692"/>
                <a:ext cx="3866464" cy="100157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dirty="0">
                    <a:solidFill>
                      <a:schemeClr val="bg2"/>
                    </a:solidFill>
                    <a:latin typeface="Verdana Bold"/>
                  </a:rPr>
                  <a:t>Отслеживание подмены координат</a:t>
                </a:r>
                <a:endParaRPr kumimoji="0" lang="ru-RU" sz="28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279994" y="3849044"/>
                <a:ext cx="3866465" cy="161712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При попытке подменить координаты сторонним ПО Инспектор увидит предупреждение</a:t>
                </a:r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32909A58-AA0D-EC40-4605-24EB5BE49034}"/>
                </a:ext>
              </a:extLst>
            </p:cNvPr>
            <p:cNvGrpSpPr/>
            <p:nvPr/>
          </p:nvGrpSpPr>
          <p:grpSpPr>
            <a:xfrm>
              <a:off x="20113670" y="6059968"/>
              <a:ext cx="2960209" cy="6234036"/>
              <a:chOff x="19376856" y="5115137"/>
              <a:chExt cx="3408858" cy="7178867"/>
            </a:xfrm>
          </p:grpSpPr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0C93653B-4342-69B2-37A9-F9AF52661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376856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8876031C-8338-0EF0-B66F-C545EF68E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71193" y="5227239"/>
                <a:ext cx="3204000" cy="6764001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DA83F7E6-C30B-F940-2162-936815BCE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81"/>
              <a:stretch/>
            </p:blipFill>
            <p:spPr>
              <a:xfrm>
                <a:off x="19471193" y="11759487"/>
                <a:ext cx="3200400" cy="382705"/>
              </a:xfrm>
              <a:prstGeom prst="rect">
                <a:avLst/>
              </a:prstGeom>
            </p:spPr>
          </p:pic>
          <p:grpSp>
            <p:nvGrpSpPr>
              <p:cNvPr id="72" name="Группа 36">
                <a:extLst>
                  <a:ext uri="{FF2B5EF4-FFF2-40B4-BE49-F238E27FC236}">
                    <a16:creationId xmlns:a16="http://schemas.microsoft.com/office/drawing/2014/main" id="{47DDB119-9B59-4CF7-39FC-D20528BEFDA9}"/>
                  </a:ext>
                </a:extLst>
              </p:cNvPr>
              <p:cNvGrpSpPr/>
              <p:nvPr/>
            </p:nvGrpSpPr>
            <p:grpSpPr>
              <a:xfrm>
                <a:off x="19471193" y="5233571"/>
                <a:ext cx="3204000" cy="715892"/>
                <a:chOff x="19471193" y="5233571"/>
                <a:chExt cx="3204000" cy="715892"/>
              </a:xfrm>
            </p:grpSpPr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624F4F8C-D97A-5457-732C-45E1A4ABE4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0631"/>
                <a:stretch/>
              </p:blipFill>
              <p:spPr>
                <a:xfrm>
                  <a:off x="19471193" y="5233571"/>
                  <a:ext cx="3204000" cy="650346"/>
                </a:xfrm>
                <a:prstGeom prst="rect">
                  <a:avLst/>
                </a:prstGeom>
              </p:spPr>
            </p:pic>
            <p:pic>
              <p:nvPicPr>
                <p:cNvPr id="79" name="Рисунок 78">
                  <a:extLst>
                    <a:ext uri="{FF2B5EF4-FFF2-40B4-BE49-F238E27FC236}">
                      <a16:creationId xmlns:a16="http://schemas.microsoft.com/office/drawing/2014/main" id="{6D443928-13D9-3B31-C80D-F4DEF006BF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850" b="95259"/>
                <a:stretch/>
              </p:blipFill>
              <p:spPr>
                <a:xfrm>
                  <a:off x="19471193" y="5797062"/>
                  <a:ext cx="3204000" cy="152401"/>
                </a:xfrm>
                <a:prstGeom prst="rect">
                  <a:avLst/>
                </a:prstGeom>
              </p:spPr>
            </p:pic>
          </p:grpSp>
          <p:sp>
            <p:nvSpPr>
              <p:cNvPr id="73" name="Текст 7">
                <a:extLst>
                  <a:ext uri="{FF2B5EF4-FFF2-40B4-BE49-F238E27FC236}">
                    <a16:creationId xmlns:a16="http://schemas.microsoft.com/office/drawing/2014/main" id="{BD9EEDEE-1319-428A-0D3B-26F2E765AF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60728" y="5612396"/>
                <a:ext cx="169613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>
                <a:lvl1pPr marL="0" marR="0" indent="0" algn="l" defTabSz="2438339" rtl="0" latinLnBrk="0">
                  <a:lnSpc>
                    <a:spcPts val="5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123000"/>
                  <a:buFontTx/>
                  <a:buNone/>
                  <a:tabLst/>
                  <a:defRPr sz="4000" b="0" i="0" u="none" strike="noStrike" cap="none" spc="0" baseline="0">
                    <a:solidFill>
                      <a:schemeClr val="tx2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1pPr>
                <a:lvl2pPr marL="863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2pPr>
                <a:lvl3pPr marL="1244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3pPr>
                <a:lvl4pPr marL="1625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4pPr>
                <a:lvl5pPr marL="2006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5pPr>
                <a:lvl6pPr marL="2387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2768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3149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3530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ru-RU" sz="1200" dirty="0">
                    <a:solidFill>
                      <a:srgbClr val="262626"/>
                    </a:solidFill>
                    <a:latin typeface=""/>
                  </a:rPr>
                  <a:t>Геопозиция субъекта</a:t>
                </a:r>
              </a:p>
            </p:txBody>
          </p:sp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BAB9B02E-2080-F226-66FB-F39BFC2510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038" b="6048"/>
              <a:stretch/>
            </p:blipFill>
            <p:spPr>
              <a:xfrm>
                <a:off x="19471193" y="11249262"/>
                <a:ext cx="3204000" cy="479842"/>
              </a:xfrm>
              <a:prstGeom prst="rect">
                <a:avLst/>
              </a:prstGeom>
            </p:spPr>
          </p:pic>
          <p:sp>
            <p:nvSpPr>
              <p:cNvPr id="75" name="Текст 7">
                <a:extLst>
                  <a:ext uri="{FF2B5EF4-FFF2-40B4-BE49-F238E27FC236}">
                    <a16:creationId xmlns:a16="http://schemas.microsoft.com/office/drawing/2014/main" id="{4A4555C0-A732-784C-B728-C631400261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80915" y="11437381"/>
                <a:ext cx="1696131" cy="153888"/>
              </a:xfrm>
              <a:prstGeom prst="rect">
                <a:avLst/>
              </a:prstGeom>
              <a:solidFill>
                <a:srgbClr val="1990FF"/>
              </a:solidFill>
            </p:spPr>
            <p:txBody>
              <a:bodyPr wrap="square" lIns="0" tIns="0" rIns="0" bIns="0">
                <a:spAutoFit/>
              </a:bodyPr>
              <a:lstStyle>
                <a:lvl1pPr marL="0" marR="0" indent="0" algn="l" defTabSz="2438339" rtl="0" latinLnBrk="0">
                  <a:lnSpc>
                    <a:spcPts val="5000"/>
                  </a:lnSpc>
                  <a:spcBef>
                    <a:spcPts val="2000"/>
                  </a:spcBef>
                  <a:spcAft>
                    <a:spcPts val="0"/>
                  </a:spcAft>
                  <a:buClrTx/>
                  <a:buSzPct val="123000"/>
                  <a:buFontTx/>
                  <a:buNone/>
                  <a:tabLst/>
                  <a:defRPr sz="4000" b="0" i="0" u="none" strike="noStrike" cap="none" spc="0" baseline="0">
                    <a:solidFill>
                      <a:schemeClr val="tx2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1pPr>
                <a:lvl2pPr marL="863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2pPr>
                <a:lvl3pPr marL="1244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3pPr>
                <a:lvl4pPr marL="1625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4pPr>
                <a:lvl5pPr marL="2006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Verdana Regular"/>
                    <a:ea typeface="+mn-ea"/>
                    <a:cs typeface="+mn-cs"/>
                    <a:sym typeface="Helvetica Neue"/>
                  </a:defRPr>
                </a:lvl5pPr>
                <a:lvl6pPr marL="2387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6pPr>
                <a:lvl7pPr marL="2768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7pPr>
                <a:lvl8pPr marL="3149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8pPr>
                <a:lvl9pPr marL="3530600" marR="0" indent="-482600" algn="l" defTabSz="2438339" rtl="0" latinLnBrk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8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Neue"/>
                  </a:defRPr>
                </a:lvl9pPr>
              </a:lstStyle>
              <a:p>
                <a:pPr hangingPunct="1">
                  <a:lnSpc>
                    <a:spcPct val="100000"/>
                  </a:lnSpc>
                  <a:spcBef>
                    <a:spcPts val="1400"/>
                  </a:spcBef>
                </a:pPr>
                <a:r>
                  <a:rPr lang="ru-RU" sz="1000" dirty="0">
                    <a:solidFill>
                      <a:schemeClr val="bg1"/>
                    </a:solidFill>
                    <a:latin typeface="Helvetica" pitchFamily="2" charset="0"/>
                  </a:rPr>
                  <a:t>Вернуться к звонку</a:t>
                </a:r>
              </a:p>
            </p:txBody>
          </p:sp>
          <p:sp>
            <p:nvSpPr>
              <p:cNvPr id="76" name="Скругленный прямоугольник 75">
                <a:extLst>
                  <a:ext uri="{FF2B5EF4-FFF2-40B4-BE49-F238E27FC236}">
                    <a16:creationId xmlns:a16="http://schemas.microsoft.com/office/drawing/2014/main" id="{D02C9576-86FD-9BEF-90DF-09E714760F5C}"/>
                  </a:ext>
                </a:extLst>
              </p:cNvPr>
              <p:cNvSpPr/>
              <p:nvPr/>
            </p:nvSpPr>
            <p:spPr>
              <a:xfrm>
                <a:off x="19465793" y="5206588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77" name="Овал 76">
                <a:extLst>
                  <a:ext uri="{FF2B5EF4-FFF2-40B4-BE49-F238E27FC236}">
                    <a16:creationId xmlns:a16="http://schemas.microsoft.com/office/drawing/2014/main" id="{2E670418-4A59-2796-F22A-9873C645EB06}"/>
                  </a:ext>
                </a:extLst>
              </p:cNvPr>
              <p:cNvSpPr/>
              <p:nvPr/>
            </p:nvSpPr>
            <p:spPr>
              <a:xfrm>
                <a:off x="21013842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preencoded.png">
            <a:extLst>
              <a:ext uri="{FF2B5EF4-FFF2-40B4-BE49-F238E27FC236}">
                <a16:creationId xmlns:a16="http://schemas.microsoft.com/office/drawing/2014/main" id="{E0027EB6-0B7B-D87B-91EB-FAE1A5C02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12621" y="3383537"/>
            <a:ext cx="10347897" cy="8247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Чек-листы</a:t>
            </a:r>
            <a:endParaRPr lang="ru-RU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2" name="Группа 27"/>
          <p:cNvGrpSpPr/>
          <p:nvPr/>
        </p:nvGrpSpPr>
        <p:grpSpPr>
          <a:xfrm>
            <a:off x="15643829" y="4583480"/>
            <a:ext cx="7748056" cy="923330"/>
            <a:chOff x="2631083" y="2630352"/>
            <a:chExt cx="7748056" cy="923330"/>
          </a:xfrm>
        </p:grpSpPr>
        <p:sp>
          <p:nvSpPr>
            <p:cNvPr id="68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1" y="2630352"/>
              <a:ext cx="7112958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Позволяют </a:t>
              </a:r>
              <a:r>
                <a:rPr lang="ru-RU" sz="3000" dirty="0" err="1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стандартизированно</a:t>
              </a: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 подходить к проверке</a:t>
              </a:r>
            </a:p>
          </p:txBody>
        </p:sp>
        <p:grpSp>
          <p:nvGrpSpPr>
            <p:cNvPr id="72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2" name="Группа 28"/>
          <p:cNvGrpSpPr/>
          <p:nvPr/>
        </p:nvGrpSpPr>
        <p:grpSpPr>
          <a:xfrm>
            <a:off x="15643829" y="6141626"/>
            <a:ext cx="8248132" cy="923330"/>
            <a:chOff x="2631083" y="2630352"/>
            <a:chExt cx="8248132" cy="923330"/>
          </a:xfrm>
        </p:grpSpPr>
        <p:sp>
          <p:nvSpPr>
            <p:cNvPr id="83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1" y="2630352"/>
              <a:ext cx="7613034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Контроль становится прозрачнее, </a:t>
              </a:r>
              <a:b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</a:b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а риски - прослеживаемыми</a:t>
              </a:r>
            </a:p>
          </p:txBody>
        </p:sp>
        <p:grpSp>
          <p:nvGrpSpPr>
            <p:cNvPr id="84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7" name="Группа 33"/>
          <p:cNvGrpSpPr/>
          <p:nvPr/>
        </p:nvGrpSpPr>
        <p:grpSpPr>
          <a:xfrm>
            <a:off x="15644332" y="7699773"/>
            <a:ext cx="8248132" cy="2769989"/>
            <a:chOff x="2631083" y="2630352"/>
            <a:chExt cx="8248132" cy="2769989"/>
          </a:xfrm>
        </p:grpSpPr>
        <p:sp>
          <p:nvSpPr>
            <p:cNvPr id="88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0" y="2630352"/>
              <a:ext cx="7613035" cy="27699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Проверка упрощается не только для Инспектора, но и для Проверяемого лица: благодаря механизмам Профилактики и Самопроверки, субъект может готовиться к тому, что его ждет</a:t>
              </a:r>
            </a:p>
          </p:txBody>
        </p:sp>
        <p:grpSp>
          <p:nvGrpSpPr>
            <p:cNvPr id="89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49" name="Группа 48"/>
          <p:cNvGrpSpPr/>
          <p:nvPr/>
        </p:nvGrpSpPr>
        <p:grpSpPr>
          <a:xfrm>
            <a:off x="2225204" y="1912942"/>
            <a:ext cx="3408858" cy="10381062"/>
            <a:chOff x="11992749" y="1912942"/>
            <a:chExt cx="3408858" cy="10381062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C4D20CA4-BCCB-F3E3-F747-74A803DFA065}"/>
                </a:ext>
              </a:extLst>
            </p:cNvPr>
            <p:cNvGrpSpPr/>
            <p:nvPr/>
          </p:nvGrpSpPr>
          <p:grpSpPr>
            <a:xfrm>
              <a:off x="11992749" y="5115137"/>
              <a:ext cx="3408858" cy="7178867"/>
              <a:chOff x="2400300" y="5115137"/>
              <a:chExt cx="3408858" cy="7178867"/>
            </a:xfrm>
          </p:grpSpPr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80680591-6C65-6168-98C5-8095EBB46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00300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8780CFA3-4EE5-9D9A-3399-4233CE4DFE7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2292" y="5222243"/>
                <a:ext cx="3204000" cy="6820232"/>
              </a:xfrm>
              <a:prstGeom prst="rect">
                <a:avLst/>
              </a:prstGeom>
            </p:spPr>
          </p:pic>
          <p:pic>
            <p:nvPicPr>
              <p:cNvPr id="37" name="Рисунок 36">
                <a:extLst>
                  <a:ext uri="{FF2B5EF4-FFF2-40B4-BE49-F238E27FC236}">
                    <a16:creationId xmlns:a16="http://schemas.microsoft.com/office/drawing/2014/main" id="{EA2C6F17-E212-F579-5357-D3EA5060B4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481"/>
              <a:stretch/>
            </p:blipFill>
            <p:spPr>
              <a:xfrm>
                <a:off x="2500386" y="11772892"/>
                <a:ext cx="3204000" cy="383135"/>
              </a:xfrm>
              <a:prstGeom prst="rect">
                <a:avLst/>
              </a:prstGeom>
            </p:spPr>
          </p:pic>
          <p:sp>
            <p:nvSpPr>
              <p:cNvPr id="38" name="Скругленный прямоугольник 37">
                <a:extLst>
                  <a:ext uri="{FF2B5EF4-FFF2-40B4-BE49-F238E27FC236}">
                    <a16:creationId xmlns:a16="http://schemas.microsoft.com/office/drawing/2014/main" id="{3A33F8D7-0CAF-E5D7-D446-ECAD868D90A5}"/>
                  </a:ext>
                </a:extLst>
              </p:cNvPr>
              <p:cNvSpPr/>
              <p:nvPr/>
            </p:nvSpPr>
            <p:spPr>
              <a:xfrm>
                <a:off x="2489216" y="5224725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8F078F23-9531-19D3-6D7D-B20573506C8B}"/>
                  </a:ext>
                </a:extLst>
              </p:cNvPr>
              <p:cNvSpPr/>
              <p:nvPr/>
            </p:nvSpPr>
            <p:spPr>
              <a:xfrm>
                <a:off x="4022631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41" name="Группа 16"/>
            <p:cNvGrpSpPr/>
            <p:nvPr/>
          </p:nvGrpSpPr>
          <p:grpSpPr>
            <a:xfrm>
              <a:off x="12050136" y="1912942"/>
              <a:ext cx="3264772" cy="2967789"/>
              <a:chOff x="2265338" y="2867711"/>
              <a:chExt cx="3264772" cy="2967789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265339" y="2867711"/>
                <a:ext cx="326477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 err="1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Чек-</a:t>
                </a:r>
                <a:r>
                  <a:rPr lang="ru-RU" sz="2800" dirty="0" err="1">
                    <a:solidFill>
                      <a:schemeClr val="bg2"/>
                    </a:solidFill>
                    <a:latin typeface="Verdana Bold"/>
                  </a:rPr>
                  <a:t>листы</a:t>
                </a:r>
                <a:endParaRPr kumimoji="0" lang="ru-RU" sz="28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65338" y="3849045"/>
                <a:ext cx="3264771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Для удобства инспекторов при назначении проверки можно выбрать готовый чек-лист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10397178" y="1889125"/>
            <a:ext cx="3408858" cy="10414698"/>
            <a:chOff x="20164723" y="1889125"/>
            <a:chExt cx="3408858" cy="10414698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73B5FCDE-EBAA-BB60-290F-0CA409E9C1D7}"/>
                </a:ext>
              </a:extLst>
            </p:cNvPr>
            <p:cNvGrpSpPr/>
            <p:nvPr/>
          </p:nvGrpSpPr>
          <p:grpSpPr>
            <a:xfrm>
              <a:off x="20164723" y="5124956"/>
              <a:ext cx="3408858" cy="7178867"/>
              <a:chOff x="12190566" y="5124956"/>
              <a:chExt cx="3408858" cy="7178867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48A59304-1DA9-E88B-2CC5-241CCD09C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90566" y="5124956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D6A9E07C-E963-EBE9-0E90-433231F4A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7497" y="5229992"/>
                <a:ext cx="3204000" cy="6939291"/>
              </a:xfrm>
              <a:prstGeom prst="rect">
                <a:avLst/>
              </a:prstGeom>
            </p:spPr>
          </p:pic>
          <p:sp>
            <p:nvSpPr>
              <p:cNvPr id="27" name="Скругленный прямоугольник 26">
                <a:extLst>
                  <a:ext uri="{FF2B5EF4-FFF2-40B4-BE49-F238E27FC236}">
                    <a16:creationId xmlns:a16="http://schemas.microsoft.com/office/drawing/2014/main" id="{A4EF596B-EB49-5AF8-6B3A-240CE35224FF}"/>
                  </a:ext>
                </a:extLst>
              </p:cNvPr>
              <p:cNvSpPr/>
              <p:nvPr/>
            </p:nvSpPr>
            <p:spPr>
              <a:xfrm>
                <a:off x="12276782" y="5224725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8CB9E60A-048C-52BA-ABF1-E08615448405}"/>
                  </a:ext>
                </a:extLst>
              </p:cNvPr>
              <p:cNvSpPr/>
              <p:nvPr/>
            </p:nvSpPr>
            <p:spPr>
              <a:xfrm>
                <a:off x="13820974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40" name="Группа 16"/>
            <p:cNvGrpSpPr/>
            <p:nvPr/>
          </p:nvGrpSpPr>
          <p:grpSpPr>
            <a:xfrm>
              <a:off x="20221268" y="1889125"/>
              <a:ext cx="3280270" cy="2991607"/>
              <a:chOff x="2264496" y="2843894"/>
              <a:chExt cx="3280270" cy="299160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264496" y="2843894"/>
                <a:ext cx="326477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Результат ВКС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9995" y="3849046"/>
                <a:ext cx="3264771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После заполнения </a:t>
                </a:r>
                <a:r>
                  <a:rPr lang="ru-RU" sz="2400" dirty="0" err="1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чек-листа</a:t>
                </a:r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 Инспектор формирует документ с результатами проверки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50" name="Группа 49"/>
          <p:cNvGrpSpPr/>
          <p:nvPr/>
        </p:nvGrpSpPr>
        <p:grpSpPr>
          <a:xfrm>
            <a:off x="6318322" y="2059026"/>
            <a:ext cx="3408858" cy="10234978"/>
            <a:chOff x="16085867" y="2059026"/>
            <a:chExt cx="3408858" cy="10234978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839B8E61-1C2D-0FC2-823B-FEF43671AC62}"/>
                </a:ext>
              </a:extLst>
            </p:cNvPr>
            <p:cNvGrpSpPr/>
            <p:nvPr/>
          </p:nvGrpSpPr>
          <p:grpSpPr>
            <a:xfrm>
              <a:off x="16085867" y="5115137"/>
              <a:ext cx="3408858" cy="7178867"/>
              <a:chOff x="7295433" y="5115137"/>
              <a:chExt cx="3408858" cy="7178867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68A7C58-C9EF-F7FB-0446-B650C348E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295433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74063ED8-07E6-39F5-9CC4-C49145C77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9701" y="5222607"/>
                <a:ext cx="3204000" cy="6942001"/>
              </a:xfrm>
              <a:prstGeom prst="rect">
                <a:avLst/>
              </a:prstGeom>
            </p:spPr>
          </p:pic>
          <p:sp>
            <p:nvSpPr>
              <p:cNvPr id="32" name="Скругленный прямоугольник 31">
                <a:extLst>
                  <a:ext uri="{FF2B5EF4-FFF2-40B4-BE49-F238E27FC236}">
                    <a16:creationId xmlns:a16="http://schemas.microsoft.com/office/drawing/2014/main" id="{8FFCF602-43EE-9CA6-344B-30AC8F06026D}"/>
                  </a:ext>
                </a:extLst>
              </p:cNvPr>
              <p:cNvSpPr/>
              <p:nvPr/>
            </p:nvSpPr>
            <p:spPr>
              <a:xfrm>
                <a:off x="7378986" y="5224725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2632CB5E-50C8-4F4B-556C-BED95D80DBFE}"/>
                  </a:ext>
                </a:extLst>
              </p:cNvPr>
              <p:cNvSpPr/>
              <p:nvPr/>
            </p:nvSpPr>
            <p:spPr>
              <a:xfrm>
                <a:off x="8915208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44" name="Группа 16"/>
            <p:cNvGrpSpPr/>
            <p:nvPr/>
          </p:nvGrpSpPr>
          <p:grpSpPr>
            <a:xfrm>
              <a:off x="16157911" y="2059026"/>
              <a:ext cx="3276280" cy="2821706"/>
              <a:chOff x="2279995" y="3013795"/>
              <a:chExt cx="3276280" cy="2821706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291504" y="3013795"/>
                <a:ext cx="326477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Варианты ответов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279995" y="3849046"/>
                <a:ext cx="3264771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При заполнении чек-листа у инспектора есть ограниченный набор вариантов ответа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DC8608D4-8A99-CFFE-223E-376C3B4DAD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12621" y="3383537"/>
            <a:ext cx="10347897" cy="8247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История проверок и архив</a:t>
            </a:r>
          </a:p>
        </p:txBody>
      </p:sp>
      <p:grpSp>
        <p:nvGrpSpPr>
          <p:cNvPr id="2" name="Группа 27"/>
          <p:cNvGrpSpPr/>
          <p:nvPr/>
        </p:nvGrpSpPr>
        <p:grpSpPr>
          <a:xfrm>
            <a:off x="15712541" y="4583306"/>
            <a:ext cx="7748056" cy="1846659"/>
            <a:chOff x="2631083" y="2630352"/>
            <a:chExt cx="7748056" cy="1846659"/>
          </a:xfrm>
        </p:grpSpPr>
        <p:sp>
          <p:nvSpPr>
            <p:cNvPr id="68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1" y="2630352"/>
              <a:ext cx="7112958" cy="18466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При выборе интересующего мероприятия будет открыта карточка с интересующим мероприятием</a:t>
              </a:r>
            </a:p>
          </p:txBody>
        </p:sp>
        <p:grpSp>
          <p:nvGrpSpPr>
            <p:cNvPr id="3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5" name="Группа 28"/>
          <p:cNvGrpSpPr/>
          <p:nvPr/>
        </p:nvGrpSpPr>
        <p:grpSpPr>
          <a:xfrm>
            <a:off x="15712541" y="6916703"/>
            <a:ext cx="8248132" cy="1384995"/>
            <a:chOff x="2631083" y="2630352"/>
            <a:chExt cx="8248132" cy="1384995"/>
          </a:xfrm>
        </p:grpSpPr>
        <p:sp>
          <p:nvSpPr>
            <p:cNvPr id="83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1" y="2630352"/>
              <a:ext cx="7613034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В подробном описании можно ознакомиться с заполненным </a:t>
              </a:r>
              <a:r>
                <a:rPr lang="ru-RU" sz="3000" dirty="0" err="1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чек-листом</a:t>
              </a: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 и внесенными отметками</a:t>
              </a:r>
            </a:p>
          </p:txBody>
        </p:sp>
        <p:grpSp>
          <p:nvGrpSpPr>
            <p:cNvPr id="6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7" name="Группа 33"/>
          <p:cNvGrpSpPr/>
          <p:nvPr/>
        </p:nvGrpSpPr>
        <p:grpSpPr>
          <a:xfrm>
            <a:off x="15712541" y="8960308"/>
            <a:ext cx="8248132" cy="1384995"/>
            <a:chOff x="2631083" y="2630352"/>
            <a:chExt cx="8248132" cy="1384995"/>
          </a:xfrm>
        </p:grpSpPr>
        <p:sp>
          <p:nvSpPr>
            <p:cNvPr id="88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0" y="2630352"/>
              <a:ext cx="7613035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Все материалы контрольных мероприятий доступны в МП </a:t>
              </a:r>
              <a:r>
                <a:rPr lang="ru-RU" sz="3000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«</a:t>
              </a: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Инспектор</a:t>
              </a:r>
              <a:r>
                <a:rPr lang="ru-RU" sz="3000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»</a:t>
              </a: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 </a:t>
              </a:r>
            </a:p>
          </p:txBody>
        </p:sp>
        <p:grpSp>
          <p:nvGrpSpPr>
            <p:cNvPr id="9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10242641" y="1905995"/>
            <a:ext cx="3670995" cy="10397828"/>
            <a:chOff x="10359179" y="1905995"/>
            <a:chExt cx="3670995" cy="10397828"/>
          </a:xfrm>
        </p:grpSpPr>
        <p:grpSp>
          <p:nvGrpSpPr>
            <p:cNvPr id="14" name="Группа 23">
              <a:extLst>
                <a:ext uri="{FF2B5EF4-FFF2-40B4-BE49-F238E27FC236}">
                  <a16:creationId xmlns:a16="http://schemas.microsoft.com/office/drawing/2014/main" id="{73B5FCDE-EBAA-BB60-290F-0CA409E9C1D7}"/>
                </a:ext>
              </a:extLst>
            </p:cNvPr>
            <p:cNvGrpSpPr/>
            <p:nvPr/>
          </p:nvGrpSpPr>
          <p:grpSpPr>
            <a:xfrm>
              <a:off x="10527258" y="5124956"/>
              <a:ext cx="3408858" cy="7178867"/>
              <a:chOff x="12190566" y="5124956"/>
              <a:chExt cx="3408858" cy="7178867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48A59304-1DA9-E88B-2CC5-241CCD09C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190566" y="5124956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D6A9E07C-E963-EBE9-0E90-433231F4A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77497" y="5229992"/>
                <a:ext cx="3204000" cy="6939291"/>
              </a:xfrm>
              <a:prstGeom prst="rect">
                <a:avLst/>
              </a:prstGeom>
            </p:spPr>
          </p:pic>
          <p:sp>
            <p:nvSpPr>
              <p:cNvPr id="27" name="Скругленный прямоугольник 26">
                <a:extLst>
                  <a:ext uri="{FF2B5EF4-FFF2-40B4-BE49-F238E27FC236}">
                    <a16:creationId xmlns:a16="http://schemas.microsoft.com/office/drawing/2014/main" id="{A4EF596B-EB49-5AF8-6B3A-240CE35224FF}"/>
                  </a:ext>
                </a:extLst>
              </p:cNvPr>
              <p:cNvSpPr/>
              <p:nvPr/>
            </p:nvSpPr>
            <p:spPr>
              <a:xfrm>
                <a:off x="12276782" y="5224725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8CB9E60A-048C-52BA-ABF1-E08615448405}"/>
                  </a:ext>
                </a:extLst>
              </p:cNvPr>
              <p:cNvSpPr/>
              <p:nvPr/>
            </p:nvSpPr>
            <p:spPr>
              <a:xfrm>
                <a:off x="13820974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grpSp>
          <p:nvGrpSpPr>
            <p:cNvPr id="15" name="Группа 16"/>
            <p:cNvGrpSpPr/>
            <p:nvPr/>
          </p:nvGrpSpPr>
          <p:grpSpPr>
            <a:xfrm>
              <a:off x="10359179" y="1905995"/>
              <a:ext cx="3670995" cy="2974737"/>
              <a:chOff x="2205974" y="2860764"/>
              <a:chExt cx="3670995" cy="297473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205974" y="2860764"/>
                <a:ext cx="3596974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Поиск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79995" y="3849046"/>
                <a:ext cx="3596974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Используя поисковую строку и фильтры можно быстро находить нужные карточки мероприятий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</p:grpSp>
      <p:grpSp>
        <p:nvGrpSpPr>
          <p:cNvPr id="61" name="Группа 60"/>
          <p:cNvGrpSpPr/>
          <p:nvPr/>
        </p:nvGrpSpPr>
        <p:grpSpPr>
          <a:xfrm>
            <a:off x="2243551" y="2086459"/>
            <a:ext cx="3408858" cy="10217364"/>
            <a:chOff x="2348774" y="2076640"/>
            <a:chExt cx="3408858" cy="10217364"/>
          </a:xfrm>
        </p:grpSpPr>
        <p:grpSp>
          <p:nvGrpSpPr>
            <p:cNvPr id="12" name="Группа 16"/>
            <p:cNvGrpSpPr/>
            <p:nvPr/>
          </p:nvGrpSpPr>
          <p:grpSpPr>
            <a:xfrm>
              <a:off x="2420818" y="2076640"/>
              <a:ext cx="3288280" cy="2804092"/>
              <a:chOff x="2279995" y="3031409"/>
              <a:chExt cx="3288280" cy="2804092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303504" y="3031409"/>
                <a:ext cx="3264771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2800" dirty="0">
                    <a:solidFill>
                      <a:schemeClr val="bg2"/>
                    </a:solidFill>
                    <a:latin typeface="Verdana Bold"/>
                  </a:rPr>
                  <a:t>История проверок</a:t>
                </a:r>
                <a:endParaRPr kumimoji="0" lang="ru-RU" sz="2800" i="0" u="none" strike="noStrike" cap="none" spc="0" normalizeH="0" baseline="0" dirty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Verdana Bold"/>
                  <a:sym typeface="Helvetica Neue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79995" y="3849046"/>
                <a:ext cx="3264771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Все карточки проверок хранятся в единой базе ГИС ТОР КНД и доступны в МП </a:t>
                </a:r>
                <a:r>
                  <a:rPr lang="ru-RU" sz="2400" b="1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Verdana Regular"/>
                  </a:rPr>
                  <a:t>«</a:t>
                </a:r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Verdana Regular"/>
                  </a:rPr>
                  <a:t>Инспектор</a:t>
                </a:r>
                <a:r>
                  <a:rPr lang="ru-RU" sz="2400" b="1" dirty="0">
                    <a:solidFill>
                      <a:schemeClr val="tx2">
                        <a:lumMod val="65000"/>
                        <a:lumOff val="35000"/>
                      </a:schemeClr>
                    </a:solidFill>
                    <a:latin typeface="Verdana Regular"/>
                  </a:rPr>
                  <a:t>»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Verdana Regular"/>
                  <a:sym typeface="Helvetica Neue"/>
                </a:endParaRPr>
              </a:p>
            </p:txBody>
          </p: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3E96C024-1C12-A948-31C9-51C8ABBDCDFE}"/>
                </a:ext>
              </a:extLst>
            </p:cNvPr>
            <p:cNvGrpSpPr/>
            <p:nvPr/>
          </p:nvGrpSpPr>
          <p:grpSpPr>
            <a:xfrm>
              <a:off x="2348774" y="5115137"/>
              <a:ext cx="3408858" cy="7178867"/>
              <a:chOff x="2400300" y="5115137"/>
              <a:chExt cx="3408858" cy="7178867"/>
            </a:xfrm>
          </p:grpSpPr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80680591-6C65-6168-98C5-8095EBB46D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00300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04F780B0-8537-182E-36F7-0A05CAE41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2226" y="5217558"/>
                <a:ext cx="3204000" cy="6939291"/>
              </a:xfrm>
              <a:prstGeom prst="rect">
                <a:avLst/>
              </a:prstGeom>
            </p:spPr>
          </p:pic>
          <p:sp>
            <p:nvSpPr>
              <p:cNvPr id="53" name="Скругленный прямоугольник 52">
                <a:extLst>
                  <a:ext uri="{FF2B5EF4-FFF2-40B4-BE49-F238E27FC236}">
                    <a16:creationId xmlns:a16="http://schemas.microsoft.com/office/drawing/2014/main" id="{6B777114-9FA1-AFB6-DBFF-FA7E606E8F27}"/>
                  </a:ext>
                </a:extLst>
              </p:cNvPr>
              <p:cNvSpPr/>
              <p:nvPr/>
            </p:nvSpPr>
            <p:spPr>
              <a:xfrm>
                <a:off x="2484474" y="5216365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993E1F64-2199-74E0-26A9-4ABCDD8D75E8}"/>
                  </a:ext>
                </a:extLst>
              </p:cNvPr>
              <p:cNvSpPr/>
              <p:nvPr/>
            </p:nvSpPr>
            <p:spPr>
              <a:xfrm>
                <a:off x="4022631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60" name="Группа 59"/>
          <p:cNvGrpSpPr/>
          <p:nvPr/>
        </p:nvGrpSpPr>
        <p:grpSpPr>
          <a:xfrm>
            <a:off x="6216714" y="1938172"/>
            <a:ext cx="3590213" cy="10365651"/>
            <a:chOff x="6354344" y="1928353"/>
            <a:chExt cx="3590213" cy="10365651"/>
          </a:xfrm>
        </p:grpSpPr>
        <p:grpSp>
          <p:nvGrpSpPr>
            <p:cNvPr id="18" name="Группа 16"/>
            <p:cNvGrpSpPr/>
            <p:nvPr/>
          </p:nvGrpSpPr>
          <p:grpSpPr>
            <a:xfrm>
              <a:off x="6354344" y="1928353"/>
              <a:ext cx="3590213" cy="2767713"/>
              <a:chOff x="2279995" y="2883122"/>
              <a:chExt cx="3590213" cy="2767713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279995" y="2883122"/>
                <a:ext cx="3590213" cy="57068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defTabSz="2438339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2800" i="0" u="none" strike="noStrike" cap="none" spc="0" normalizeH="0" baseline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FillTx/>
                    <a:latin typeface="Verdana Bold"/>
                    <a:sym typeface="Helvetica Neue"/>
                  </a:rPr>
                  <a:t>Архив материалов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279995" y="3664380"/>
                <a:ext cx="3590213" cy="198645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r>
                  <a:rPr lang="ru-RU" sz="2400" dirty="0">
                    <a:solidFill>
                      <a:schemeClr val="tx2">
                        <a:lumMod val="65000"/>
                        <a:lumOff val="35000"/>
                      </a:schemeClr>
                    </a:solidFill>
                  </a:rPr>
                  <a:t>Материалы проверок, включая аудио и видео, также хранятся в базе и доступны в приложении</a:t>
                </a:r>
                <a:endParaRPr kumimoji="0" lang="ru-RU" sz="2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9E3F00BA-8FA3-2CC5-3924-9FAB3081586B}"/>
                </a:ext>
              </a:extLst>
            </p:cNvPr>
            <p:cNvGrpSpPr/>
            <p:nvPr/>
          </p:nvGrpSpPr>
          <p:grpSpPr>
            <a:xfrm>
              <a:off x="6445021" y="5115137"/>
              <a:ext cx="3408858" cy="7178867"/>
              <a:chOff x="7295433" y="5115137"/>
              <a:chExt cx="3408858" cy="7178867"/>
            </a:xfrm>
          </p:grpSpPr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48A59304-1DA9-E88B-2CC5-241CCD09C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295433" y="5115137"/>
                <a:ext cx="3408858" cy="7178867"/>
              </a:xfrm>
              <a:prstGeom prst="rect">
                <a:avLst/>
              </a:prstGeom>
            </p:spPr>
          </p:pic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34B40ACB-F137-C18B-F9CF-AD2E3C359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0651" y="5223496"/>
                <a:ext cx="3204000" cy="6939290"/>
              </a:xfrm>
              <a:prstGeom prst="rect">
                <a:avLst/>
              </a:prstGeom>
            </p:spPr>
          </p:pic>
          <p:sp>
            <p:nvSpPr>
              <p:cNvPr id="58" name="Скругленный прямоугольник 57">
                <a:extLst>
                  <a:ext uri="{FF2B5EF4-FFF2-40B4-BE49-F238E27FC236}">
                    <a16:creationId xmlns:a16="http://schemas.microsoft.com/office/drawing/2014/main" id="{C17069AC-DDC6-1297-16DB-C7D7062698EC}"/>
                  </a:ext>
                </a:extLst>
              </p:cNvPr>
              <p:cNvSpPr/>
              <p:nvPr/>
            </p:nvSpPr>
            <p:spPr>
              <a:xfrm>
                <a:off x="7379823" y="5221178"/>
                <a:ext cx="3211200" cy="6940800"/>
              </a:xfrm>
              <a:prstGeom prst="roundRect">
                <a:avLst>
                  <a:gd name="adj" fmla="val 1669"/>
                </a:avLst>
              </a:prstGeom>
              <a:noFill/>
              <a:ln w="44450" cap="flat">
                <a:solidFill>
                  <a:srgbClr val="31313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9" name="Овал 58">
                <a:extLst>
                  <a:ext uri="{FF2B5EF4-FFF2-40B4-BE49-F238E27FC236}">
                    <a16:creationId xmlns:a16="http://schemas.microsoft.com/office/drawing/2014/main" id="{850776D8-4D36-38D7-4FB6-272F57778688}"/>
                  </a:ext>
                </a:extLst>
              </p:cNvPr>
              <p:cNvSpPr/>
              <p:nvPr/>
            </p:nvSpPr>
            <p:spPr>
              <a:xfrm>
                <a:off x="8915208" y="5322242"/>
                <a:ext cx="134886" cy="134886"/>
              </a:xfrm>
              <a:prstGeom prst="ellipse">
                <a:avLst/>
              </a:prstGeom>
              <a:solidFill>
                <a:srgbClr val="313131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3" descr="preencoded.png">
            <a:extLst>
              <a:ext uri="{FF2B5EF4-FFF2-40B4-BE49-F238E27FC236}">
                <a16:creationId xmlns:a16="http://schemas.microsoft.com/office/drawing/2014/main" id="{7ED4EA2F-2ACB-467A-7C6B-848F8474E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412621" y="3383537"/>
            <a:ext cx="10347897" cy="80705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205184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ВКС не только в приложении:</a:t>
            </a:r>
            <a:b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теперь и в браузере</a:t>
            </a:r>
          </a:p>
        </p:txBody>
      </p:sp>
      <p:grpSp>
        <p:nvGrpSpPr>
          <p:cNvPr id="2" name="Группа 27"/>
          <p:cNvGrpSpPr/>
          <p:nvPr/>
        </p:nvGrpSpPr>
        <p:grpSpPr>
          <a:xfrm>
            <a:off x="15643326" y="4529597"/>
            <a:ext cx="7748056" cy="1384995"/>
            <a:chOff x="2631083" y="2630352"/>
            <a:chExt cx="7748056" cy="1384995"/>
          </a:xfrm>
        </p:grpSpPr>
        <p:sp>
          <p:nvSpPr>
            <p:cNvPr id="68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1" y="2630352"/>
              <a:ext cx="7112958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Инспектор может перейти в ВКС </a:t>
              </a:r>
              <a:b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</a:b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по ссылке из ТОР КНД не вставая </a:t>
              </a:r>
              <a:b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</a:b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со своего рабочего места</a:t>
              </a:r>
            </a:p>
          </p:txBody>
        </p:sp>
        <p:grpSp>
          <p:nvGrpSpPr>
            <p:cNvPr id="3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80" name="Овал 79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5" name="Группа 28"/>
          <p:cNvGrpSpPr/>
          <p:nvPr/>
        </p:nvGrpSpPr>
        <p:grpSpPr>
          <a:xfrm>
            <a:off x="15643326" y="6502931"/>
            <a:ext cx="7748056" cy="1384995"/>
            <a:chOff x="2631083" y="2630352"/>
            <a:chExt cx="8248132" cy="1384995"/>
          </a:xfrm>
        </p:grpSpPr>
        <p:sp>
          <p:nvSpPr>
            <p:cNvPr id="83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1" y="2630352"/>
              <a:ext cx="7613034" cy="1384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Весь функционал МП </a:t>
              </a:r>
              <a:r>
                <a:rPr lang="ru-RU" sz="3000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«</a:t>
              </a: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Инспектор</a:t>
              </a:r>
              <a:r>
                <a:rPr lang="ru-RU" sz="3000" b="1" dirty="0">
                  <a:solidFill>
                    <a:schemeClr val="tx2">
                      <a:lumMod val="65000"/>
                      <a:lumOff val="35000"/>
                    </a:schemeClr>
                  </a:solidFill>
                </a:rPr>
                <a:t>»</a:t>
              </a: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 </a:t>
              </a:r>
              <a:b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</a:b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в части ВКС перенесен в </a:t>
              </a:r>
              <a:r>
                <a:rPr lang="ru-RU" sz="3000" dirty="0" err="1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веб-браузер</a:t>
              </a:r>
              <a:endParaRPr lang="ru-RU" sz="3000" dirty="0">
                <a:solidFill>
                  <a:schemeClr val="tx2">
                    <a:lumMod val="65000"/>
                    <a:lumOff val="35000"/>
                  </a:schemeClr>
                </a:solidFill>
                <a:sym typeface="Arial"/>
              </a:endParaRPr>
            </a:p>
          </p:txBody>
        </p:sp>
        <p:grpSp>
          <p:nvGrpSpPr>
            <p:cNvPr id="6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85" name="Овал 84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7" name="Группа 33"/>
          <p:cNvGrpSpPr/>
          <p:nvPr/>
        </p:nvGrpSpPr>
        <p:grpSpPr>
          <a:xfrm>
            <a:off x="15643326" y="8392969"/>
            <a:ext cx="7748056" cy="923330"/>
            <a:chOff x="2631083" y="2630352"/>
            <a:chExt cx="7748056" cy="923330"/>
          </a:xfrm>
        </p:grpSpPr>
        <p:sp>
          <p:nvSpPr>
            <p:cNvPr id="88" name="Текст 3">
              <a:extLst>
                <a:ext uri="{FF2B5EF4-FFF2-40B4-BE49-F238E27FC236}">
                  <a16:creationId xmlns:a16="http://schemas.microsoft.com/office/drawing/2014/main" id="{1031897B-A29B-8CC0-040E-E69DC4A2B075}"/>
                </a:ext>
              </a:extLst>
            </p:cNvPr>
            <p:cNvSpPr txBox="1">
              <a:spLocks/>
            </p:cNvSpPr>
            <p:nvPr/>
          </p:nvSpPr>
          <p:spPr>
            <a:xfrm>
              <a:off x="3266180" y="2630352"/>
              <a:ext cx="7112959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 marR="0" indent="0" algn="l" defTabSz="2438339" rtl="0" latinLnBrk="0">
                <a:lnSpc>
                  <a:spcPts val="3000"/>
                </a:lnSpc>
                <a:spcBef>
                  <a:spcPts val="18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21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1pPr>
              <a:lvl2pPr marL="863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2pPr>
              <a:lvl3pPr marL="1244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3pPr>
              <a:lvl4pPr marL="1625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4pPr>
              <a:lvl5pPr marL="2006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Verdana Regular"/>
                  <a:ea typeface="+mn-ea"/>
                  <a:cs typeface="+mn-cs"/>
                  <a:sym typeface="Helvetica Neue"/>
                </a:defRPr>
              </a:lvl5pPr>
              <a:lvl6pPr marL="2387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2768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3149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3530600" marR="0" indent="-482600" algn="l" defTabSz="2438339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defTabSz="914400" hangingPunct="1">
                <a:lnSpc>
                  <a:spcPct val="100000"/>
                </a:lnSpc>
                <a:spcBef>
                  <a:spcPts val="0"/>
                </a:spcBef>
                <a:buClr>
                  <a:srgbClr val="000000"/>
                </a:buClr>
                <a:buSzTx/>
                <a:defRPr/>
              </a:pP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Тиражирование функционала </a:t>
              </a:r>
              <a:b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</a:br>
              <a:r>
                <a:rPr lang="ru-RU" sz="3000" dirty="0">
                  <a:solidFill>
                    <a:schemeClr val="tx2">
                      <a:lumMod val="65000"/>
                      <a:lumOff val="35000"/>
                    </a:schemeClr>
                  </a:solidFill>
                  <a:sym typeface="Arial"/>
                </a:rPr>
                <a:t>с ноября 2023 года</a:t>
              </a:r>
            </a:p>
          </p:txBody>
        </p:sp>
        <p:grpSp>
          <p:nvGrpSpPr>
            <p:cNvPr id="9" name="Группа 21">
              <a:extLst>
                <a:ext uri="{FF2B5EF4-FFF2-40B4-BE49-F238E27FC236}">
                  <a16:creationId xmlns:a16="http://schemas.microsoft.com/office/drawing/2014/main" id="{2FCE27C9-F156-91A8-78CE-3B66CC71918A}"/>
                </a:ext>
              </a:extLst>
            </p:cNvPr>
            <p:cNvGrpSpPr/>
            <p:nvPr/>
          </p:nvGrpSpPr>
          <p:grpSpPr>
            <a:xfrm>
              <a:off x="2631083" y="2740045"/>
              <a:ext cx="395041" cy="396167"/>
              <a:chOff x="10830793" y="3036378"/>
              <a:chExt cx="470263" cy="471603"/>
            </a:xfrm>
          </p:grpSpPr>
          <p:sp>
            <p:nvSpPr>
              <p:cNvPr id="90" name="Овал 89">
                <a:extLst>
                  <a:ext uri="{FF2B5EF4-FFF2-40B4-BE49-F238E27FC236}">
                    <a16:creationId xmlns:a16="http://schemas.microsoft.com/office/drawing/2014/main" id="{3D3932A2-3BA0-9671-4818-B33691B4E9FB}"/>
                  </a:ext>
                </a:extLst>
              </p:cNvPr>
              <p:cNvSpPr/>
              <p:nvPr/>
            </p:nvSpPr>
            <p:spPr>
              <a:xfrm>
                <a:off x="10830793" y="3036378"/>
                <a:ext cx="470263" cy="470263"/>
              </a:xfrm>
              <a:prstGeom prst="ellipse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id="{942A7F29-0294-C27E-406F-59DE011DCD11}"/>
                  </a:ext>
                </a:extLst>
              </p:cNvPr>
              <p:cNvSpPr/>
              <p:nvPr/>
            </p:nvSpPr>
            <p:spPr>
              <a:xfrm>
                <a:off x="10830793" y="3036381"/>
                <a:ext cx="235131" cy="471600"/>
              </a:xfrm>
              <a:prstGeom prst="rect">
                <a:avLst/>
              </a:prstGeom>
              <a:solidFill>
                <a:srgbClr val="009EFF"/>
              </a:solidFill>
              <a:ln w="3175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9222" tIns="69222" rIns="69222" bIns="69222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2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pic>
        <p:nvPicPr>
          <p:cNvPr id="13" name="Рисунок 12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DF1AA834-51A7-2761-3808-F79202B744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0" r="363"/>
          <a:stretch/>
        </p:blipFill>
        <p:spPr>
          <a:xfrm>
            <a:off x="2400299" y="3911080"/>
            <a:ext cx="12012322" cy="6974542"/>
          </a:xfrm>
          <a:prstGeom prst="roundRect">
            <a:avLst>
              <a:gd name="adj" fmla="val 2860"/>
            </a:avLst>
          </a:prstGeom>
          <a:effectLst>
            <a:outerShdw blurRad="508000" dist="381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0E8DA57E-5AC2-D0A4-0D1A-0C79F2694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0716" y="9239220"/>
            <a:ext cx="12444933" cy="3089960"/>
          </a:xfrm>
          <a:prstGeom prst="rect">
            <a:avLst/>
          </a:prstGeom>
        </p:spPr>
      </p:pic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E279E8BB-93D3-AF2A-4657-53B9786F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5055" y="6044137"/>
            <a:ext cx="12444933" cy="3089960"/>
          </a:xfrm>
          <a:prstGeom prst="rect">
            <a:avLst/>
          </a:prstGeom>
        </p:spPr>
      </p:pic>
      <p:pic>
        <p:nvPicPr>
          <p:cNvPr id="7" name="Image 3" descr="preencoded.png">
            <a:extLst>
              <a:ext uri="{FF2B5EF4-FFF2-40B4-BE49-F238E27FC236}">
                <a16:creationId xmlns:a16="http://schemas.microsoft.com/office/drawing/2014/main" id="{4E09F3FE-3B20-AD61-2A7F-18BEE0AEAF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80716" y="2822737"/>
            <a:ext cx="12444933" cy="30899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17FAE-0AB5-C9AC-CDAE-2E9FBDADC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84" y="4921627"/>
            <a:ext cx="818286" cy="3812469"/>
          </a:xfrm>
          <a:prstGeom prst="rect">
            <a:avLst/>
          </a:prstGeom>
        </p:spPr>
      </p:pic>
      <p:sp>
        <p:nvSpPr>
          <p:cNvPr id="4" name="Текст 4">
            <a:extLst>
              <a:ext uri="{FF2B5EF4-FFF2-40B4-BE49-F238E27FC236}">
                <a16:creationId xmlns:a16="http://schemas.microsoft.com/office/drawing/2014/main" id="{AA05CB9C-C1AD-A43D-9D9A-4C6658348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0299" y="701675"/>
            <a:ext cx="17684969" cy="1025922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Цели развития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397125" y="3074968"/>
            <a:ext cx="10368045" cy="2401395"/>
            <a:chOff x="2398875" y="3074968"/>
            <a:chExt cx="8081713" cy="240139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492AEC-B83D-23C3-8B7B-D3EEA00A22ED}"/>
                </a:ext>
              </a:extLst>
            </p:cNvPr>
            <p:cNvSpPr txBox="1"/>
            <p:nvPr/>
          </p:nvSpPr>
          <p:spPr>
            <a:xfrm>
              <a:off x="2398875" y="3074968"/>
              <a:ext cx="7787141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ru-RU" sz="12000" b="1" dirty="0">
                  <a:solidFill>
                    <a:srgbClr val="009E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107 600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33224" y="4721014"/>
              <a:ext cx="8047364" cy="75534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marL="0" marR="0" indent="0" algn="l" defTabSz="243833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ru-RU" sz="40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uFillTx/>
                  <a:latin typeface="Verdana Regular"/>
                  <a:sym typeface="Helvetica Neue"/>
                </a:rPr>
                <a:t>инспекторов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405062" y="6418634"/>
            <a:ext cx="9326495" cy="2352597"/>
            <a:chOff x="2405062" y="3346315"/>
            <a:chExt cx="9326495" cy="235259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492AEC-B83D-23C3-8B7B-D3EEA00A22ED}"/>
                </a:ext>
              </a:extLst>
            </p:cNvPr>
            <p:cNvSpPr txBox="1"/>
            <p:nvPr/>
          </p:nvSpPr>
          <p:spPr>
            <a:xfrm>
              <a:off x="2405062" y="3346315"/>
              <a:ext cx="9326495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ru-RU" sz="12000" b="1" dirty="0">
                  <a:solidFill>
                    <a:srgbClr val="009E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&gt;250 000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05062" y="4943563"/>
              <a:ext cx="8519064" cy="75534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algn="l"/>
              <a:r>
                <a:rPr lang="ru-RU" sz="4000" dirty="0">
                  <a:solidFill>
                    <a:schemeClr val="tx2"/>
                  </a:solidFill>
                  <a:latin typeface="Verdana Regular"/>
                </a:rPr>
                <a:t>контрольных проверок в год*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400299" y="9490953"/>
            <a:ext cx="8519064" cy="2352597"/>
            <a:chOff x="2405062" y="3346315"/>
            <a:chExt cx="8519064" cy="235259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492AEC-B83D-23C3-8B7B-D3EEA00A22ED}"/>
                </a:ext>
              </a:extLst>
            </p:cNvPr>
            <p:cNvSpPr txBox="1"/>
            <p:nvPr/>
          </p:nvSpPr>
          <p:spPr>
            <a:xfrm>
              <a:off x="2405062" y="3346315"/>
              <a:ext cx="7787141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ru-RU" sz="5400" b="1" dirty="0">
                  <a:solidFill>
                    <a:srgbClr val="009E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</a:t>
              </a:r>
              <a:r>
                <a:rPr lang="ru-RU" sz="11000" b="1" dirty="0">
                  <a:solidFill>
                    <a:srgbClr val="009E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2000" b="1" dirty="0">
                  <a:solidFill>
                    <a:srgbClr val="009E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05062" y="4943563"/>
              <a:ext cx="8519064" cy="75534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9222" tIns="69222" rIns="69222" bIns="69222" numCol="1" spcCol="38100" rtlCol="0" anchor="ctr">
              <a:spAutoFit/>
            </a:bodyPr>
            <a:lstStyle/>
            <a:p>
              <a:pPr algn="l"/>
              <a:r>
                <a:rPr lang="ru-RU" sz="4000" dirty="0">
                  <a:solidFill>
                    <a:schemeClr val="tx2"/>
                  </a:solidFill>
                  <a:latin typeface="Verdana Regular"/>
                </a:rPr>
                <a:t>единовременных подключений</a:t>
              </a:r>
            </a:p>
          </p:txBody>
        </p:sp>
      </p:grpSp>
      <p:pic>
        <p:nvPicPr>
          <p:cNvPr id="5" name="Image 3" descr="preencoded.png">
            <a:extLst>
              <a:ext uri="{FF2B5EF4-FFF2-40B4-BE49-F238E27FC236}">
                <a16:creationId xmlns:a16="http://schemas.microsoft.com/office/drawing/2014/main" id="{D6725860-7B9F-D9EF-A540-3BFD2B9E82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62988" y="2301766"/>
            <a:ext cx="9440296" cy="10560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336D1-E7C3-04C4-994E-A8E9CF1F0C59}"/>
              </a:ext>
            </a:extLst>
          </p:cNvPr>
          <p:cNvSpPr txBox="1"/>
          <p:nvPr/>
        </p:nvSpPr>
        <p:spPr>
          <a:xfrm>
            <a:off x="14568488" y="3442503"/>
            <a:ext cx="7441132" cy="63223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9222" tIns="69222" rIns="69222" bIns="69222" numCol="1" spcCol="38100" rtlCol="0" anchor="ctr">
            <a:spAutoFit/>
          </a:bodyPr>
          <a:lstStyle/>
          <a:p>
            <a:r>
              <a:rPr lang="ru-RU" sz="3200" dirty="0">
                <a:solidFill>
                  <a:schemeClr val="tx2">
                    <a:lumMod val="65000"/>
                    <a:lumOff val="35000"/>
                  </a:schemeClr>
                </a:solidFill>
                <a:latin typeface="Verdana Regular"/>
              </a:rPr>
              <a:t>Инструкция по подключению</a:t>
            </a:r>
          </a:p>
        </p:txBody>
      </p:sp>
      <p:pic>
        <p:nvPicPr>
          <p:cNvPr id="14" name="Рисунок 13" descr="Изображение выглядит как шаблон, прямоугольный, Симметр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7E320EE-F9DD-80C6-BC96-0645B4FD1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266" y="3944509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5640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CSR 1">
      <a:dk1>
        <a:srgbClr val="9C9B9B"/>
      </a:dk1>
      <a:lt1>
        <a:srgbClr val="FFFFFF"/>
      </a:lt1>
      <a:dk2>
        <a:srgbClr val="000000"/>
      </a:dk2>
      <a:lt2>
        <a:srgbClr val="002CAF"/>
      </a:lt2>
      <a:accent1>
        <a:srgbClr val="009DFF"/>
      </a:accent1>
      <a:accent2>
        <a:srgbClr val="F50041"/>
      </a:accent2>
      <a:accent3>
        <a:srgbClr val="F79328"/>
      </a:accent3>
      <a:accent4>
        <a:srgbClr val="8C2C91"/>
      </a:accent4>
      <a:accent5>
        <a:srgbClr val="FFCD00"/>
      </a:accent5>
      <a:accent6>
        <a:srgbClr val="00A550"/>
      </a:accent6>
      <a:hlink>
        <a:srgbClr val="0000FF"/>
      </a:hlink>
      <a:folHlink>
        <a:srgbClr val="9D3A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69222" tIns="69222" rIns="69222" bIns="69222" numCol="1" spcCol="38100" rtlCol="0" anchor="ctr">
        <a:spAutoFit/>
      </a:bodyPr>
      <a:lstStyle>
        <a:defPPr marL="0" marR="0" indent="0" algn="ctr" defTabSz="243833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3621</TotalTime>
  <Words>714</Words>
  <Application>Microsoft Macintosh PowerPoint</Application>
  <PresentationFormat>Произвольный</PresentationFormat>
  <Paragraphs>111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Century Gothic</vt:lpstr>
      <vt:lpstr>Helvetica</vt:lpstr>
      <vt:lpstr>Helvetica Neue</vt:lpstr>
      <vt:lpstr>Helvetica Neue Medium</vt:lpstr>
      <vt:lpstr>Verdana</vt:lpstr>
      <vt:lpstr>Verdana Bold</vt:lpstr>
      <vt:lpstr>Verdana Regular</vt:lpstr>
      <vt:lpstr>21_BasicWhite</vt:lpstr>
      <vt:lpstr>Мобильное приложение  «Инспектор»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Едовина</dc:creator>
  <cp:lastModifiedBy>200</cp:lastModifiedBy>
  <cp:revision>199</cp:revision>
  <dcterms:modified xsi:type="dcterms:W3CDTF">2023-09-28T12:39:51Z</dcterms:modified>
</cp:coreProperties>
</file>