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76" r:id="rId2"/>
    <p:sldId id="378" r:id="rId3"/>
    <p:sldId id="258" r:id="rId4"/>
    <p:sldId id="319" r:id="rId5"/>
    <p:sldId id="377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2" pos="7181" userDrawn="1">
          <p15:clr>
            <a:srgbClr val="A4A3A4"/>
          </p15:clr>
        </p15:guide>
        <p15:guide id="3" orient="horz" pos="1826" userDrawn="1">
          <p15:clr>
            <a:srgbClr val="A4A3A4"/>
          </p15:clr>
        </p15:guide>
        <p15:guide id="4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0041"/>
    <a:srgbClr val="002DAF"/>
    <a:srgbClr val="9C9B9B"/>
    <a:srgbClr val="E5EAF7"/>
    <a:srgbClr val="009DFF"/>
    <a:srgbClr val="245065"/>
    <a:srgbClr val="F79428"/>
    <a:srgbClr val="00A550"/>
    <a:srgbClr val="8C2D91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27" autoAdjust="0"/>
    <p:restoredTop sz="92593" autoAdjust="0"/>
  </p:normalViewPr>
  <p:slideViewPr>
    <p:cSldViewPr snapToGrid="0" snapToObjects="1" showGuides="1">
      <p:cViewPr varScale="1">
        <p:scale>
          <a:sx n="55" d="100"/>
          <a:sy n="55" d="100"/>
        </p:scale>
        <p:origin x="882" y="108"/>
      </p:cViewPr>
      <p:guideLst>
        <p:guide pos="7181"/>
        <p:guide orient="horz" pos="1826"/>
        <p:guide pos="76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 b="0" i="0">
        <a:latin typeface="Verdana Regular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2397125" y="5658942"/>
            <a:ext cx="13846922" cy="24365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9500"/>
              </a:lnSpc>
              <a:defRPr sz="8000" b="1" spc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eue Machina Regular"/>
              </a:defRPr>
            </a:lvl1pPr>
          </a:lstStyle>
          <a:p>
            <a:r>
              <a:rPr dirty="0" err="1"/>
              <a:t>Заголовок</a:t>
            </a:r>
            <a:r>
              <a:rPr dirty="0"/>
              <a:t> </a:t>
            </a:r>
            <a:r>
              <a:rPr dirty="0" err="1"/>
              <a:t>презентации</a:t>
            </a:r>
            <a:endParaRPr dirty="0"/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252B86A4-89D5-2E4C-8F52-05BB954147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00299" y="11088165"/>
            <a:ext cx="10489223" cy="51257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ts val="4500"/>
              </a:lnSpc>
              <a:spcBef>
                <a:spcPts val="900"/>
              </a:spcBef>
              <a:buNone/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Имя Отчество Фамилия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CBEC4E41-8DF7-C44F-80AE-F60131C634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00299" y="11890562"/>
            <a:ext cx="10489223" cy="51257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ts val="4500"/>
              </a:lnSpc>
              <a:spcBef>
                <a:spcPts val="900"/>
              </a:spcBef>
              <a:buNone/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5ACB53C-9AD3-01E3-AB8D-D09B1014E8F2}"/>
              </a:ext>
            </a:extLst>
          </p:cNvPr>
          <p:cNvGrpSpPr/>
          <p:nvPr userDrawn="1"/>
        </p:nvGrpSpPr>
        <p:grpSpPr>
          <a:xfrm>
            <a:off x="836578" y="674379"/>
            <a:ext cx="6651363" cy="3356733"/>
            <a:chOff x="1322961" y="900626"/>
            <a:chExt cx="6651363" cy="3356733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9DA4609-36E4-924D-92AD-96E92C5806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612434" y="900626"/>
              <a:ext cx="5318070" cy="2815449"/>
            </a:xfrm>
            <a:prstGeom prst="rect">
              <a:avLst/>
            </a:prstGeom>
          </p:spPr>
        </p:pic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972BED6F-16F5-3504-97FF-11D09DEFCC94}"/>
                </a:ext>
              </a:extLst>
            </p:cNvPr>
            <p:cNvGrpSpPr/>
            <p:nvPr userDrawn="1"/>
          </p:nvGrpSpPr>
          <p:grpSpPr>
            <a:xfrm>
              <a:off x="1322961" y="2497657"/>
              <a:ext cx="6651363" cy="1759702"/>
              <a:chOff x="8735438" y="2395160"/>
              <a:chExt cx="6651363" cy="1759702"/>
            </a:xfrm>
          </p:grpSpPr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224FFF88-1A7C-9902-FEBC-09B8119B54E8}"/>
                  </a:ext>
                </a:extLst>
              </p:cNvPr>
              <p:cNvSpPr/>
              <p:nvPr userDrawn="1"/>
            </p:nvSpPr>
            <p:spPr>
              <a:xfrm>
                <a:off x="8735438" y="2395160"/>
                <a:ext cx="6011694" cy="1614791"/>
              </a:xfrm>
              <a:prstGeom prst="rect">
                <a:avLst/>
              </a:prstGeom>
              <a:solidFill>
                <a:srgbClr val="002DAF"/>
              </a:solidFill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9222" tIns="69222" rIns="69222" bIns="69222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8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BBC694-7229-7525-D756-1231672392B5}"/>
                  </a:ext>
                </a:extLst>
              </p:cNvPr>
              <p:cNvSpPr txBox="1"/>
              <p:nvPr userDrawn="1"/>
            </p:nvSpPr>
            <p:spPr>
              <a:xfrm>
                <a:off x="9024911" y="2722404"/>
                <a:ext cx="6361890" cy="1432458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9222" tIns="69222" rIns="69222" bIns="69222" numCol="1" spcCol="38100" rtlCol="0" anchor="ctr">
                <a:spAutoFit/>
              </a:bodyPr>
              <a:lstStyle/>
              <a:p>
                <a:pPr marL="0" marR="0" indent="0" algn="l" defTabSz="243833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200" b="1" i="0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Neue"/>
                  </a:rPr>
                  <a:t>Форум контрольных органов - 2023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130235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презентации">
            <a:extLst>
              <a:ext uri="{FF2B5EF4-FFF2-40B4-BE49-F238E27FC236}">
                <a16:creationId xmlns:a16="http://schemas.microsoft.com/office/drawing/2014/main" id="{4014763F-D730-3145-B43A-239D52B998B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397125" y="6261671"/>
            <a:ext cx="13846922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9500"/>
              </a:lnSpc>
              <a:defRPr sz="8000" b="1" spc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eue Machina Regular"/>
              </a:defRPr>
            </a:lvl1pPr>
          </a:lstStyle>
          <a:p>
            <a:r>
              <a:rPr lang="ru-RU" dirty="0"/>
              <a:t>Спасибо за внимание!</a:t>
            </a:r>
            <a:endParaRPr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5133F7C-54E4-CB2A-349B-B23BCEFEC747}"/>
              </a:ext>
            </a:extLst>
          </p:cNvPr>
          <p:cNvGrpSpPr/>
          <p:nvPr userDrawn="1"/>
        </p:nvGrpSpPr>
        <p:grpSpPr>
          <a:xfrm>
            <a:off x="915612" y="674379"/>
            <a:ext cx="6651363" cy="3356733"/>
            <a:chOff x="1322961" y="900626"/>
            <a:chExt cx="6651363" cy="3356733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0F9506B-550D-9413-9191-3382ECCD24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612434" y="900626"/>
              <a:ext cx="5318070" cy="2815449"/>
            </a:xfrm>
            <a:prstGeom prst="rect">
              <a:avLst/>
            </a:prstGeom>
          </p:spPr>
        </p:pic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616AB23B-8B09-2E74-C296-F0E798E8A70B}"/>
                </a:ext>
              </a:extLst>
            </p:cNvPr>
            <p:cNvGrpSpPr/>
            <p:nvPr userDrawn="1"/>
          </p:nvGrpSpPr>
          <p:grpSpPr>
            <a:xfrm>
              <a:off x="1322961" y="2497657"/>
              <a:ext cx="6651363" cy="1759702"/>
              <a:chOff x="8735438" y="2395160"/>
              <a:chExt cx="6651363" cy="1759702"/>
            </a:xfrm>
          </p:grpSpPr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C6EA9898-53BC-F7A6-E796-847690A08FC8}"/>
                  </a:ext>
                </a:extLst>
              </p:cNvPr>
              <p:cNvSpPr/>
              <p:nvPr userDrawn="1"/>
            </p:nvSpPr>
            <p:spPr>
              <a:xfrm>
                <a:off x="8735438" y="2395160"/>
                <a:ext cx="6011694" cy="1614791"/>
              </a:xfrm>
              <a:prstGeom prst="rect">
                <a:avLst/>
              </a:prstGeom>
              <a:solidFill>
                <a:srgbClr val="002DAF"/>
              </a:solidFill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9222" tIns="69222" rIns="69222" bIns="69222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8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68DD2E-6B7E-E740-EC9C-EF2ACEB74DE9}"/>
                  </a:ext>
                </a:extLst>
              </p:cNvPr>
              <p:cNvSpPr txBox="1"/>
              <p:nvPr userDrawn="1"/>
            </p:nvSpPr>
            <p:spPr>
              <a:xfrm>
                <a:off x="9024911" y="2722404"/>
                <a:ext cx="6361890" cy="1432458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9222" tIns="69222" rIns="69222" bIns="69222" numCol="1" spcCol="38100" rtlCol="0" anchor="ctr">
                <a:spAutoFit/>
              </a:bodyPr>
              <a:lstStyle/>
              <a:p>
                <a:pPr marL="0" marR="0" indent="0" algn="l" defTabSz="2438339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200" b="1" i="0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Neue"/>
                  </a:rPr>
                  <a:t>Форум контрольных органов - 2023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344447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подложко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иния">
            <a:extLst>
              <a:ext uri="{FF2B5EF4-FFF2-40B4-BE49-F238E27FC236}">
                <a16:creationId xmlns:a16="http://schemas.microsoft.com/office/drawing/2014/main" id="{1E436F70-F294-6F4D-A454-A7E16355BD8D}"/>
              </a:ext>
            </a:extLst>
          </p:cNvPr>
          <p:cNvSpPr/>
          <p:nvPr userDrawn="1"/>
        </p:nvSpPr>
        <p:spPr>
          <a:xfrm>
            <a:off x="2400299" y="12421534"/>
            <a:ext cx="20831175" cy="0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69222" tIns="69222" rIns="69222" bIns="69222" anchor="ctr"/>
          <a:lstStyle/>
          <a:p>
            <a:endParaRPr b="0" i="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Номер слайда">
            <a:extLst>
              <a:ext uri="{FF2B5EF4-FFF2-40B4-BE49-F238E27FC236}">
                <a16:creationId xmlns:a16="http://schemas.microsoft.com/office/drawing/2014/main" id="{21AF7859-0F63-1A45-A313-CB041F51A3B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400300" y="12583966"/>
            <a:ext cx="931835" cy="33855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2438339">
              <a:defRPr sz="2200" spc="88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eue Machina Regular"/>
              </a:defRPr>
            </a:lvl1pPr>
          </a:lstStyle>
          <a:p>
            <a:fld id="{2EB202F4-93DA-BD41-8EC6-543C1F1A611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Нижний Новгород">
            <a:extLst>
              <a:ext uri="{FF2B5EF4-FFF2-40B4-BE49-F238E27FC236}">
                <a16:creationId xmlns:a16="http://schemas.microsoft.com/office/drawing/2014/main" id="{5EB2D73F-F009-104E-BB05-A25440365129}"/>
              </a:ext>
            </a:extLst>
          </p:cNvPr>
          <p:cNvSpPr txBox="1"/>
          <p:nvPr userDrawn="1"/>
        </p:nvSpPr>
        <p:spPr>
          <a:xfrm>
            <a:off x="22166696" y="12583966"/>
            <a:ext cx="1064779" cy="3385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200" spc="88"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pPr algn="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Рязань</a:t>
            </a:r>
            <a:endParaRPr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4A17A5-04C6-314E-B695-C35C323893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8675" y="881062"/>
            <a:ext cx="2522800" cy="1335600"/>
          </a:xfrm>
          <a:prstGeom prst="rect">
            <a:avLst/>
          </a:prstGeom>
        </p:spPr>
      </p:pic>
      <p:sp>
        <p:nvSpPr>
          <p:cNvPr id="12" name="Текст 5">
            <a:extLst>
              <a:ext uri="{FF2B5EF4-FFF2-40B4-BE49-F238E27FC236}">
                <a16:creationId xmlns:a16="http://schemas.microsoft.com/office/drawing/2014/main" id="{2123849C-F2D6-E046-AC94-331F628492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0300" y="701675"/>
            <a:ext cx="14651038" cy="102592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8000"/>
              </a:lnSpc>
              <a:spcBef>
                <a:spcPts val="0"/>
              </a:spcBef>
              <a:buNone/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318D335D-DE70-6448-9998-1D9B15ADAF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0300" y="2355996"/>
            <a:ext cx="13378281" cy="5872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5000"/>
              </a:lnSpc>
              <a:spcBef>
                <a:spcPts val="2000"/>
              </a:spcBef>
              <a:buNone/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14" name="Текст 9">
            <a:extLst>
              <a:ext uri="{FF2B5EF4-FFF2-40B4-BE49-F238E27FC236}">
                <a16:creationId xmlns:a16="http://schemas.microsoft.com/office/drawing/2014/main" id="{F9DF5951-9070-3D47-ABFB-09D77EE12E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00300" y="4252232"/>
            <a:ext cx="8616950" cy="3416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3000"/>
              </a:lnSpc>
              <a:spcBef>
                <a:spcPts val="1800"/>
              </a:spcBef>
              <a:buNone/>
              <a:defRPr sz="21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15" name="Текст 9">
            <a:extLst>
              <a:ext uri="{FF2B5EF4-FFF2-40B4-BE49-F238E27FC236}">
                <a16:creationId xmlns:a16="http://schemas.microsoft.com/office/drawing/2014/main" id="{82F4F64F-8AE3-2D4E-B065-2228707F50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00300" y="5607503"/>
            <a:ext cx="8616950" cy="3128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График</a:t>
            </a:r>
          </a:p>
        </p:txBody>
      </p:sp>
      <p:sp>
        <p:nvSpPr>
          <p:cNvPr id="16" name="Текст 9">
            <a:extLst>
              <a:ext uri="{FF2B5EF4-FFF2-40B4-BE49-F238E27FC236}">
                <a16:creationId xmlns:a16="http://schemas.microsoft.com/office/drawing/2014/main" id="{D300BA94-6C99-0C42-8C41-9869242961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00300" y="6068839"/>
            <a:ext cx="8616950" cy="25417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Источник</a:t>
            </a:r>
          </a:p>
        </p:txBody>
      </p:sp>
    </p:spTree>
    <p:extLst>
      <p:ext uri="{BB962C8B-B14F-4D97-AF65-F5344CB8AC3E}">
        <p14:creationId xmlns:p14="http://schemas.microsoft.com/office/powerpoint/2010/main" val="183646052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ложк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81959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">
            <a:extLst>
              <a:ext uri="{FF2B5EF4-FFF2-40B4-BE49-F238E27FC236}">
                <a16:creationId xmlns:a16="http://schemas.microsoft.com/office/drawing/2014/main" id="{99A82A5B-88B5-0042-BD15-803DB32ED11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400300" y="12583966"/>
            <a:ext cx="931835" cy="33855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2438339">
              <a:defRPr sz="2200" spc="88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eue Machina Regular"/>
              </a:defRPr>
            </a:lvl1pPr>
          </a:lstStyle>
          <a:p>
            <a:fld id="{2EB202F4-93DA-BD41-8EC6-543C1F1A611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Нижний Новгород">
            <a:extLst>
              <a:ext uri="{FF2B5EF4-FFF2-40B4-BE49-F238E27FC236}">
                <a16:creationId xmlns:a16="http://schemas.microsoft.com/office/drawing/2014/main" id="{15561544-1BF2-A043-9AF5-CF838D5265BB}"/>
              </a:ext>
            </a:extLst>
          </p:cNvPr>
          <p:cNvSpPr txBox="1"/>
          <p:nvPr userDrawn="1"/>
        </p:nvSpPr>
        <p:spPr>
          <a:xfrm>
            <a:off x="20567925" y="12583966"/>
            <a:ext cx="2663550" cy="3385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200" spc="88"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pPr algn="r"/>
            <a:r>
              <a:rPr lang="ru-RU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Санкт-Петербург</a:t>
            </a:r>
          </a:p>
        </p:txBody>
      </p:sp>
      <p:sp>
        <p:nvSpPr>
          <p:cNvPr id="21" name="Прямоугольник">
            <a:extLst>
              <a:ext uri="{FF2B5EF4-FFF2-40B4-BE49-F238E27FC236}">
                <a16:creationId xmlns:a16="http://schemas.microsoft.com/office/drawing/2014/main" id="{70CAC7F0-9643-D04A-AA62-43F4C004A96E}"/>
              </a:ext>
            </a:extLst>
          </p:cNvPr>
          <p:cNvSpPr/>
          <p:nvPr userDrawn="1"/>
        </p:nvSpPr>
        <p:spPr>
          <a:xfrm>
            <a:off x="-14268" y="-17003"/>
            <a:ext cx="1234030" cy="13750006"/>
          </a:xfrm>
          <a:prstGeom prst="rect">
            <a:avLst/>
          </a:prstGeom>
          <a:solidFill>
            <a:schemeClr val="bg2"/>
          </a:solidFill>
          <a:ln w="3175">
            <a:miter lim="400000"/>
          </a:ln>
        </p:spPr>
        <p:txBody>
          <a:bodyPr lIns="69222" tIns="69222" rIns="69222" bIns="69222" anchor="ctr"/>
          <a:lstStyle/>
          <a:p>
            <a:pPr defTabSz="821531">
              <a:defRPr sz="2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 i="0" dirty="0">
              <a:latin typeface="Verdana Bold"/>
            </a:endParaRPr>
          </a:p>
        </p:txBody>
      </p:sp>
      <p:sp>
        <p:nvSpPr>
          <p:cNvPr id="22" name="Текст 5">
            <a:extLst>
              <a:ext uri="{FF2B5EF4-FFF2-40B4-BE49-F238E27FC236}">
                <a16:creationId xmlns:a16="http://schemas.microsoft.com/office/drawing/2014/main" id="{2E08E864-0512-874F-A4E3-697D23C6C3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0300" y="701675"/>
            <a:ext cx="14651038" cy="102592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8000"/>
              </a:lnSpc>
              <a:spcBef>
                <a:spcPts val="0"/>
              </a:spcBef>
              <a:buNone/>
              <a:defRPr sz="7000" b="1"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5" name="Текст 7">
            <a:extLst>
              <a:ext uri="{FF2B5EF4-FFF2-40B4-BE49-F238E27FC236}">
                <a16:creationId xmlns:a16="http://schemas.microsoft.com/office/drawing/2014/main" id="{87B5F84E-CA41-5542-AD7B-6B379B1611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0300" y="2355996"/>
            <a:ext cx="13378281" cy="5872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5000"/>
              </a:lnSpc>
              <a:spcBef>
                <a:spcPts val="2000"/>
              </a:spcBef>
              <a:buNone/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14" name="Текст 9">
            <a:extLst>
              <a:ext uri="{FF2B5EF4-FFF2-40B4-BE49-F238E27FC236}">
                <a16:creationId xmlns:a16="http://schemas.microsoft.com/office/drawing/2014/main" id="{86AB53CB-1749-0142-B5DE-CFBAA22455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00300" y="4252232"/>
            <a:ext cx="8616950" cy="3416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3000"/>
              </a:lnSpc>
              <a:spcBef>
                <a:spcPts val="1800"/>
              </a:spcBef>
              <a:buNone/>
              <a:defRPr sz="2100"/>
            </a:lvl1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15" name="Текст 9">
            <a:extLst>
              <a:ext uri="{FF2B5EF4-FFF2-40B4-BE49-F238E27FC236}">
                <a16:creationId xmlns:a16="http://schemas.microsoft.com/office/drawing/2014/main" id="{93FF8628-6259-B842-A7FE-E32BC1DE11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00300" y="5607503"/>
            <a:ext cx="8616950" cy="3128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100" b="1"/>
            </a:lvl1pPr>
          </a:lstStyle>
          <a:p>
            <a:r>
              <a:rPr lang="ru-RU" dirty="0"/>
              <a:t>График</a:t>
            </a:r>
          </a:p>
        </p:txBody>
      </p:sp>
      <p:sp>
        <p:nvSpPr>
          <p:cNvPr id="16" name="Текст 9">
            <a:extLst>
              <a:ext uri="{FF2B5EF4-FFF2-40B4-BE49-F238E27FC236}">
                <a16:creationId xmlns:a16="http://schemas.microsoft.com/office/drawing/2014/main" id="{736F766D-346C-CD45-8F79-3A2954F043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00300" y="6068839"/>
            <a:ext cx="8616950" cy="25417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/>
              <a:t>Источник</a:t>
            </a:r>
          </a:p>
        </p:txBody>
      </p:sp>
      <p:sp>
        <p:nvSpPr>
          <p:cNvPr id="23" name="Линия">
            <a:extLst>
              <a:ext uri="{FF2B5EF4-FFF2-40B4-BE49-F238E27FC236}">
                <a16:creationId xmlns:a16="http://schemas.microsoft.com/office/drawing/2014/main" id="{A4308CA1-3122-8248-BB80-6E22D77F4D08}"/>
              </a:ext>
            </a:extLst>
          </p:cNvPr>
          <p:cNvSpPr/>
          <p:nvPr userDrawn="1"/>
        </p:nvSpPr>
        <p:spPr>
          <a:xfrm>
            <a:off x="2400299" y="12421534"/>
            <a:ext cx="20831175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69222" tIns="69222" rIns="69222" bIns="69222" anchor="ctr"/>
          <a:lstStyle/>
          <a:p>
            <a:endParaRPr b="0" i="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41D2E8-A1BD-CCDC-F118-1140ED0560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167988" y="-17003"/>
            <a:ext cx="3216012" cy="1948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906153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"/>
          <p:cNvSpPr/>
          <p:nvPr/>
        </p:nvSpPr>
        <p:spPr>
          <a:xfrm>
            <a:off x="0" y="0"/>
            <a:ext cx="1234030" cy="13750006"/>
          </a:xfrm>
          <a:prstGeom prst="rect">
            <a:avLst/>
          </a:prstGeom>
          <a:solidFill>
            <a:schemeClr val="bg2"/>
          </a:solidFill>
          <a:ln w="3175">
            <a:miter lim="400000"/>
          </a:ln>
        </p:spPr>
        <p:txBody>
          <a:bodyPr lIns="69222" tIns="69222" rIns="69222" bIns="69222" anchor="ctr"/>
          <a:lstStyle/>
          <a:p>
            <a:pPr defTabSz="821531">
              <a:defRPr sz="2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 i="0" dirty="0">
              <a:latin typeface="Verdana Bold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E3BB8C2-205A-A848-81F2-4AE11355E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0300" y="701675"/>
            <a:ext cx="14651038" cy="102592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8000"/>
              </a:lnSpc>
              <a:spcBef>
                <a:spcPts val="0"/>
              </a:spcBef>
              <a:buNone/>
              <a:defRPr sz="7000" b="1"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8F181B32-304C-554C-9B35-9613FA4D9E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0300" y="2355996"/>
            <a:ext cx="13378281" cy="5872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5000"/>
              </a:lnSpc>
              <a:spcBef>
                <a:spcPts val="2000"/>
              </a:spcBef>
              <a:buNone/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16" name="Текст 9">
            <a:extLst>
              <a:ext uri="{FF2B5EF4-FFF2-40B4-BE49-F238E27FC236}">
                <a16:creationId xmlns:a16="http://schemas.microsoft.com/office/drawing/2014/main" id="{3168CAFB-F5A8-C342-845A-ADB2EABE99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00300" y="4252232"/>
            <a:ext cx="8616950" cy="3416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3000"/>
              </a:lnSpc>
              <a:spcBef>
                <a:spcPts val="1800"/>
              </a:spcBef>
              <a:buNone/>
              <a:defRPr sz="2100"/>
            </a:lvl1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17" name="Текст 9">
            <a:extLst>
              <a:ext uri="{FF2B5EF4-FFF2-40B4-BE49-F238E27FC236}">
                <a16:creationId xmlns:a16="http://schemas.microsoft.com/office/drawing/2014/main" id="{0142C47A-E715-174B-84DC-96621C376B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00300" y="5607503"/>
            <a:ext cx="8616950" cy="3128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100" b="1"/>
            </a:lvl1pPr>
          </a:lstStyle>
          <a:p>
            <a:r>
              <a:rPr lang="ru-RU" dirty="0"/>
              <a:t>График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D95AD9F2-4594-6E42-A37B-A6F3C22A1F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00300" y="6068839"/>
            <a:ext cx="8616950" cy="25417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/>
              <a:t>Источник</a:t>
            </a:r>
          </a:p>
        </p:txBody>
      </p:sp>
      <p:sp>
        <p:nvSpPr>
          <p:cNvPr id="14" name="Номер слайда">
            <a:extLst>
              <a:ext uri="{FF2B5EF4-FFF2-40B4-BE49-F238E27FC236}">
                <a16:creationId xmlns:a16="http://schemas.microsoft.com/office/drawing/2014/main" id="{20318385-8C1C-A149-B421-380F4FB4BE5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400300" y="12583966"/>
            <a:ext cx="931835" cy="33855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2438339">
              <a:defRPr sz="2200" spc="88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eue Machina Regular"/>
              </a:defRPr>
            </a:lvl1pPr>
          </a:lstStyle>
          <a:p>
            <a:fld id="{2EB202F4-93DA-BD41-8EC6-543C1F1A611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Нижний Новгород">
            <a:extLst>
              <a:ext uri="{FF2B5EF4-FFF2-40B4-BE49-F238E27FC236}">
                <a16:creationId xmlns:a16="http://schemas.microsoft.com/office/drawing/2014/main" id="{2ED5AD33-4AFD-8F4E-8149-F78D50A02301}"/>
              </a:ext>
            </a:extLst>
          </p:cNvPr>
          <p:cNvSpPr txBox="1"/>
          <p:nvPr userDrawn="1"/>
        </p:nvSpPr>
        <p:spPr>
          <a:xfrm>
            <a:off x="20567925" y="12583966"/>
            <a:ext cx="2663550" cy="3385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200" spc="88">
                <a:solidFill>
                  <a:srgbClr val="3B3B3B"/>
                </a:solidFill>
                <a:latin typeface="Neue Machina Regular"/>
                <a:ea typeface="Neue Machina Regular"/>
                <a:cs typeface="Neue Machina Regular"/>
                <a:sym typeface="Neue Machina Regular"/>
              </a:defRPr>
            </a:lvl1pPr>
          </a:lstStyle>
          <a:p>
            <a:pPr algn="r"/>
            <a:r>
              <a:rPr lang="ru-RU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Санкт-Петербург</a:t>
            </a:r>
            <a:endParaRPr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Линия">
            <a:extLst>
              <a:ext uri="{FF2B5EF4-FFF2-40B4-BE49-F238E27FC236}">
                <a16:creationId xmlns:a16="http://schemas.microsoft.com/office/drawing/2014/main" id="{95A5A07B-6B99-0A43-979C-9702D138EB91}"/>
              </a:ext>
            </a:extLst>
          </p:cNvPr>
          <p:cNvSpPr/>
          <p:nvPr userDrawn="1"/>
        </p:nvSpPr>
        <p:spPr>
          <a:xfrm>
            <a:off x="2400299" y="12421534"/>
            <a:ext cx="20831175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69222" tIns="69222" rIns="69222" bIns="69222" anchor="ctr"/>
          <a:lstStyle/>
          <a:p>
            <a:endParaRPr b="0" i="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0B9C26-7895-9368-4D11-FA0ADDA904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167988" y="-4188"/>
            <a:ext cx="3216012" cy="194800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7" r:id="rId3"/>
    <p:sldLayoutId id="2147483658" r:id="rId4"/>
    <p:sldLayoutId id="2147483654" r:id="rId5"/>
    <p:sldLayoutId id="2147483650" r:id="rId6"/>
  </p:sldLayoutIdLst>
  <p:transition spd="med"/>
  <p:hf hdr="0" ftr="0" dt="0"/>
  <p:txStyles>
    <p:titleStyle>
      <a:lvl1pPr marL="0" marR="0" indent="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000000"/>
          </a:solidFill>
          <a:uFillTx/>
          <a:latin typeface="Verdana Regular"/>
          <a:ea typeface="+mn-ea"/>
          <a:cs typeface="+mn-cs"/>
          <a:sym typeface="Helvetica Neue"/>
        </a:defRPr>
      </a:lvl1pPr>
      <a:lvl2pPr marL="0" marR="0" indent="45720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15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15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15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15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15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15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15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15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482600" marR="0" indent="-4826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Verdana Regular"/>
          <a:ea typeface="+mn-ea"/>
          <a:cs typeface="+mn-cs"/>
          <a:sym typeface="Helvetica Neue"/>
        </a:defRPr>
      </a:lvl1pPr>
      <a:lvl2pPr marL="863600" marR="0" indent="-4826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Verdana Regular"/>
          <a:ea typeface="+mn-ea"/>
          <a:cs typeface="+mn-cs"/>
          <a:sym typeface="Helvetica Neue"/>
        </a:defRPr>
      </a:lvl2pPr>
      <a:lvl3pPr marL="1244600" marR="0" indent="-4826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Verdana Regular"/>
          <a:ea typeface="+mn-ea"/>
          <a:cs typeface="+mn-cs"/>
          <a:sym typeface="Helvetica Neue"/>
        </a:defRPr>
      </a:lvl3pPr>
      <a:lvl4pPr marL="1625600" marR="0" indent="-4826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Verdana Regular"/>
          <a:ea typeface="+mn-ea"/>
          <a:cs typeface="+mn-cs"/>
          <a:sym typeface="Helvetica Neue"/>
        </a:defRPr>
      </a:lvl4pPr>
      <a:lvl5pPr marL="2006600" marR="0" indent="-4826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Verdana Regular"/>
          <a:ea typeface="+mn-ea"/>
          <a:cs typeface="+mn-cs"/>
          <a:sym typeface="Helvetica Neue"/>
        </a:defRPr>
      </a:lvl5pPr>
      <a:lvl6pPr marL="2387600" marR="0" indent="-4826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768600" marR="0" indent="-4826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149600" marR="0" indent="-4826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530600" marR="0" indent="-4826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5" userDrawn="1">
          <p15:clr>
            <a:srgbClr val="F26B43"/>
          </p15:clr>
        </p15:guide>
        <p15:guide id="2" pos="1510" userDrawn="1">
          <p15:clr>
            <a:srgbClr val="F26B43"/>
          </p15:clr>
        </p15:guide>
        <p15:guide id="3" pos="14634" userDrawn="1">
          <p15:clr>
            <a:srgbClr val="F26B43"/>
          </p15:clr>
        </p15:guide>
        <p15:guide id="4" orient="horz" pos="78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0144FF"/>
            </a:gs>
            <a:gs pos="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0ED959A0-CE09-4BDB-BD65-729F4785BD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86" y="-1231080"/>
            <a:ext cx="24384000" cy="161781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7523C-4D7D-EA4F-88C4-EF952C3CD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997" y="5934670"/>
            <a:ext cx="15746022" cy="184665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2000" dirty="0"/>
              <a:t>Простые реестры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73456E-162D-B049-9DF8-FF1CEB04B7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24996" y="11198067"/>
            <a:ext cx="12859364" cy="3000821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b="1" spc="-12" dirty="0" err="1">
                <a:solidFill>
                  <a:schemeClr val="bg1"/>
                </a:solidFill>
              </a:rPr>
              <a:t>Судец</a:t>
            </a:r>
            <a:r>
              <a:rPr lang="ru-RU" b="1" spc="-12" dirty="0">
                <a:solidFill>
                  <a:schemeClr val="bg1"/>
                </a:solidFill>
              </a:rPr>
              <a:t> Игорь Владимирович</a:t>
            </a:r>
          </a:p>
          <a:p>
            <a:pPr>
              <a:lnSpc>
                <a:spcPts val="3600"/>
              </a:lnSpc>
            </a:pPr>
            <a:r>
              <a:rPr lang="ru-RU" spc="-12" dirty="0">
                <a:solidFill>
                  <a:schemeClr val="bg1"/>
                </a:solidFill>
              </a:rPr>
              <a:t>Заместитель директора Департамента государственной политики в сфере лицензирования, контрольно-надзорной деятельности, аккредитации и саморегулирования</a:t>
            </a:r>
          </a:p>
          <a:p>
            <a:pPr>
              <a:lnSpc>
                <a:spcPts val="3600"/>
              </a:lnSpc>
            </a:pPr>
            <a:br>
              <a:rPr lang="ru-RU" spc="-12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F8285080-98AE-4110-A594-40C3FD48C27F}"/>
              </a:ext>
            </a:extLst>
          </p:cNvPr>
          <p:cNvGrpSpPr/>
          <p:nvPr/>
        </p:nvGrpSpPr>
        <p:grpSpPr>
          <a:xfrm>
            <a:off x="1955781" y="527183"/>
            <a:ext cx="5211098" cy="2327390"/>
            <a:chOff x="52225" y="224134"/>
            <a:chExt cx="3484388" cy="1594869"/>
          </a:xfrm>
        </p:grpSpPr>
        <p:grpSp>
          <p:nvGrpSpPr>
            <p:cNvPr id="87" name="Группа 86">
              <a:extLst>
                <a:ext uri="{FF2B5EF4-FFF2-40B4-BE49-F238E27FC236}">
                  <a16:creationId xmlns:a16="http://schemas.microsoft.com/office/drawing/2014/main" id="{E06D2DFF-047E-475C-8016-CC76FE7432CE}"/>
                </a:ext>
              </a:extLst>
            </p:cNvPr>
            <p:cNvGrpSpPr/>
            <p:nvPr/>
          </p:nvGrpSpPr>
          <p:grpSpPr>
            <a:xfrm>
              <a:off x="165372" y="224134"/>
              <a:ext cx="3015377" cy="719465"/>
              <a:chOff x="470173" y="421084"/>
              <a:chExt cx="1430535" cy="351951"/>
            </a:xfrm>
          </p:grpSpPr>
          <p:grpSp>
            <p:nvGrpSpPr>
              <p:cNvPr id="60" name="object 58">
                <a:extLst>
                  <a:ext uri="{FF2B5EF4-FFF2-40B4-BE49-F238E27FC236}">
                    <a16:creationId xmlns:a16="http://schemas.microsoft.com/office/drawing/2014/main" id="{41C6F2A5-5BB2-4F89-9EA2-EBE04B5F406B}"/>
                  </a:ext>
                </a:extLst>
              </p:cNvPr>
              <p:cNvGrpSpPr/>
              <p:nvPr/>
            </p:nvGrpSpPr>
            <p:grpSpPr>
              <a:xfrm>
                <a:off x="1211827" y="421086"/>
                <a:ext cx="688881" cy="351949"/>
                <a:chOff x="2338184" y="9255459"/>
                <a:chExt cx="1136015" cy="580390"/>
              </a:xfrm>
            </p:grpSpPr>
            <p:sp>
              <p:nvSpPr>
                <p:cNvPr id="61" name="object 59">
                  <a:extLst>
                    <a:ext uri="{FF2B5EF4-FFF2-40B4-BE49-F238E27FC236}">
                      <a16:creationId xmlns:a16="http://schemas.microsoft.com/office/drawing/2014/main" id="{9EB92E46-043A-4A75-AA5B-E30B64D05631}"/>
                    </a:ext>
                  </a:extLst>
                </p:cNvPr>
                <p:cNvSpPr/>
                <p:nvPr/>
              </p:nvSpPr>
              <p:spPr>
                <a:xfrm>
                  <a:off x="2338184" y="9255459"/>
                  <a:ext cx="580390" cy="580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389" h="580390">
                      <a:moveTo>
                        <a:pt x="579804" y="41"/>
                      </a:moveTo>
                      <a:lnTo>
                        <a:pt x="0" y="0"/>
                      </a:lnTo>
                      <a:lnTo>
                        <a:pt x="0" y="579793"/>
                      </a:lnTo>
                      <a:lnTo>
                        <a:pt x="579804" y="579793"/>
                      </a:lnTo>
                      <a:lnTo>
                        <a:pt x="289949" y="289896"/>
                      </a:lnTo>
                      <a:lnTo>
                        <a:pt x="579804" y="41"/>
                      </a:lnTo>
                      <a:close/>
                    </a:path>
                  </a:pathLst>
                </a:custGeom>
                <a:solidFill>
                  <a:srgbClr val="EC2750"/>
                </a:solidFill>
              </p:spPr>
              <p:txBody>
                <a:bodyPr wrap="square" lIns="0" tIns="0" rIns="0" bIns="0" rtlCol="0"/>
                <a:lstStyle/>
                <a:p>
                  <a:pPr defTabSz="1108984"/>
                  <a:endParaRPr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2" name="object 60">
                  <a:extLst>
                    <a:ext uri="{FF2B5EF4-FFF2-40B4-BE49-F238E27FC236}">
                      <a16:creationId xmlns:a16="http://schemas.microsoft.com/office/drawing/2014/main" id="{A0B2EF9D-CB76-4447-A0C3-4390F11391B3}"/>
                    </a:ext>
                  </a:extLst>
                </p:cNvPr>
                <p:cNvSpPr/>
                <p:nvPr/>
              </p:nvSpPr>
              <p:spPr>
                <a:xfrm>
                  <a:off x="2894309" y="9255459"/>
                  <a:ext cx="580390" cy="580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389" h="580390">
                      <a:moveTo>
                        <a:pt x="289896" y="0"/>
                      </a:moveTo>
                      <a:lnTo>
                        <a:pt x="242873" y="3794"/>
                      </a:lnTo>
                      <a:lnTo>
                        <a:pt x="198265" y="14778"/>
                      </a:lnTo>
                      <a:lnTo>
                        <a:pt x="156670" y="32356"/>
                      </a:lnTo>
                      <a:lnTo>
                        <a:pt x="118685" y="55931"/>
                      </a:lnTo>
                      <a:lnTo>
                        <a:pt x="84907" y="84907"/>
                      </a:lnTo>
                      <a:lnTo>
                        <a:pt x="55931" y="118685"/>
                      </a:lnTo>
                      <a:lnTo>
                        <a:pt x="32356" y="156670"/>
                      </a:lnTo>
                      <a:lnTo>
                        <a:pt x="14778" y="198265"/>
                      </a:lnTo>
                      <a:lnTo>
                        <a:pt x="3794" y="242873"/>
                      </a:lnTo>
                      <a:lnTo>
                        <a:pt x="0" y="289896"/>
                      </a:lnTo>
                      <a:lnTo>
                        <a:pt x="3794" y="336920"/>
                      </a:lnTo>
                      <a:lnTo>
                        <a:pt x="14778" y="381528"/>
                      </a:lnTo>
                      <a:lnTo>
                        <a:pt x="32356" y="423123"/>
                      </a:lnTo>
                      <a:lnTo>
                        <a:pt x="55931" y="461108"/>
                      </a:lnTo>
                      <a:lnTo>
                        <a:pt x="84907" y="494886"/>
                      </a:lnTo>
                      <a:lnTo>
                        <a:pt x="118685" y="523861"/>
                      </a:lnTo>
                      <a:lnTo>
                        <a:pt x="156670" y="547436"/>
                      </a:lnTo>
                      <a:lnTo>
                        <a:pt x="198265" y="565015"/>
                      </a:lnTo>
                      <a:lnTo>
                        <a:pt x="242873" y="575999"/>
                      </a:lnTo>
                      <a:lnTo>
                        <a:pt x="289896" y="579793"/>
                      </a:lnTo>
                      <a:lnTo>
                        <a:pt x="336918" y="575999"/>
                      </a:lnTo>
                      <a:lnTo>
                        <a:pt x="381524" y="565015"/>
                      </a:lnTo>
                      <a:lnTo>
                        <a:pt x="423118" y="547436"/>
                      </a:lnTo>
                      <a:lnTo>
                        <a:pt x="461103" y="523861"/>
                      </a:lnTo>
                      <a:lnTo>
                        <a:pt x="494882" y="494886"/>
                      </a:lnTo>
                      <a:lnTo>
                        <a:pt x="523858" y="461108"/>
                      </a:lnTo>
                      <a:lnTo>
                        <a:pt x="547434" y="423123"/>
                      </a:lnTo>
                      <a:lnTo>
                        <a:pt x="565014" y="381528"/>
                      </a:lnTo>
                      <a:lnTo>
                        <a:pt x="575999" y="336920"/>
                      </a:lnTo>
                      <a:lnTo>
                        <a:pt x="579793" y="289896"/>
                      </a:lnTo>
                      <a:lnTo>
                        <a:pt x="575999" y="242873"/>
                      </a:lnTo>
                      <a:lnTo>
                        <a:pt x="565014" y="198265"/>
                      </a:lnTo>
                      <a:lnTo>
                        <a:pt x="547434" y="156670"/>
                      </a:lnTo>
                      <a:lnTo>
                        <a:pt x="523858" y="118685"/>
                      </a:lnTo>
                      <a:lnTo>
                        <a:pt x="494882" y="84907"/>
                      </a:lnTo>
                      <a:lnTo>
                        <a:pt x="461103" y="55931"/>
                      </a:lnTo>
                      <a:lnTo>
                        <a:pt x="423118" y="32356"/>
                      </a:lnTo>
                      <a:lnTo>
                        <a:pt x="381524" y="14778"/>
                      </a:lnTo>
                      <a:lnTo>
                        <a:pt x="336918" y="3794"/>
                      </a:lnTo>
                      <a:lnTo>
                        <a:pt x="289896" y="0"/>
                      </a:lnTo>
                      <a:close/>
                    </a:path>
                  </a:pathLst>
                </a:custGeom>
                <a:solidFill>
                  <a:srgbClr val="B2C0E7"/>
                </a:solidFill>
              </p:spPr>
              <p:txBody>
                <a:bodyPr wrap="square" lIns="0" tIns="0" rIns="0" bIns="0" rtlCol="0"/>
                <a:lstStyle/>
                <a:p>
                  <a:pPr defTabSz="1108984"/>
                  <a:endParaRPr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63" name="object 61">
                <a:extLst>
                  <a:ext uri="{FF2B5EF4-FFF2-40B4-BE49-F238E27FC236}">
                    <a16:creationId xmlns:a16="http://schemas.microsoft.com/office/drawing/2014/main" id="{D75B8FAA-0AD7-4719-87B7-A28BEC8889FA}"/>
                  </a:ext>
                </a:extLst>
              </p:cNvPr>
              <p:cNvSpPr/>
              <p:nvPr/>
            </p:nvSpPr>
            <p:spPr>
              <a:xfrm>
                <a:off x="470173" y="421084"/>
                <a:ext cx="319989" cy="351949"/>
              </a:xfrm>
              <a:custGeom>
                <a:avLst/>
                <a:gdLst/>
                <a:ahLst/>
                <a:cxnLst/>
                <a:rect l="l" t="t" r="r" b="b"/>
                <a:pathLst>
                  <a:path w="527685" h="580390">
                    <a:moveTo>
                      <a:pt x="527397" y="0"/>
                    </a:moveTo>
                    <a:lnTo>
                      <a:pt x="289896" y="0"/>
                    </a:lnTo>
                    <a:lnTo>
                      <a:pt x="242873" y="3794"/>
                    </a:lnTo>
                    <a:lnTo>
                      <a:pt x="198265" y="14779"/>
                    </a:lnTo>
                    <a:lnTo>
                      <a:pt x="156670" y="32358"/>
                    </a:lnTo>
                    <a:lnTo>
                      <a:pt x="118685" y="55934"/>
                    </a:lnTo>
                    <a:lnTo>
                      <a:pt x="84907" y="84911"/>
                    </a:lnTo>
                    <a:lnTo>
                      <a:pt x="55931" y="118690"/>
                    </a:lnTo>
                    <a:lnTo>
                      <a:pt x="32356" y="156675"/>
                    </a:lnTo>
                    <a:lnTo>
                      <a:pt x="14778" y="198269"/>
                    </a:lnTo>
                    <a:lnTo>
                      <a:pt x="3794" y="242875"/>
                    </a:lnTo>
                    <a:lnTo>
                      <a:pt x="0" y="289896"/>
                    </a:lnTo>
                    <a:lnTo>
                      <a:pt x="3794" y="336920"/>
                    </a:lnTo>
                    <a:lnTo>
                      <a:pt x="14778" y="381528"/>
                    </a:lnTo>
                    <a:lnTo>
                      <a:pt x="32356" y="423123"/>
                    </a:lnTo>
                    <a:lnTo>
                      <a:pt x="55931" y="461108"/>
                    </a:lnTo>
                    <a:lnTo>
                      <a:pt x="84907" y="494886"/>
                    </a:lnTo>
                    <a:lnTo>
                      <a:pt x="118685" y="523861"/>
                    </a:lnTo>
                    <a:lnTo>
                      <a:pt x="156670" y="547436"/>
                    </a:lnTo>
                    <a:lnTo>
                      <a:pt x="198265" y="565015"/>
                    </a:lnTo>
                    <a:lnTo>
                      <a:pt x="242873" y="575999"/>
                    </a:lnTo>
                    <a:lnTo>
                      <a:pt x="289896" y="579793"/>
                    </a:lnTo>
                    <a:lnTo>
                      <a:pt x="527397" y="579793"/>
                    </a:lnTo>
                    <a:lnTo>
                      <a:pt x="527397" y="0"/>
                    </a:lnTo>
                    <a:close/>
                  </a:path>
                </a:pathLst>
              </a:custGeom>
              <a:solidFill>
                <a:srgbClr val="B2C0E7"/>
              </a:solidFill>
            </p:spPr>
            <p:txBody>
              <a:bodyPr wrap="square" lIns="0" tIns="0" rIns="0" bIns="0" rtlCol="0"/>
              <a:lstStyle/>
              <a:p>
                <a:pPr defTabSz="1108984"/>
                <a:endParaRPr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" name="object 62">
                <a:extLst>
                  <a:ext uri="{FF2B5EF4-FFF2-40B4-BE49-F238E27FC236}">
                    <a16:creationId xmlns:a16="http://schemas.microsoft.com/office/drawing/2014/main" id="{307859FB-3674-4875-8768-16E21A11E253}"/>
                  </a:ext>
                </a:extLst>
              </p:cNvPr>
              <p:cNvSpPr/>
              <p:nvPr/>
            </p:nvSpPr>
            <p:spPr>
              <a:xfrm>
                <a:off x="859716" y="421084"/>
                <a:ext cx="309592" cy="351949"/>
              </a:xfrm>
              <a:custGeom>
                <a:avLst/>
                <a:gdLst/>
                <a:ahLst/>
                <a:cxnLst/>
                <a:rect l="l" t="t" r="r" b="b"/>
                <a:pathLst>
                  <a:path w="510539" h="580390">
                    <a:moveTo>
                      <a:pt x="220621" y="0"/>
                    </a:moveTo>
                    <a:lnTo>
                      <a:pt x="0" y="0"/>
                    </a:lnTo>
                    <a:lnTo>
                      <a:pt x="0" y="579793"/>
                    </a:lnTo>
                    <a:lnTo>
                      <a:pt x="220621" y="579793"/>
                    </a:lnTo>
                    <a:lnTo>
                      <a:pt x="267645" y="575999"/>
                    </a:lnTo>
                    <a:lnTo>
                      <a:pt x="312253" y="565015"/>
                    </a:lnTo>
                    <a:lnTo>
                      <a:pt x="353847" y="547436"/>
                    </a:lnTo>
                    <a:lnTo>
                      <a:pt x="391832" y="523861"/>
                    </a:lnTo>
                    <a:lnTo>
                      <a:pt x="425611" y="494886"/>
                    </a:lnTo>
                    <a:lnTo>
                      <a:pt x="454586" y="461108"/>
                    </a:lnTo>
                    <a:lnTo>
                      <a:pt x="478161" y="423123"/>
                    </a:lnTo>
                    <a:lnTo>
                      <a:pt x="495739" y="381528"/>
                    </a:lnTo>
                    <a:lnTo>
                      <a:pt x="506724" y="336920"/>
                    </a:lnTo>
                    <a:lnTo>
                      <a:pt x="510518" y="289896"/>
                    </a:lnTo>
                    <a:lnTo>
                      <a:pt x="506724" y="242875"/>
                    </a:lnTo>
                    <a:lnTo>
                      <a:pt x="495739" y="198269"/>
                    </a:lnTo>
                    <a:lnTo>
                      <a:pt x="478161" y="156675"/>
                    </a:lnTo>
                    <a:lnTo>
                      <a:pt x="454586" y="118690"/>
                    </a:lnTo>
                    <a:lnTo>
                      <a:pt x="425611" y="84911"/>
                    </a:lnTo>
                    <a:lnTo>
                      <a:pt x="391832" y="55934"/>
                    </a:lnTo>
                    <a:lnTo>
                      <a:pt x="353847" y="32358"/>
                    </a:lnTo>
                    <a:lnTo>
                      <a:pt x="312253" y="14779"/>
                    </a:lnTo>
                    <a:lnTo>
                      <a:pt x="267645" y="3794"/>
                    </a:lnTo>
                    <a:lnTo>
                      <a:pt x="220621" y="0"/>
                    </a:lnTo>
                    <a:close/>
                  </a:path>
                </a:pathLst>
              </a:custGeom>
              <a:solidFill>
                <a:srgbClr val="3E92CF"/>
              </a:solidFill>
            </p:spPr>
            <p:txBody>
              <a:bodyPr wrap="square" lIns="0" tIns="0" rIns="0" bIns="0" rtlCol="0"/>
              <a:lstStyle/>
              <a:p>
                <a:pPr defTabSz="1108984"/>
                <a:endParaRPr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C053CFB2-6E08-4D40-8B86-7C48C7ADBE26}"/>
                </a:ext>
              </a:extLst>
            </p:cNvPr>
            <p:cNvSpPr txBox="1"/>
            <p:nvPr/>
          </p:nvSpPr>
          <p:spPr>
            <a:xfrm>
              <a:off x="52225" y="1080828"/>
              <a:ext cx="3484388" cy="73817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ru-RU" sz="3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Форум контрольных органов –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72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0144FF"/>
            </a:gs>
            <a:gs pos="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42686B-098E-4400-82B1-5832555087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7577" y="-3180085"/>
            <a:ext cx="30259154" cy="20076169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DE95C6D-3C19-475A-B48E-8754DB3AB5D8}"/>
              </a:ext>
            </a:extLst>
          </p:cNvPr>
          <p:cNvGrpSpPr/>
          <p:nvPr/>
        </p:nvGrpSpPr>
        <p:grpSpPr>
          <a:xfrm>
            <a:off x="3447433" y="3409334"/>
            <a:ext cx="17970911" cy="7699819"/>
            <a:chOff x="3447433" y="3409334"/>
            <a:chExt cx="17970911" cy="7699819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C95DC352-C220-40D9-8F77-5B5DADCD2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599" y="3409335"/>
              <a:ext cx="6897329" cy="6897329"/>
            </a:xfrm>
            <a:prstGeom prst="rect">
              <a:avLst/>
            </a:prstGeom>
          </p:spPr>
        </p:pic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CBC48795-D0C1-4F8B-B443-49C0805C0495}"/>
                </a:ext>
              </a:extLst>
            </p:cNvPr>
            <p:cNvSpPr/>
            <p:nvPr/>
          </p:nvSpPr>
          <p:spPr>
            <a:xfrm>
              <a:off x="3447433" y="10306664"/>
              <a:ext cx="7317660" cy="80248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9222" tIns="69222" rIns="69222" bIns="69222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Verdana" panose="020B0604030504040204" pitchFamily="34" charset="0"/>
                  <a:ea typeface="Verdana" panose="020B0604030504040204" pitchFamily="34" charset="0"/>
                  <a:cs typeface="Helvetica Neue Medium"/>
                  <a:sym typeface="Helvetica Neue Medium"/>
                </a:rPr>
                <a:t>Материалы на </a:t>
              </a:r>
              <a:r>
                <a: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Verdana" panose="020B0604030504040204" pitchFamily="34" charset="0"/>
                  <a:ea typeface="Verdana" panose="020B0604030504040204" pitchFamily="34" charset="0"/>
                  <a:cs typeface="Helvetica Neue Medium"/>
                  <a:sym typeface="Helvetica Neue Medium"/>
                </a:rPr>
                <a:t>monitoring.ar.gov</a:t>
              </a:r>
              <a:r>
                <a:rPr lang="en-US" sz="28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Helvetica Neue Medium"/>
                  <a:sym typeface="Helvetica Neue Medium"/>
                </a:rPr>
                <a:t>.ru</a:t>
              </a:r>
              <a:endParaRPr kumimoji="0" lang="ru-RU" sz="28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 Neue Medium"/>
                <a:sym typeface="Helvetica Neue Medium"/>
              </a:endParaRPr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DD2FC13B-619E-4491-9F17-E529E3031F64}"/>
                </a:ext>
              </a:extLst>
            </p:cNvPr>
            <p:cNvSpPr/>
            <p:nvPr/>
          </p:nvSpPr>
          <p:spPr>
            <a:xfrm>
              <a:off x="14100684" y="10306663"/>
              <a:ext cx="7317660" cy="80248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9222" tIns="69222" rIns="69222" bIns="69222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Verdana" panose="020B0604030504040204" pitchFamily="34" charset="0"/>
                  <a:ea typeface="Verdana" panose="020B0604030504040204" pitchFamily="34" charset="0"/>
                  <a:cs typeface="Helvetica Neue Medium"/>
                  <a:sym typeface="Helvetica Neue Medium"/>
                </a:rPr>
                <a:t>Материалы на ТОР КНД</a:t>
              </a: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FDBDB9D9-2CB1-4D45-A428-228813CEE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10849" y="3409334"/>
              <a:ext cx="6897329" cy="6897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0669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9F0E42-AAE4-45CB-B3AE-1E6560E68F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4683">
            <a:off x="6275365" y="-1231078"/>
            <a:ext cx="24384000" cy="16178156"/>
          </a:xfrm>
          <a:prstGeom prst="rect">
            <a:avLst/>
          </a:prstGeom>
        </p:spPr>
      </p:pic>
      <p:sp>
        <p:nvSpPr>
          <p:cNvPr id="3" name="Текст 4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Модуль «Простые реестры»</a:t>
            </a:r>
          </a:p>
          <a:p>
            <a:pPr>
              <a:defRPr/>
            </a:pP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958761" y="5270500"/>
            <a:ext cx="419100" cy="3175000"/>
          </a:xfrm>
          <a:prstGeom prst="rect">
            <a:avLst/>
          </a:prstGeom>
        </p:spPr>
      </p:pic>
      <p:sp>
        <p:nvSpPr>
          <p:cNvPr id="12" name="Текст 3">
            <a:extLst>
              <a:ext uri="{FF2B5EF4-FFF2-40B4-BE49-F238E27FC236}">
                <a16:creationId xmlns:a16="http://schemas.microsoft.com/office/drawing/2014/main" id="{B8E9C2B7-9A31-EB04-86AB-732C718D0C25}"/>
              </a:ext>
            </a:extLst>
          </p:cNvPr>
          <p:cNvSpPr txBox="1"/>
          <p:nvPr/>
        </p:nvSpPr>
        <p:spPr bwMode="auto">
          <a:xfrm>
            <a:off x="1922851" y="3422818"/>
            <a:ext cx="11522177" cy="8032968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>
            <a:lvl1pPr marL="0" marR="0" indent="0" algn="l" defTabSz="2438339">
              <a:lnSpc>
                <a:spcPts val="3000"/>
              </a:lnSpc>
              <a:spcBef>
                <a:spcPts val="1800"/>
              </a:spcBef>
              <a:spcAft>
                <a:spcPts val="0"/>
              </a:spcAft>
              <a:buClrTx/>
              <a:buSzPct val="123000"/>
              <a:buFontTx/>
              <a:buNone/>
              <a:defRPr sz="2100" b="0" i="0" u="none" strike="noStrike" cap="none" spc="0">
                <a:solidFill>
                  <a:srgbClr val="000000"/>
                </a:solidFill>
                <a:latin typeface="Verdana Regular"/>
                <a:ea typeface="+mn-ea"/>
                <a:cs typeface="+mn-cs"/>
              </a:defRPr>
            </a:lvl1pPr>
            <a:lvl2pPr marL="863599" marR="0" indent="-482600" algn="l" defTabSz="2438339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3800" b="0" i="0" u="none" strike="noStrike" cap="none" spc="0">
                <a:solidFill>
                  <a:srgbClr val="000000"/>
                </a:solidFill>
                <a:latin typeface="Verdana Regular"/>
                <a:ea typeface="+mn-ea"/>
                <a:cs typeface="+mn-cs"/>
              </a:defRPr>
            </a:lvl2pPr>
            <a:lvl3pPr marL="1244600" marR="0" indent="-482600" algn="l" defTabSz="2438339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3800" b="0" i="0" u="none" strike="noStrike" cap="none" spc="0">
                <a:solidFill>
                  <a:srgbClr val="000000"/>
                </a:solidFill>
                <a:latin typeface="Verdana Regular"/>
                <a:ea typeface="+mn-ea"/>
                <a:cs typeface="+mn-cs"/>
              </a:defRPr>
            </a:lvl3pPr>
            <a:lvl4pPr marL="1625600" marR="0" indent="-482600" algn="l" defTabSz="2438339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3800" b="0" i="0" u="none" strike="noStrike" cap="none" spc="0">
                <a:solidFill>
                  <a:srgbClr val="000000"/>
                </a:solidFill>
                <a:latin typeface="Verdana Regular"/>
                <a:ea typeface="+mn-ea"/>
                <a:cs typeface="+mn-cs"/>
              </a:defRPr>
            </a:lvl4pPr>
            <a:lvl5pPr marL="2006600" marR="0" indent="-482600" algn="l" defTabSz="2438339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3800" b="0" i="0" u="none" strike="noStrike" cap="none" spc="0">
                <a:solidFill>
                  <a:srgbClr val="000000"/>
                </a:solidFill>
                <a:latin typeface="Verdana Regular"/>
                <a:ea typeface="+mn-ea"/>
                <a:cs typeface="+mn-cs"/>
              </a:defRPr>
            </a:lvl5pPr>
            <a:lvl6pPr marL="2387600" marR="0" indent="-482600" algn="l" defTabSz="2438339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68600" marR="0" indent="-482600" algn="l" defTabSz="2438339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149600" marR="0" indent="-482600" algn="l" defTabSz="2438339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530600" marR="0" indent="-482600" algn="l" defTabSz="2438339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defRPr sz="38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3600" b="1" dirty="0">
                <a:solidFill>
                  <a:schemeClr val="bg2"/>
                </a:solidFill>
              </a:rPr>
              <a:t>Функционал:</a:t>
            </a:r>
            <a:endParaRPr sz="3600" b="1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Создание реестров с нужными атрибутами </a:t>
            </a:r>
            <a:br>
              <a:rPr lang="ru-RU" sz="3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(без помощи разработчиков)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3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агрузка исторических данных («старых» записей) </a:t>
            </a:r>
            <a:br>
              <a:rPr lang="ru-RU" sz="3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созданные реестры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3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едение созданных реестров </a:t>
            </a:r>
            <a:br>
              <a:rPr lang="ru-RU" sz="3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(наполнение, изменение и прочее)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3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ормирование выписок из реестров с присвоением</a:t>
            </a:r>
            <a:br>
              <a:rPr lang="ru-RU" sz="3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3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QR-</a:t>
            </a:r>
            <a:r>
              <a:rPr lang="ru-RU" sz="3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кода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3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астройка виджета (без помощи разработчиков) </a:t>
            </a:r>
            <a:br>
              <a:rPr lang="ru-RU" sz="3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для размещения его на сайте ОГВ</a:t>
            </a:r>
          </a:p>
          <a:p>
            <a:pPr>
              <a:lnSpc>
                <a:spcPct val="100000"/>
              </a:lnSpc>
            </a:pPr>
            <a:endParaRPr lang="ru-RU" sz="3600" dirty="0">
              <a:effectLst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23CE428-DF95-72ED-168D-7F03F0E56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8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918" y="3195319"/>
            <a:ext cx="10283943" cy="5250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0679528" lon="992328" rev="2120071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Номер слайда 10">
            <a:extLst>
              <a:ext uri="{FF2B5EF4-FFF2-40B4-BE49-F238E27FC236}">
                <a16:creationId xmlns:a16="http://schemas.microsoft.com/office/drawing/2014/main" id="{93CDDEEF-C0C8-4ECF-B86F-D5D3B3C290E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453793" y="12572915"/>
            <a:ext cx="931835" cy="338554"/>
          </a:xfrm>
          <a:prstGeom prst="rect">
            <a:avLst/>
          </a:prstGeom>
        </p:spPr>
        <p:txBody>
          <a:bodyPr/>
          <a:lstStyle/>
          <a:p>
            <a:fld id="{2EB202F4-93DA-BD41-8EC6-543C1F1A6118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4B12B2B-4259-430B-882E-FB397B8046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-4906985" y="-1619145"/>
            <a:ext cx="24384000" cy="16178156"/>
          </a:xfrm>
          <a:prstGeom prst="rect">
            <a:avLst/>
          </a:prstGeom>
        </p:spPr>
      </p:pic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4AF22A3-BE55-FF49-A424-F2E87ABC917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453793" y="12572915"/>
            <a:ext cx="931835" cy="338554"/>
          </a:xfrm>
          <a:prstGeom prst="rect">
            <a:avLst/>
          </a:prstGeom>
        </p:spPr>
        <p:txBody>
          <a:bodyPr/>
          <a:lstStyle/>
          <a:p>
            <a:fld id="{2EB202F4-93DA-BD41-8EC6-543C1F1A611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79A4B86B-1EBD-42E0-BB75-F3A6EC9518E6}"/>
              </a:ext>
            </a:extLst>
          </p:cNvPr>
          <p:cNvSpPr txBox="1">
            <a:spLocks/>
          </p:cNvSpPr>
          <p:nvPr/>
        </p:nvSpPr>
        <p:spPr bwMode="auto">
          <a:xfrm>
            <a:off x="2400300" y="701675"/>
            <a:ext cx="14651038" cy="102592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2438339" rtl="0" latinLnBrk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7000" b="1" i="0" u="none" strike="noStrike" cap="none" spc="0" baseline="0">
                <a:solidFill>
                  <a:srgbClr val="000000"/>
                </a:solidFill>
                <a:uFillTx/>
                <a:latin typeface="Verdana Regular"/>
                <a:ea typeface="+mn-ea"/>
                <a:cs typeface="+mn-cs"/>
                <a:sym typeface="Helvetica Neue"/>
              </a:defRPr>
            </a:lvl1pPr>
            <a:lvl2pPr marL="863600" marR="0" indent="-4826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Verdana Regular"/>
                <a:ea typeface="+mn-ea"/>
                <a:cs typeface="+mn-cs"/>
                <a:sym typeface="Helvetica Neue"/>
              </a:defRPr>
            </a:lvl2pPr>
            <a:lvl3pPr marL="1244600" marR="0" indent="-4826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Verdana Regular"/>
                <a:ea typeface="+mn-ea"/>
                <a:cs typeface="+mn-cs"/>
                <a:sym typeface="Helvetica Neue"/>
              </a:defRPr>
            </a:lvl3pPr>
            <a:lvl4pPr marL="1625600" marR="0" indent="-4826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Verdana Regular"/>
                <a:ea typeface="+mn-ea"/>
                <a:cs typeface="+mn-cs"/>
                <a:sym typeface="Helvetica Neue"/>
              </a:defRPr>
            </a:lvl4pPr>
            <a:lvl5pPr marL="2006600" marR="0" indent="-4826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Verdana Regular"/>
                <a:ea typeface="+mn-ea"/>
                <a:cs typeface="+mn-cs"/>
                <a:sym typeface="Helvetica Neue"/>
              </a:defRPr>
            </a:lvl5pPr>
            <a:lvl6pPr marL="2387600" marR="0" indent="-4826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768600" marR="0" indent="-4826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149600" marR="0" indent="-4826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530600" marR="0" indent="-4826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>
              <a:defRPr/>
            </a:pPr>
            <a:r>
              <a:rPr lang="ru-RU" dirty="0"/>
              <a:t>Модуль «Простые реестры»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F6D344-8631-47BD-99DC-0934EC3CE3D3}"/>
              </a:ext>
            </a:extLst>
          </p:cNvPr>
          <p:cNvSpPr txBox="1"/>
          <p:nvPr/>
        </p:nvSpPr>
        <p:spPr>
          <a:xfrm>
            <a:off x="2453793" y="1947504"/>
            <a:ext cx="18078451" cy="107721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u-RU" sz="3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Создан для перевода на реестровую модель из бумажного учета различных разрешительных режимов, но может применяться и для ведения других реестров.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657D01-0369-4D66-A75C-B38F918FDB0B}"/>
              </a:ext>
            </a:extLst>
          </p:cNvPr>
          <p:cNvSpPr txBox="1"/>
          <p:nvPr/>
        </p:nvSpPr>
        <p:spPr>
          <a:xfrm>
            <a:off x="13851119" y="3867551"/>
            <a:ext cx="10267410" cy="790094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3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spcBef>
                <a:spcPts val="1800"/>
              </a:spcBef>
              <a:buSzPct val="123000"/>
              <a:defRPr/>
            </a:pPr>
            <a:r>
              <a:rPr lang="ru-RU" sz="4000" b="1" dirty="0">
                <a:solidFill>
                  <a:schemeClr val="bg2"/>
                </a:solidFill>
              </a:rPr>
              <a:t>Функционал простых реестров также позволяет:</a:t>
            </a:r>
          </a:p>
          <a:p>
            <a:pPr>
              <a:lnSpc>
                <a:spcPct val="120000"/>
              </a:lnSpc>
            </a:pPr>
            <a:endParaRPr lang="ru-RU" sz="3600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3600" dirty="0"/>
              <a:t>Создавать реестры лицом без технических навыков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3600" dirty="0"/>
              <a:t>Учитывать следующие типы заявлений:</a:t>
            </a:r>
          </a:p>
          <a:p>
            <a:pPr marL="142875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3600" dirty="0"/>
              <a:t>на получение </a:t>
            </a:r>
          </a:p>
          <a:p>
            <a:pPr marL="142875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3600" dirty="0"/>
              <a:t>внесение изменений</a:t>
            </a:r>
          </a:p>
          <a:p>
            <a:pPr marL="142875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3600" dirty="0"/>
              <a:t>прекращение действия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3600" dirty="0"/>
              <a:t>Определять роль доступа пользователей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3600" dirty="0"/>
              <a:t>Делать выгрузки баз данных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355792-5743-4B54-8CCE-7322BF2B4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669" y="4343781"/>
            <a:ext cx="11454164" cy="6035346"/>
          </a:xfrm>
          <a:prstGeom prst="roundRect">
            <a:avLst>
              <a:gd name="adj" fmla="val 877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67134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144FF"/>
            </a:gs>
            <a:gs pos="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D497C-6D84-4D19-8ECE-3C114C711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F628FC-0C50-4885-A908-2DB35BF232F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86" y="-1231080"/>
            <a:ext cx="24384000" cy="1617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41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CSR 1">
      <a:dk1>
        <a:srgbClr val="9C9B9B"/>
      </a:dk1>
      <a:lt1>
        <a:srgbClr val="FFFFFF"/>
      </a:lt1>
      <a:dk2>
        <a:srgbClr val="000000"/>
      </a:dk2>
      <a:lt2>
        <a:srgbClr val="002CAF"/>
      </a:lt2>
      <a:accent1>
        <a:srgbClr val="009DFF"/>
      </a:accent1>
      <a:accent2>
        <a:srgbClr val="F50041"/>
      </a:accent2>
      <a:accent3>
        <a:srgbClr val="F79328"/>
      </a:accent3>
      <a:accent4>
        <a:srgbClr val="8C2C91"/>
      </a:accent4>
      <a:accent5>
        <a:srgbClr val="FFCD00"/>
      </a:accent5>
      <a:accent6>
        <a:srgbClr val="00A550"/>
      </a:accent6>
      <a:hlink>
        <a:srgbClr val="0000FF"/>
      </a:hlink>
      <a:folHlink>
        <a:srgbClr val="9D3A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69222" tIns="69222" rIns="69222" bIns="69222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69222" tIns="69222" rIns="69222" bIns="69222" numCol="1" spcCol="38100" rtlCol="0" anchor="ctr">
        <a:spAutoFit/>
      </a:bodyPr>
      <a:lstStyle>
        <a:defPPr marL="0" marR="0" indent="0" algn="ctr" defTabSz="24383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69222" tIns="69222" rIns="69222" bIns="69222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69222" tIns="69222" rIns="69222" bIns="69222" numCol="1" spcCol="38100" rtlCol="0" anchor="ctr">
        <a:spAutoFit/>
      </a:bodyPr>
      <a:lstStyle>
        <a:defPPr marL="0" marR="0" indent="0" algn="ctr" defTabSz="24383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16825</TotalTime>
  <Words>168</Words>
  <Application>Microsoft Office PowerPoint</Application>
  <PresentationFormat>Произвольный</PresentationFormat>
  <Paragraphs>28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Helvetica Neue</vt:lpstr>
      <vt:lpstr>Helvetica Neue Medium</vt:lpstr>
      <vt:lpstr>Verdana</vt:lpstr>
      <vt:lpstr>Verdana Bold</vt:lpstr>
      <vt:lpstr>Verdana Regular</vt:lpstr>
      <vt:lpstr>21_BasicWhite</vt:lpstr>
      <vt:lpstr>Простые реестры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Едовина</dc:creator>
  <cp:lastModifiedBy>Руслан Мирвелов</cp:lastModifiedBy>
  <cp:revision>233</cp:revision>
  <dcterms:modified xsi:type="dcterms:W3CDTF">2023-09-28T06:32:56Z</dcterms:modified>
</cp:coreProperties>
</file>