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155" r:id="rId2"/>
    <p:sldId id="1136" r:id="rId3"/>
    <p:sldId id="1137" r:id="rId4"/>
    <p:sldId id="1156" r:id="rId5"/>
    <p:sldId id="1157" r:id="rId6"/>
    <p:sldId id="1140" r:id="rId7"/>
    <p:sldId id="1141" r:id="rId8"/>
    <p:sldId id="1142" r:id="rId9"/>
    <p:sldId id="1143" r:id="rId10"/>
    <p:sldId id="1144" r:id="rId11"/>
    <p:sldId id="1158" r:id="rId12"/>
    <p:sldId id="1146" r:id="rId13"/>
    <p:sldId id="1147" r:id="rId14"/>
    <p:sldId id="1148" r:id="rId15"/>
    <p:sldId id="1149" r:id="rId16"/>
    <p:sldId id="1150" r:id="rId17"/>
    <p:sldId id="1151" r:id="rId18"/>
    <p:sldId id="1152" r:id="rId19"/>
    <p:sldId id="1153" r:id="rId20"/>
    <p:sldId id="1154" r:id="rId2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BACC6"/>
    <a:srgbClr val="F9FBFD"/>
    <a:srgbClr val="800000"/>
    <a:srgbClr val="ECF3FA"/>
    <a:srgbClr val="F2D6F0"/>
    <a:srgbClr val="BCDD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0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Производственный анализ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1796761253900207E-2"/>
          <c:y val="0.11906343545621886"/>
          <c:w val="0.6949832998322415"/>
          <c:h val="0.7813416820655287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145</c:v>
                </c:pt>
                <c:pt idx="1">
                  <c:v>120</c:v>
                </c:pt>
                <c:pt idx="2">
                  <c:v>77.489999999999995</c:v>
                </c:pt>
                <c:pt idx="3">
                  <c:v>77.169999999999987</c:v>
                </c:pt>
                <c:pt idx="4">
                  <c:v>75.84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56</c:v>
                </c:pt>
                <c:pt idx="1">
                  <c:v>56</c:v>
                </c:pt>
                <c:pt idx="2">
                  <c:v>56</c:v>
                </c:pt>
                <c:pt idx="3">
                  <c:v>56</c:v>
                </c:pt>
                <c:pt idx="4">
                  <c:v>56</c:v>
                </c:pt>
              </c:numCache>
            </c:numRef>
          </c:val>
        </c:ser>
        <c:marker val="1"/>
        <c:axId val="81631104"/>
        <c:axId val="81649664"/>
      </c:lineChart>
      <c:catAx>
        <c:axId val="8163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месяц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1649664"/>
        <c:crosses val="autoZero"/>
        <c:auto val="1"/>
        <c:lblAlgn val="ctr"/>
        <c:lblOffset val="100"/>
      </c:catAx>
      <c:valAx>
        <c:axId val="81649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часы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163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82498885752451"/>
          <c:y val="0.26818073749749888"/>
          <c:w val="0.18363665674228341"/>
          <c:h val="0.45965254343207101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7B24-7F22-497B-8BBA-DDC8F663CB94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54C11-F358-463E-B31E-8BC5C7F4D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61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E440-179F-4D6A-87E0-A47AAE17A021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48B3-1E60-4D3D-A4FD-FA7358536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9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424" y="163414"/>
            <a:ext cx="11800566" cy="674910"/>
          </a:xfrm>
          <a:prstGeom prst="rect">
            <a:avLst/>
          </a:prstGeom>
          <a:noFill/>
        </p:spPr>
        <p:txBody>
          <a:bodyPr/>
          <a:lstStyle>
            <a:lvl1pPr>
              <a:defRPr sz="1835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160"/>
            <a:fld id="{E81327FF-2165-4B90-B53A-2713E251F7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81423" y="853538"/>
            <a:ext cx="1191986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2" descr="C:\Users\malygina_uk\Downloads\i.jpg"/>
            <p:cNvPicPr>
              <a:picLocks noChangeAspect="1" noChangeArrowheads="1"/>
            </p:cNvPicPr>
            <p:nvPr/>
          </p:nvPicPr>
          <p:blipFill>
            <a:blip r:embed="rId2" cstate="print"/>
            <a:srcRect r="16588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98231" y="763102"/>
              <a:ext cx="11395539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ru-RU" sz="3200" dirty="0" smtClean="0">
                  <a:solidFill>
                    <a:srgbClr val="00206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ПРОЕКТ</a:t>
              </a:r>
            </a:p>
            <a:p>
              <a:pPr algn="ctr">
                <a:lnSpc>
                  <a:spcPts val="3500"/>
                </a:lnSpc>
              </a:pPr>
              <a:r>
                <a:rPr lang="ru-RU" sz="3200" dirty="0" smtClean="0">
                  <a:solidFill>
                    <a:srgbClr val="00206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«Оптимизация процесса отработки негативной обратной связи от населения, собранной посредством размещения баннеров с </a:t>
              </a:r>
              <a:r>
                <a:rPr lang="en-US" sz="3200" dirty="0">
                  <a:solidFill>
                    <a:srgbClr val="00206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Q</a:t>
              </a:r>
              <a:r>
                <a:rPr lang="ru-RU" sz="3200" dirty="0" smtClean="0">
                  <a:solidFill>
                    <a:srgbClr val="00206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r-кодом на объектах, реализуемых в рамках национальных проектов»</a:t>
              </a:r>
            </a:p>
          </p:txBody>
        </p:sp>
        <p:pic>
          <p:nvPicPr>
            <p:cNvPr id="12" name="Рисунок 11" descr="ko_gerb.png">
              <a:extLst>
                <a:ext uri="{FF2B5EF4-FFF2-40B4-BE49-F238E27FC236}">
                  <a16:creationId xmlns="" xmlns:a16="http://schemas.microsoft.com/office/drawing/2014/main" id="{9764107E-A8E0-4B88-B9A2-4CAAC46D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6125" y="334281"/>
              <a:ext cx="876346" cy="9250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6845300" y="3831547"/>
              <a:ext cx="498475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Руководитель проекта: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Шишкина Оксана Викторовна,</a:t>
              </a:r>
            </a:p>
            <a:p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заместитель министра, </a:t>
              </a:r>
              <a:b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</a:b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начальник управления государственных программ </a:t>
              </a:r>
              <a:b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</a:b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и проектной деятельности министерства экономического развития Кировской области</a:t>
              </a:r>
              <a:endParaRPr lang="ru-RU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45300" y="5679397"/>
              <a:ext cx="44005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Сроки реализации проекта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Roboto Condensed Light" panose="02000000000000000000" pitchFamily="2" charset="0"/>
                  <a:cs typeface="Arial" pitchFamily="34" charset="0"/>
                  <a:sym typeface="Fira Sans"/>
                </a:rPr>
                <a:t>03.03.2025 – 10.10.2025</a:t>
              </a:r>
              <a:endParaRPr lang="ru-RU" sz="16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32229" y="174172"/>
              <a:ext cx="11742057" cy="6473372"/>
            </a:xfrm>
            <a:prstGeom prst="roundRect">
              <a:avLst>
                <a:gd name="adj" fmla="val 2912"/>
              </a:avLst>
            </a:prstGeom>
            <a:noFill/>
            <a:ln w="57150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28575">
                  <a:solidFill>
                    <a:schemeClr val="tx1"/>
                  </a:solidFill>
                </a:ln>
                <a:solidFill>
                  <a:srgbClr val="669FF0"/>
                </a:solidFill>
              </a:endParaRPr>
            </a:p>
          </p:txBody>
        </p:sp>
        <p:pic>
          <p:nvPicPr>
            <p:cNvPr id="2050" name="Picture 2" descr="C:\Users\malygina_uk\Downloads\5294489663223565657 (1).jpg"/>
            <p:cNvPicPr>
              <a:picLocks noChangeAspect="1" noChangeArrowheads="1"/>
            </p:cNvPicPr>
            <p:nvPr/>
          </p:nvPicPr>
          <p:blipFill>
            <a:blip r:embed="rId4" cstate="print"/>
            <a:srcRect l="3759" t="34169" b="11362"/>
            <a:stretch>
              <a:fillRect/>
            </a:stretch>
          </p:blipFill>
          <p:spPr bwMode="auto">
            <a:xfrm>
              <a:off x="485774" y="3728218"/>
              <a:ext cx="6094191" cy="2586857"/>
            </a:xfrm>
            <a:prstGeom prst="roundRect">
              <a:avLst>
                <a:gd name="adj" fmla="val 10000"/>
              </a:avLst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7" name="Рисунок 7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МЕТОДЫ РЕШЕНИЯ ПРОБЛЕМ. 5 ПОЧЕМУ?</a:t>
            </a:r>
          </a:p>
        </p:txBody>
      </p:sp>
      <p:sp>
        <p:nvSpPr>
          <p:cNvPr id="87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6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3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8046" y="1174056"/>
            <a:ext cx="8745966" cy="52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ятно 2 55"/>
          <p:cNvSpPr/>
          <p:nvPr/>
        </p:nvSpPr>
        <p:spPr>
          <a:xfrm rot="1192829">
            <a:off x="2660326" y="1643693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20834" y="1175420"/>
            <a:ext cx="6827425" cy="36004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37989" y="2758232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37989" y="4414416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37989" y="5350520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9037" y="2152552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1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69037" y="2944640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2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037" y="4672832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4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69037" y="5536928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5</a:t>
            </a:r>
            <a:endParaRPr lang="ru-RU" sz="12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37989" y="3550320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9037" y="3736728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3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421297" y="1128028"/>
            <a:ext cx="370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Длительный срок отработки отзыва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53242" y="2073424"/>
            <a:ext cx="1381587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8453089" y="2073425"/>
            <a:ext cx="178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/>
              <a:t>Дублирование </a:t>
            </a:r>
            <a:br>
              <a:rPr lang="ru-RU" sz="1200" dirty="0" smtClean="0"/>
            </a:br>
            <a:r>
              <a:rPr lang="ru-RU" sz="1200" dirty="0" smtClean="0"/>
              <a:t>этапов процесса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527049" y="2073424"/>
            <a:ext cx="1381741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527048" y="2095490"/>
            <a:ext cx="146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150" dirty="0" smtClean="0"/>
              <a:t>Длительное время на изучение отзыва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453089" y="2865512"/>
            <a:ext cx="1381587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527049" y="2865512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527049" y="3657600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8453089" y="2897450"/>
            <a:ext cx="138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Нет регламента работы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27051" y="2895270"/>
            <a:ext cx="1788134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Загруженность специалиста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5525920" y="3691786"/>
            <a:ext cx="178813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dirty="0" smtClean="0"/>
              <a:t>Работа над </a:t>
            </a:r>
            <a:br>
              <a:rPr lang="ru-RU" sz="1200" dirty="0" smtClean="0"/>
            </a:br>
            <a:r>
              <a:rPr lang="ru-RU" sz="1200" dirty="0" smtClean="0"/>
              <a:t>другими приоритетными задачами </a:t>
            </a:r>
            <a:endParaRPr lang="ru-RU" sz="1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357326" y="2073424"/>
            <a:ext cx="1381587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762588" y="1662862"/>
            <a:ext cx="5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357172" y="2073425"/>
            <a:ext cx="149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Сбой в работе информационной системы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731594" y="1729374"/>
            <a:ext cx="53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ежи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6990067" y="2073424"/>
            <a:ext cx="1381741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6990069" y="2073424"/>
            <a:ext cx="1380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Длительная подготовка письма</a:t>
            </a:r>
            <a:endParaRPr lang="ru-RU" sz="12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6990069" y="2865512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6990070" y="2887578"/>
            <a:ext cx="138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Загруженность специалиста</a:t>
            </a:r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356195" y="2865512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357173" y="2821898"/>
            <a:ext cx="138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Прошло обновление </a:t>
            </a:r>
            <a:r>
              <a:rPr lang="ru-RU" sz="1200" dirty="0" err="1" smtClean="0"/>
              <a:t>информацион-ной</a:t>
            </a:r>
            <a:r>
              <a:rPr lang="ru-RU" sz="1200" dirty="0" smtClean="0"/>
              <a:t> системы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988938" y="3657600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988939" y="3657600"/>
            <a:ext cx="178813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dirty="0" smtClean="0"/>
              <a:t>Работа над </a:t>
            </a:r>
            <a:br>
              <a:rPr lang="ru-RU" sz="1200" dirty="0" smtClean="0"/>
            </a:br>
            <a:r>
              <a:rPr lang="ru-RU" sz="1200" dirty="0" smtClean="0"/>
              <a:t>другими приоритетными задачами </a:t>
            </a:r>
            <a:endParaRPr lang="ru-RU" sz="1200" dirty="0"/>
          </a:p>
        </p:txBody>
      </p:sp>
      <p:sp>
        <p:nvSpPr>
          <p:cNvPr id="62" name="Пятно 2 61"/>
          <p:cNvSpPr/>
          <p:nvPr/>
        </p:nvSpPr>
        <p:spPr>
          <a:xfrm rot="1192829">
            <a:off x="5815660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917923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4" name="Пятно 2 63"/>
          <p:cNvSpPr/>
          <p:nvPr/>
        </p:nvSpPr>
        <p:spPr>
          <a:xfrm rot="1192829">
            <a:off x="7293071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395333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6" name="Пятно 2 65"/>
          <p:cNvSpPr/>
          <p:nvPr/>
        </p:nvSpPr>
        <p:spPr>
          <a:xfrm rot="1192829">
            <a:off x="8822979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8925241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1" name="Пятно 2 70"/>
          <p:cNvSpPr/>
          <p:nvPr/>
        </p:nvSpPr>
        <p:spPr>
          <a:xfrm rot="1192829">
            <a:off x="4286880" y="1643693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983879" y="2073424"/>
            <a:ext cx="1381587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389142" y="1662862"/>
            <a:ext cx="5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83880" y="2095490"/>
            <a:ext cx="1300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Отсутствие регламента работы 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982749" y="2865512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982750" y="2859998"/>
            <a:ext cx="1788134" cy="71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Использовали электронный </a:t>
            </a:r>
            <a:r>
              <a:rPr lang="ru-RU" sz="1200" dirty="0" err="1" smtClean="0"/>
              <a:t>документо</a:t>
            </a:r>
            <a:r>
              <a:rPr lang="ru-RU" sz="1200" dirty="0" smtClean="0"/>
              <a:t>-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оборот</a:t>
            </a:r>
            <a:endParaRPr lang="ru-RU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1296650" y="62865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7" name="Рисунок 7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МЕТОДЫ РЕШЕНИЯ ПРОБЛЕМ. 5 ПОЧЕМУ?</a:t>
            </a:r>
          </a:p>
        </p:txBody>
      </p:sp>
      <p:sp>
        <p:nvSpPr>
          <p:cNvPr id="87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6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8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pn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3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75893" y="1497360"/>
            <a:ext cx="8745966" cy="52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Скругленный прямоугольник 87"/>
          <p:cNvSpPr/>
          <p:nvPr/>
        </p:nvSpPr>
        <p:spPr>
          <a:xfrm>
            <a:off x="3088682" y="1165895"/>
            <a:ext cx="6827425" cy="36004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219268" y="2758232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170226" y="4414416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251505" y="5350520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69037" y="2152552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1</a:t>
            </a:r>
            <a:endParaRPr lang="ru-RU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569037" y="2944640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2</a:t>
            </a:r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69037" y="4672832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4</a:t>
            </a:r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69037" y="5536928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5</a:t>
            </a:r>
            <a:endParaRPr lang="ru-RU" sz="1200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137989" y="3550320"/>
            <a:ext cx="101587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9037" y="3736728"/>
            <a:ext cx="146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Первопричины уровня 3</a:t>
            </a:r>
            <a:endParaRPr lang="ru-RU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225365" y="1128028"/>
            <a:ext cx="370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Длительный срок отработки отзыва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657634" y="2073424"/>
            <a:ext cx="1544299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657634" y="2073424"/>
            <a:ext cx="1788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dirty="0" smtClean="0"/>
              <a:t>Длительное </a:t>
            </a:r>
            <a:br>
              <a:rPr lang="ru-RU" sz="1100" dirty="0" smtClean="0"/>
            </a:br>
            <a:r>
              <a:rPr lang="ru-RU" sz="1100" dirty="0" smtClean="0"/>
              <a:t>согласование письма руководителем</a:t>
            </a:r>
            <a:endParaRPr lang="ru-RU" sz="11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5364490" y="2073424"/>
            <a:ext cx="1544299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5364492" y="2121844"/>
            <a:ext cx="1300461" cy="52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/>
              <a:t>Длительное решение проблемы</a:t>
            </a:r>
            <a:endParaRPr lang="ru-RU" sz="12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657634" y="2865512"/>
            <a:ext cx="1544299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3657635" y="2887578"/>
            <a:ext cx="138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Плотный график руководителя</a:t>
            </a:r>
            <a:endParaRPr lang="ru-RU" sz="12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5364490" y="2865512"/>
            <a:ext cx="1544127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5364492" y="2865512"/>
            <a:ext cx="1544297" cy="6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Сложность запроса, требуется дополнительная проработка</a:t>
            </a:r>
            <a:endParaRPr lang="ru-RU" sz="12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7052226" y="2073424"/>
            <a:ext cx="1807256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6990068" y="2064906"/>
            <a:ext cx="195069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Результат отработки запроса </a:t>
            </a:r>
            <a:r>
              <a:rPr lang="ru-RU" sz="1100" dirty="0" err="1" smtClean="0"/>
              <a:t>ОИВом</a:t>
            </a:r>
            <a:r>
              <a:rPr lang="ru-RU" sz="1100" dirty="0" smtClean="0"/>
              <a:t> некорректен/проблема не решена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7052225" y="2865512"/>
            <a:ext cx="1807257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7052225" y="2920664"/>
            <a:ext cx="172597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/>
              <a:t>Отсутствие </a:t>
            </a:r>
            <a:r>
              <a:rPr lang="ru-RU" sz="1200" dirty="0" err="1" smtClean="0"/>
              <a:t>чек-листов</a:t>
            </a:r>
            <a:r>
              <a:rPr lang="ru-RU" sz="1200" dirty="0" smtClean="0"/>
              <a:t> для отработки</a:t>
            </a:r>
            <a:endParaRPr lang="ru-RU" sz="14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731594" y="1729374"/>
            <a:ext cx="53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ежи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9022039" y="2073424"/>
            <a:ext cx="1544299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9022041" y="2100426"/>
            <a:ext cx="13817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dirty="0" smtClean="0"/>
              <a:t>Отсутствие у сотрудника необходимых компетенций</a:t>
            </a:r>
            <a:endParaRPr lang="ru-RU" sz="12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9022039" y="2865512"/>
            <a:ext cx="1544299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9022041" y="2887578"/>
            <a:ext cx="1381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Отсутствие обучающих </a:t>
            </a:r>
            <a:r>
              <a:rPr lang="ru-RU" sz="1200" dirty="0" err="1" smtClean="0"/>
              <a:t>вебинаров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364490" y="3657600"/>
            <a:ext cx="1544299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5364492" y="3679666"/>
            <a:ext cx="1625576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Требуются дополнительные действия</a:t>
            </a:r>
            <a:endParaRPr lang="ru-RU" sz="1200" dirty="0"/>
          </a:p>
        </p:txBody>
      </p:sp>
      <p:sp>
        <p:nvSpPr>
          <p:cNvPr id="131" name="Пятно 2 130"/>
          <p:cNvSpPr/>
          <p:nvPr/>
        </p:nvSpPr>
        <p:spPr>
          <a:xfrm rot="1192829">
            <a:off x="4109934" y="1643693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4226780" y="1662862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3" name="Пятно 2 132"/>
          <p:cNvSpPr/>
          <p:nvPr/>
        </p:nvSpPr>
        <p:spPr>
          <a:xfrm rot="1192829">
            <a:off x="5898069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6014915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5" name="Пятно 2 134"/>
          <p:cNvSpPr/>
          <p:nvPr/>
        </p:nvSpPr>
        <p:spPr>
          <a:xfrm rot="1192829">
            <a:off x="7686204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7803051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7" name="Пятно 2 136"/>
          <p:cNvSpPr/>
          <p:nvPr/>
        </p:nvSpPr>
        <p:spPr>
          <a:xfrm rot="1192829">
            <a:off x="9555618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9590991" y="1670477"/>
            <a:ext cx="50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032056" y="2073424"/>
            <a:ext cx="1381741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2032057" y="2103182"/>
            <a:ext cx="1219182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Излишние действия</a:t>
            </a:r>
            <a:endParaRPr lang="ru-RU" sz="12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2032056" y="2865512"/>
            <a:ext cx="13817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2032057" y="2897450"/>
            <a:ext cx="138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Нет регламента работы</a:t>
            </a:r>
            <a:endParaRPr lang="ru-RU" sz="1200" dirty="0"/>
          </a:p>
        </p:txBody>
      </p:sp>
      <p:sp>
        <p:nvSpPr>
          <p:cNvPr id="143" name="Пятно 2 142"/>
          <p:cNvSpPr/>
          <p:nvPr/>
        </p:nvSpPr>
        <p:spPr>
          <a:xfrm rot="1192829">
            <a:off x="2416338" y="1651308"/>
            <a:ext cx="625309" cy="411250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2518601" y="1670477"/>
            <a:ext cx="4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3061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" name="Рисунок 25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sp>
        <p:nvSpPr>
          <p:cNvPr id="30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6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2901" y="1166298"/>
            <a:ext cx="9155546" cy="558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" name="Рисунок 2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sp>
        <p:nvSpPr>
          <p:cNvPr id="2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6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1253231"/>
            <a:ext cx="9440866" cy="54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344275" y="631507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5" name="Рисунок 1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sp>
        <p:nvSpPr>
          <p:cNvPr id="1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8599" y="1183481"/>
            <a:ext cx="9104736" cy="53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" name="Рисунок 1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совещаний</a:t>
            </a:r>
          </a:p>
        </p:txBody>
      </p:sp>
      <p:sp>
        <p:nvSpPr>
          <p:cNvPr id="2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16" y="1317108"/>
            <a:ext cx="4795357" cy="52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34" b="5887"/>
          <a:stretch/>
        </p:blipFill>
        <p:spPr bwMode="auto">
          <a:xfrm>
            <a:off x="7373859" y="1344712"/>
            <a:ext cx="4322885" cy="2570672"/>
          </a:xfrm>
          <a:prstGeom prst="roundRect">
            <a:avLst>
              <a:gd name="adj" fmla="val 1000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" name="AutoShape 2" descr="blob:https://web.telegram.org/71664cdb-51e7-4cea-a11a-59e84aa14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31736" t="32057" r="31875" b="17785"/>
          <a:stretch/>
        </p:blipFill>
        <p:spPr bwMode="auto">
          <a:xfrm>
            <a:off x="5887084" y="3496758"/>
            <a:ext cx="3622629" cy="2808792"/>
          </a:xfrm>
          <a:prstGeom prst="roundRect">
            <a:avLst>
              <a:gd name="adj" fmla="val 1000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1612969" y="1320800"/>
            <a:ext cx="8705782" cy="5154027"/>
            <a:chOff x="1219268" y="739076"/>
            <a:chExt cx="9617760" cy="5783042"/>
          </a:xfrm>
        </p:grpSpPr>
        <p:pic>
          <p:nvPicPr>
            <p:cNvPr id="13" name="Рисунок 12" descr="5463166231663213280.jpg"/>
            <p:cNvPicPr>
              <a:picLocks noChangeAspect="1"/>
            </p:cNvPicPr>
            <p:nvPr/>
          </p:nvPicPr>
          <p:blipFill rotWithShape="1">
            <a:blip r:embed="rId4" cstate="print"/>
            <a:srcRect b="1284"/>
            <a:stretch/>
          </p:blipFill>
          <p:spPr>
            <a:xfrm>
              <a:off x="1219268" y="739076"/>
              <a:ext cx="3901386" cy="5783041"/>
            </a:xfrm>
            <a:prstGeom prst="rect">
              <a:avLst/>
            </a:prstGeom>
          </p:spPr>
        </p:pic>
        <p:pic>
          <p:nvPicPr>
            <p:cNvPr id="14" name="Рисунок 13" descr="5463166231663213261.jpg"/>
            <p:cNvPicPr>
              <a:picLocks noChangeAspect="1"/>
            </p:cNvPicPr>
            <p:nvPr/>
          </p:nvPicPr>
          <p:blipFill rotWithShape="1">
            <a:blip r:embed="rId5" cstate="print"/>
            <a:srcRect l="2555" b="2089"/>
            <a:stretch/>
          </p:blipFill>
          <p:spPr>
            <a:xfrm>
              <a:off x="6876948" y="739076"/>
              <a:ext cx="3960080" cy="5783042"/>
            </a:xfrm>
            <a:prstGeom prst="rect">
              <a:avLst/>
            </a:prstGeom>
          </p:spPr>
        </p:pic>
        <p:sp>
          <p:nvSpPr>
            <p:cNvPr id="15" name="Стрелка вправо 14"/>
            <p:cNvSpPr/>
            <p:nvPr/>
          </p:nvSpPr>
          <p:spPr>
            <a:xfrm>
              <a:off x="5201932" y="3284984"/>
              <a:ext cx="1381741" cy="216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88682" y="2060848"/>
              <a:ext cx="975346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88682" y="3284984"/>
              <a:ext cx="975346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534366" y="2060848"/>
              <a:ext cx="975346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534366" y="3501008"/>
              <a:ext cx="975346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1" name="Рисунок 20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Результаты проекта</a:t>
            </a:r>
          </a:p>
        </p:txBody>
      </p:sp>
      <p:sp>
        <p:nvSpPr>
          <p:cNvPr id="25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1335765"/>
            <a:ext cx="4745365" cy="488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" name="Рисунок 1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Стандарты</a:t>
            </a:r>
          </a:p>
        </p:txBody>
      </p:sp>
      <p:sp>
        <p:nvSpPr>
          <p:cNvPr id="2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17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167" y="1514474"/>
            <a:ext cx="6037558" cy="426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" name="Рисунок 15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Стандарты</a:t>
            </a:r>
          </a:p>
        </p:txBody>
      </p:sp>
      <p:sp>
        <p:nvSpPr>
          <p:cNvPr id="20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18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328" y="1590675"/>
            <a:ext cx="6004816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7540" y="1220763"/>
            <a:ext cx="3888432" cy="542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9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5" name="Рисунок 1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Производственный анализ</a:t>
            </a:r>
          </a:p>
        </p:txBody>
      </p:sp>
      <p:sp>
        <p:nvSpPr>
          <p:cNvPr id="1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6" b="6121"/>
          <a:stretch/>
        </p:blipFill>
        <p:spPr bwMode="auto">
          <a:xfrm>
            <a:off x="1069416" y="3970083"/>
            <a:ext cx="10157384" cy="282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907" y="1156539"/>
            <a:ext cx="10227550" cy="283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315700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xmlns="" val="383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63" y="1272140"/>
            <a:ext cx="4112641" cy="3024336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1031" name="AutoShape 7" descr="blob:https://web.telegram.org/ba0d0605-a3f5-4c03-925e-17de8a3935fa"/>
          <p:cNvSpPr>
            <a:spLocks noChangeAspect="1" noChangeArrowheads="1"/>
          </p:cNvSpPr>
          <p:nvPr/>
        </p:nvSpPr>
        <p:spPr bwMode="auto">
          <a:xfrm>
            <a:off x="175605" y="3135765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blob:https://web.telegram.org/ba0d0605-a3f5-4c03-925e-17de8a3935fa"/>
          <p:cNvSpPr>
            <a:spLocks noChangeAspect="1" noChangeArrowheads="1"/>
          </p:cNvSpPr>
          <p:nvPr/>
        </p:nvSpPr>
        <p:spPr bwMode="auto">
          <a:xfrm>
            <a:off x="175605" y="3135765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37655" y="2560396"/>
            <a:ext cx="3413713" cy="1440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965" y="2488388"/>
            <a:ext cx="3144769" cy="3515544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8" name="Рисунок 17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8785487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Система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QR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-кодов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286" y="1329632"/>
            <a:ext cx="4816526" cy="2880320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0233" y="2943924"/>
            <a:ext cx="2219306" cy="3420591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439525" y="64008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" name="Рисунок 1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31049"/>
            <a:ext cx="12221511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Производственный анализ</a:t>
            </a:r>
          </a:p>
        </p:txBody>
      </p:sp>
      <p:sp>
        <p:nvSpPr>
          <p:cNvPr id="2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387750" y="-1083895"/>
            <a:ext cx="5408953" cy="10091346"/>
          </a:xfrm>
          <a:prstGeom prst="roundRect">
            <a:avLst>
              <a:gd name="adj" fmla="val 2035"/>
            </a:avLst>
          </a:prstGeom>
          <a:solidFill>
            <a:schemeClr val="bg1"/>
          </a:solidFill>
          <a:ln>
            <a:noFill/>
          </a:ln>
          <a:effectLst>
            <a:outerShdw blurRad="203200" dist="50800" dir="7200000" sx="104000" sy="104000" algn="ctr" rotWithShape="0">
              <a:schemeClr val="tx2">
                <a:lumMod val="20000"/>
                <a:lumOff val="80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46553" y="1397496"/>
          <a:ext cx="9811947" cy="519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306175" y="63246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581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4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5139872" y="1525812"/>
            <a:ext cx="4760685" cy="2804887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254000" y="3799112"/>
            <a:ext cx="9646557" cy="2804887"/>
          </a:xfrm>
          <a:prstGeom prst="roundRect">
            <a:avLst>
              <a:gd name="adj" fmla="val 61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702" y="3927981"/>
            <a:ext cx="1425263" cy="1859422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21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3380" y="3949700"/>
            <a:ext cx="1425597" cy="1838667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23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88187" y="3951447"/>
            <a:ext cx="1592553" cy="1848504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26" name="object 15"/>
          <p:cNvSpPr txBox="1"/>
          <p:nvPr/>
        </p:nvSpPr>
        <p:spPr>
          <a:xfrm>
            <a:off x="2194824" y="5979236"/>
            <a:ext cx="2808975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Щенникова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Татьяна</a:t>
            </a:r>
          </a:p>
          <a:p>
            <a:pPr marR="42545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начальник отдела</a:t>
            </a:r>
          </a:p>
        </p:txBody>
      </p:sp>
      <p:sp>
        <p:nvSpPr>
          <p:cNvPr id="27" name="object 17"/>
          <p:cNvSpPr txBox="1"/>
          <p:nvPr/>
        </p:nvSpPr>
        <p:spPr>
          <a:xfrm>
            <a:off x="7364441" y="5852236"/>
            <a:ext cx="2757459" cy="55079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75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Санина Людмила</a:t>
            </a: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ведущий консультант</a:t>
            </a:r>
          </a:p>
        </p:txBody>
      </p:sp>
      <p:sp>
        <p:nvSpPr>
          <p:cNvPr id="29" name="object 16"/>
          <p:cNvSpPr txBox="1"/>
          <p:nvPr/>
        </p:nvSpPr>
        <p:spPr>
          <a:xfrm>
            <a:off x="4869730" y="5852236"/>
            <a:ext cx="2699470" cy="55079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Кривошеина Марина</a:t>
            </a:r>
          </a:p>
          <a:p>
            <a:pPr marR="889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заместитель начальника отдела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0733" y="4062793"/>
            <a:ext cx="1986330" cy="11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0733" y="2612493"/>
            <a:ext cx="1974684" cy="12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0733" y="5457060"/>
            <a:ext cx="1999030" cy="12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0733" y="1281914"/>
            <a:ext cx="1988067" cy="1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3" name="Рисунок 32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8785487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Команда проекта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8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242392" y="1538512"/>
            <a:ext cx="4721494" cy="2030188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215900" y="1291770"/>
            <a:ext cx="4749800" cy="473112"/>
          </a:xfrm>
          <a:prstGeom prst="round2Same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43015" y="1364278"/>
            <a:ext cx="300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Стейкхолдеры проекта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20749" y="1911579"/>
            <a:ext cx="3613151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Министерство экономического развития Кировской области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0749" y="2444979"/>
            <a:ext cx="3613151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Исполнительные органы Кировской области</a:t>
            </a:r>
          </a:p>
        </p:txBody>
      </p:sp>
      <p:grpSp>
        <p:nvGrpSpPr>
          <p:cNvPr id="45" name="Group 103">
            <a:extLst>
              <a:ext uri="{FF2B5EF4-FFF2-40B4-BE49-F238E27FC236}">
                <a16:creationId xmlns="" xmlns:a16="http://schemas.microsoft.com/office/drawing/2014/main" id="{DD01C93F-E589-4750-97F7-F3F906477532}"/>
              </a:ext>
            </a:extLst>
          </p:cNvPr>
          <p:cNvGrpSpPr/>
          <p:nvPr/>
        </p:nvGrpSpPr>
        <p:grpSpPr>
          <a:xfrm>
            <a:off x="344420" y="1970362"/>
            <a:ext cx="290240" cy="290238"/>
            <a:chOff x="4951411" y="1419225"/>
            <a:chExt cx="442539" cy="442539"/>
          </a:xfrm>
        </p:grpSpPr>
        <p:sp>
          <p:nvSpPr>
            <p:cNvPr id="46" name="Oval 106">
              <a:extLst>
                <a:ext uri="{FF2B5EF4-FFF2-40B4-BE49-F238E27FC236}">
                  <a16:creationId xmlns="" xmlns:a16="http://schemas.microsoft.com/office/drawing/2014/main" id="{FEE52A78-869C-4B0F-A992-9FE9D621B97F}"/>
                </a:ext>
              </a:extLst>
            </p:cNvPr>
            <p:cNvSpPr/>
            <p:nvPr/>
          </p:nvSpPr>
          <p:spPr>
            <a:xfrm rot="5400000">
              <a:off x="4951411" y="1419225"/>
              <a:ext cx="442539" cy="442539"/>
            </a:xfrm>
            <a:prstGeom prst="ellipse">
              <a:avLst/>
            </a:prstGeom>
            <a:gradFill>
              <a:gsLst>
                <a:gs pos="80000">
                  <a:srgbClr val="30C9DE"/>
                </a:gs>
                <a:gs pos="100000">
                  <a:srgbClr val="31C3E0"/>
                </a:gs>
                <a:gs pos="15000">
                  <a:srgbClr val="23B8DB"/>
                </a:gs>
                <a:gs pos="45000">
                  <a:srgbClr val="31BED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7" name="Freeform: Shape 105">
              <a:extLst>
                <a:ext uri="{FF2B5EF4-FFF2-40B4-BE49-F238E27FC236}">
                  <a16:creationId xmlns="" xmlns:a16="http://schemas.microsoft.com/office/drawing/2014/main" id="{1B8C9DD9-034E-44E0-B616-8DD36C70B415}"/>
                </a:ext>
              </a:extLst>
            </p:cNvPr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endParaRPr>
            </a:p>
          </p:txBody>
        </p:sp>
      </p:grpSp>
      <p:grpSp>
        <p:nvGrpSpPr>
          <p:cNvPr id="48" name="Group 103">
            <a:extLst>
              <a:ext uri="{FF2B5EF4-FFF2-40B4-BE49-F238E27FC236}">
                <a16:creationId xmlns="" xmlns:a16="http://schemas.microsoft.com/office/drawing/2014/main" id="{DD01C93F-E589-4750-97F7-F3F906477532}"/>
              </a:ext>
            </a:extLst>
          </p:cNvPr>
          <p:cNvGrpSpPr/>
          <p:nvPr/>
        </p:nvGrpSpPr>
        <p:grpSpPr>
          <a:xfrm>
            <a:off x="344420" y="2452962"/>
            <a:ext cx="290240" cy="290238"/>
            <a:chOff x="4951411" y="1419225"/>
            <a:chExt cx="442539" cy="442539"/>
          </a:xfrm>
        </p:grpSpPr>
        <p:sp>
          <p:nvSpPr>
            <p:cNvPr id="49" name="Oval 106">
              <a:extLst>
                <a:ext uri="{FF2B5EF4-FFF2-40B4-BE49-F238E27FC236}">
                  <a16:creationId xmlns="" xmlns:a16="http://schemas.microsoft.com/office/drawing/2014/main" id="{FEE52A78-869C-4B0F-A992-9FE9D621B97F}"/>
                </a:ext>
              </a:extLst>
            </p:cNvPr>
            <p:cNvSpPr/>
            <p:nvPr/>
          </p:nvSpPr>
          <p:spPr>
            <a:xfrm rot="5400000">
              <a:off x="4951411" y="1419225"/>
              <a:ext cx="442539" cy="442539"/>
            </a:xfrm>
            <a:prstGeom prst="ellipse">
              <a:avLst/>
            </a:prstGeom>
            <a:gradFill>
              <a:gsLst>
                <a:gs pos="80000">
                  <a:srgbClr val="30C9DE"/>
                </a:gs>
                <a:gs pos="100000">
                  <a:srgbClr val="31C3E0"/>
                </a:gs>
                <a:gs pos="15000">
                  <a:srgbClr val="23B8DB"/>
                </a:gs>
                <a:gs pos="45000">
                  <a:srgbClr val="31BED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0" name="Freeform: Shape 105">
              <a:extLst>
                <a:ext uri="{FF2B5EF4-FFF2-40B4-BE49-F238E27FC236}">
                  <a16:creationId xmlns="" xmlns:a16="http://schemas.microsoft.com/office/drawing/2014/main" id="{1B8C9DD9-034E-44E0-B616-8DD36C70B415}"/>
                </a:ext>
              </a:extLst>
            </p:cNvPr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endParaRPr>
            </a:p>
          </p:txBody>
        </p:sp>
      </p:grpSp>
      <p:grpSp>
        <p:nvGrpSpPr>
          <p:cNvPr id="51" name="Group 103">
            <a:extLst>
              <a:ext uri="{FF2B5EF4-FFF2-40B4-BE49-F238E27FC236}">
                <a16:creationId xmlns="" xmlns:a16="http://schemas.microsoft.com/office/drawing/2014/main" id="{DD01C93F-E589-4750-97F7-F3F906477532}"/>
              </a:ext>
            </a:extLst>
          </p:cNvPr>
          <p:cNvGrpSpPr/>
          <p:nvPr/>
        </p:nvGrpSpPr>
        <p:grpSpPr>
          <a:xfrm>
            <a:off x="344420" y="2999062"/>
            <a:ext cx="290240" cy="290238"/>
            <a:chOff x="4951411" y="1419225"/>
            <a:chExt cx="442539" cy="442539"/>
          </a:xfrm>
        </p:grpSpPr>
        <p:sp>
          <p:nvSpPr>
            <p:cNvPr id="52" name="Oval 106">
              <a:extLst>
                <a:ext uri="{FF2B5EF4-FFF2-40B4-BE49-F238E27FC236}">
                  <a16:creationId xmlns="" xmlns:a16="http://schemas.microsoft.com/office/drawing/2014/main" id="{FEE52A78-869C-4B0F-A992-9FE9D621B97F}"/>
                </a:ext>
              </a:extLst>
            </p:cNvPr>
            <p:cNvSpPr/>
            <p:nvPr/>
          </p:nvSpPr>
          <p:spPr>
            <a:xfrm rot="5400000">
              <a:off x="4951411" y="1419225"/>
              <a:ext cx="442539" cy="442539"/>
            </a:xfrm>
            <a:prstGeom prst="ellipse">
              <a:avLst/>
            </a:prstGeom>
            <a:gradFill>
              <a:gsLst>
                <a:gs pos="80000">
                  <a:srgbClr val="30C9DE"/>
                </a:gs>
                <a:gs pos="100000">
                  <a:srgbClr val="31C3E0"/>
                </a:gs>
                <a:gs pos="15000">
                  <a:srgbClr val="23B8DB"/>
                </a:gs>
                <a:gs pos="45000">
                  <a:srgbClr val="31BED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" name="Freeform: Shape 105">
              <a:extLst>
                <a:ext uri="{FF2B5EF4-FFF2-40B4-BE49-F238E27FC236}">
                  <a16:creationId xmlns="" xmlns:a16="http://schemas.microsoft.com/office/drawing/2014/main" id="{1B8C9DD9-034E-44E0-B616-8DD36C70B415}"/>
                </a:ext>
              </a:extLst>
            </p:cNvPr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endParaRPr>
            </a:p>
          </p:txBody>
        </p:sp>
      </p:grpSp>
      <p:sp>
        <p:nvSpPr>
          <p:cNvPr id="55" name="Прямоугольник с двумя скругленными соседними углами 54"/>
          <p:cNvSpPr/>
          <p:nvPr/>
        </p:nvSpPr>
        <p:spPr>
          <a:xfrm>
            <a:off x="5139872" y="1279070"/>
            <a:ext cx="4775199" cy="473112"/>
          </a:xfrm>
          <a:prstGeom prst="round2Same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706390" y="1335703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Шишкина Оксана Викторовна</a:t>
            </a:r>
          </a:p>
        </p:txBody>
      </p:sp>
      <p:pic>
        <p:nvPicPr>
          <p:cNvPr id="59" name="object 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5939" y="1993025"/>
            <a:ext cx="1372475" cy="1372475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920749" y="3041879"/>
            <a:ext cx="361315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Население Кировской области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604000" y="1901736"/>
            <a:ext cx="454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заместитель министра,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начальник управления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государственных программ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 проектной деятельности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министерства экономического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6200000">
            <a:off x="-48077" y="4079420"/>
            <a:ext cx="2829588" cy="2270369"/>
          </a:xfrm>
          <a:prstGeom prst="round2SameRect">
            <a:avLst>
              <a:gd name="adj1" fmla="val 8276"/>
              <a:gd name="adj2" fmla="val 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14"/>
          <p:cNvSpPr txBox="1"/>
          <p:nvPr/>
        </p:nvSpPr>
        <p:spPr>
          <a:xfrm>
            <a:off x="386315" y="4330650"/>
            <a:ext cx="2259211" cy="175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Отдел методологического</a:t>
            </a:r>
          </a:p>
          <a:p>
            <a:pPr marL="12700" marR="5080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обеспечения государственных программ и проектного</a:t>
            </a:r>
          </a:p>
          <a:p>
            <a:pPr marL="12700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управления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68075" y="637222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3" name="Рисунок 32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8785487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Рабочая группа проекта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274" y="1278293"/>
            <a:ext cx="4213176" cy="52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221" y="1306256"/>
            <a:ext cx="4381400" cy="51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9525" y="64008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3" name="Рисунок 32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8785487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Карточка проекта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991" y="1267104"/>
            <a:ext cx="8816018" cy="53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9525" y="64008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9" name="Прямоугольник 188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0" name="Рисунок 189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2" name="Прямая соединительная линия 191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1222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текущего состояния процесса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1" y="1501389"/>
            <a:ext cx="12273194" cy="4948346"/>
            <a:chOff x="1" y="701289"/>
            <a:chExt cx="12273194" cy="4948346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1463104" y="1484784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1825" y="1484785"/>
              <a:ext cx="13817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Поступление в СВПО и изучение отзыва начальником отдела </a:t>
              </a:r>
              <a:endParaRPr lang="ru-RU" sz="11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120653" y="1484904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90175" y="1482169"/>
              <a:ext cx="13817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Рассмотрение отзыва специалистом и определение ответственного ОИВ</a:t>
              </a:r>
              <a:endParaRPr lang="ru-RU" sz="11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275893" y="3212976"/>
              <a:ext cx="89406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750" y="3212977"/>
              <a:ext cx="97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Рассмотрение отзыва специалистом</a:t>
              </a:r>
              <a:endParaRPr lang="ru-RU" sz="1100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402708" y="3212976"/>
              <a:ext cx="1148994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32518" y="3212976"/>
              <a:ext cx="13004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Решение проблемы, обозначенной в отзыве, подготовка информации</a:t>
              </a:r>
              <a:endParaRPr lang="ru-RU" sz="1100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328747" y="3212976"/>
              <a:ext cx="1148994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58558" y="3223660"/>
              <a:ext cx="13004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Публикация </a:t>
              </a:r>
              <a:r>
                <a:rPr lang="ru-RU" sz="1100" dirty="0" err="1" smtClean="0"/>
                <a:t>инфоповода</a:t>
              </a:r>
              <a:r>
                <a:rPr lang="ru-RU" sz="1100" dirty="0" smtClean="0"/>
                <a:t> на информационных ресурсах </a:t>
              </a:r>
              <a:endParaRPr lang="ru-RU" sz="11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67775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76355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63321" y="1052736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7 часов</a:t>
              </a:r>
              <a:endParaRPr lang="ru-RU" sz="9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237822" y="1052736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3 часа</a:t>
              </a:r>
              <a:endParaRPr lang="ru-RU" sz="9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0024970" y="1052736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3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682730" y="2780928"/>
              <a:ext cx="59824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 smtClean="0"/>
                <a:t>90 часов</a:t>
              </a:r>
              <a:endParaRPr lang="ru-RU" sz="9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24571" y="2780928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4 часа</a:t>
              </a:r>
              <a:endParaRPr lang="ru-RU" sz="9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527881" y="2780928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1 час</a:t>
              </a:r>
              <a:endParaRPr lang="ru-RU" sz="9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884136" y="2780928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 3 часа</a:t>
              </a:r>
              <a:endParaRPr lang="ru-RU" sz="9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500678" y="27809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275893" y="2780928"/>
              <a:ext cx="12191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/>
                <a:t>10 часов</a:t>
              </a:r>
              <a:endParaRPr lang="ru-RU" sz="900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332518" y="1484784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32518" y="1484785"/>
              <a:ext cx="13004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Назначение ответственного за отработку отзыва</a:t>
              </a:r>
              <a:endParaRPr lang="ru-RU" sz="1100" dirty="0"/>
            </a:p>
          </p:txBody>
        </p:sp>
        <p:sp>
          <p:nvSpPr>
            <p:cNvPr id="71" name="Пятно 2 70"/>
            <p:cNvSpPr/>
            <p:nvPr/>
          </p:nvSpPr>
          <p:spPr>
            <a:xfrm rot="1192829">
              <a:off x="2405794" y="1312901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6464" y="13327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778203" y="1484904"/>
              <a:ext cx="1219048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778203" y="1484904"/>
              <a:ext cx="13004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Подписание письма  руководителем ОИВ</a:t>
              </a:r>
              <a:endParaRPr lang="ru-RU" sz="1100" dirty="0"/>
            </a:p>
          </p:txBody>
        </p:sp>
        <p:sp>
          <p:nvSpPr>
            <p:cNvPr id="95" name="Пятно 2 94"/>
            <p:cNvSpPr/>
            <p:nvPr/>
          </p:nvSpPr>
          <p:spPr>
            <a:xfrm rot="1192829">
              <a:off x="9639614" y="12580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00284" y="12858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990067" y="1484784"/>
              <a:ext cx="1219048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908789" y="1484785"/>
              <a:ext cx="1219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Подготовка письма в ОИВ</a:t>
              </a:r>
              <a:endParaRPr lang="ru-RU" sz="1100" dirty="0"/>
            </a:p>
          </p:txBody>
        </p:sp>
        <p:sp>
          <p:nvSpPr>
            <p:cNvPr id="101" name="Пятно 2 100"/>
            <p:cNvSpPr/>
            <p:nvPr/>
          </p:nvSpPr>
          <p:spPr>
            <a:xfrm rot="1192829">
              <a:off x="7851478" y="12580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912149" y="1270664"/>
              <a:ext cx="215823" cy="28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4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3759682" y="4880194"/>
              <a:ext cx="1219048" cy="709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759546" y="4880194"/>
              <a:ext cx="121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Закрытие минэкономразвития запроса в СВПО</a:t>
              </a:r>
              <a:endParaRPr lang="ru-RU" sz="1100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802983" y="3213097"/>
              <a:ext cx="1148995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721577" y="3212977"/>
              <a:ext cx="11491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Подготовка письма о решении проблемы в минэкономразвития</a:t>
              </a:r>
              <a:endParaRPr lang="ru-RU" sz="1100" dirty="0"/>
            </a:p>
          </p:txBody>
        </p:sp>
        <p:sp>
          <p:nvSpPr>
            <p:cNvPr id="155" name="Пятно 2 154"/>
            <p:cNvSpPr/>
            <p:nvPr/>
          </p:nvSpPr>
          <p:spPr>
            <a:xfrm rot="1192829">
              <a:off x="8691373" y="3113222"/>
              <a:ext cx="444602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748557" y="314108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4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9336064" y="3230280"/>
              <a:ext cx="1148994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265876" y="3252808"/>
              <a:ext cx="13004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Подписание письма руководителем ОИВ</a:t>
              </a:r>
              <a:endParaRPr lang="ru-RU" sz="1100" dirty="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869634" y="4880194"/>
              <a:ext cx="1219048" cy="7090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869499" y="4941169"/>
              <a:ext cx="1219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Резолюция на письмо</a:t>
              </a:r>
              <a:endParaRPr lang="ru-RU" sz="11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891454" y="27809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086207" y="45811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77" name="Пятно 2 176"/>
            <p:cNvSpPr/>
            <p:nvPr/>
          </p:nvSpPr>
          <p:spPr>
            <a:xfrm rot="1192829">
              <a:off x="10046008" y="30582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0099383" y="30861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0647617" y="1484784"/>
              <a:ext cx="1219048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47617" y="1484784"/>
              <a:ext cx="1137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Регистрация письма  по СЭД</a:t>
              </a:r>
              <a:endParaRPr lang="ru-RU" sz="1100" dirty="0"/>
            </a:p>
          </p:txBody>
        </p:sp>
        <p:sp>
          <p:nvSpPr>
            <p:cNvPr id="195" name="Пятно 2 194"/>
            <p:cNvSpPr/>
            <p:nvPr/>
          </p:nvSpPr>
          <p:spPr>
            <a:xfrm rot="1192829">
              <a:off x="2812188" y="298626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872859" y="301676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3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97" name="Пятно 2 196"/>
            <p:cNvSpPr/>
            <p:nvPr/>
          </p:nvSpPr>
          <p:spPr>
            <a:xfrm rot="1192829">
              <a:off x="4193929" y="30582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54599" y="30887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7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865728" y="3212976"/>
              <a:ext cx="1148994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Пятно 2 200"/>
            <p:cNvSpPr/>
            <p:nvPr/>
          </p:nvSpPr>
          <p:spPr>
            <a:xfrm rot="1192829">
              <a:off x="4762881" y="46972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795538" y="47281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9509713" y="4869160"/>
              <a:ext cx="406394" cy="2880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9929595" y="4869161"/>
              <a:ext cx="14841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</a:rPr>
                <a:t>излишние действия</a:t>
              </a:r>
              <a:endParaRPr lang="ru-RU" dirty="0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0717806" y="3213097"/>
              <a:ext cx="1148994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0631732" y="3210362"/>
              <a:ext cx="1149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Регистрация письма в СЭД</a:t>
              </a:r>
              <a:endParaRPr lang="ru-RU" sz="1100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5225756" y="701289"/>
              <a:ext cx="2249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 smtClean="0">
                  <a:solidFill>
                    <a:prstClr val="black"/>
                  </a:solidFill>
                </a:rPr>
                <a:t>до 20 рабочих дней (160 часов)</a:t>
              </a:r>
            </a:p>
            <a:p>
              <a:pPr lvl="0"/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3638" y="3212977"/>
              <a:ext cx="17068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Подготовка  и согласование позитивного </a:t>
              </a:r>
              <a:br>
                <a:rPr lang="ru-RU" sz="1100" dirty="0" smtClean="0"/>
              </a:br>
              <a:r>
                <a:rPr lang="ru-RU" sz="1100" dirty="0" err="1" smtClean="0"/>
                <a:t>инфоповода</a:t>
              </a:r>
              <a:endParaRPr lang="ru-RU" sz="1100" dirty="0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5" y="1682224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Кировской области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81364" y="1052737"/>
              <a:ext cx="10566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1200" b="1" u="sng" dirty="0" smtClean="0">
                  <a:solidFill>
                    <a:prstClr val="black"/>
                  </a:solidFill>
                </a:rPr>
                <a:t>Участники процесса:</a:t>
              </a: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325115" y="980728"/>
              <a:ext cx="11866885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/>
            <p:cNvSpPr/>
            <p:nvPr/>
          </p:nvSpPr>
          <p:spPr>
            <a:xfrm>
              <a:off x="203295" y="908720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81280" y="2708920"/>
              <a:ext cx="12191915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Прямоугольник 169"/>
            <p:cNvSpPr/>
            <p:nvPr/>
          </p:nvSpPr>
          <p:spPr>
            <a:xfrm>
              <a:off x="85" y="2996952"/>
              <a:ext cx="1381741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Исполнительные органы Кировской области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85" y="4653136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Кировской области</a:t>
              </a:r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5852163" y="4473128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2" name="Прямая со стрелкой 211"/>
            <p:cNvCxnSpPr/>
            <p:nvPr/>
          </p:nvCxnSpPr>
          <p:spPr>
            <a:xfrm flipV="1">
              <a:off x="2682287" y="1988840"/>
              <a:ext cx="650231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 стрелкой 213"/>
            <p:cNvCxnSpPr/>
            <p:nvPr/>
          </p:nvCxnSpPr>
          <p:spPr>
            <a:xfrm flipV="1">
              <a:off x="4551566" y="1951529"/>
              <a:ext cx="56908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>
              <a:endCxn id="78" idx="1"/>
            </p:cNvCxnSpPr>
            <p:nvPr/>
          </p:nvCxnSpPr>
          <p:spPr>
            <a:xfrm>
              <a:off x="6420980" y="1988840"/>
              <a:ext cx="56908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/>
            <p:nvPr/>
          </p:nvCxnSpPr>
          <p:spPr>
            <a:xfrm>
              <a:off x="8290530" y="1988840"/>
              <a:ext cx="487673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 стрелкой 219"/>
            <p:cNvCxnSpPr/>
            <p:nvPr/>
          </p:nvCxnSpPr>
          <p:spPr>
            <a:xfrm flipV="1">
              <a:off x="9997251" y="1988840"/>
              <a:ext cx="650366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 стрелкой 220"/>
            <p:cNvCxnSpPr/>
            <p:nvPr/>
          </p:nvCxnSpPr>
          <p:spPr>
            <a:xfrm>
              <a:off x="11866817" y="1988840"/>
              <a:ext cx="325183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>
              <a:off x="85" y="3789040"/>
              <a:ext cx="1137904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 стрелкой 225"/>
            <p:cNvCxnSpPr/>
            <p:nvPr/>
          </p:nvCxnSpPr>
          <p:spPr>
            <a:xfrm>
              <a:off x="3169960" y="3789040"/>
              <a:ext cx="243837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 стрелкой 227"/>
            <p:cNvCxnSpPr/>
            <p:nvPr/>
          </p:nvCxnSpPr>
          <p:spPr>
            <a:xfrm>
              <a:off x="4551702" y="3789040"/>
              <a:ext cx="325079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 стрелкой 228"/>
            <p:cNvCxnSpPr/>
            <p:nvPr/>
          </p:nvCxnSpPr>
          <p:spPr>
            <a:xfrm>
              <a:off x="6014721" y="3789040"/>
              <a:ext cx="325115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 стрелкой 230"/>
            <p:cNvCxnSpPr/>
            <p:nvPr/>
          </p:nvCxnSpPr>
          <p:spPr>
            <a:xfrm>
              <a:off x="7477741" y="3789040"/>
              <a:ext cx="325115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 стрелкой 231"/>
            <p:cNvCxnSpPr>
              <a:endCxn id="130" idx="1"/>
            </p:cNvCxnSpPr>
            <p:nvPr/>
          </p:nvCxnSpPr>
          <p:spPr>
            <a:xfrm flipV="1">
              <a:off x="10485059" y="3753096"/>
              <a:ext cx="232747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Прямая со стрелкой 232"/>
            <p:cNvCxnSpPr>
              <a:endCxn id="156" idx="1"/>
            </p:cNvCxnSpPr>
            <p:nvPr/>
          </p:nvCxnSpPr>
          <p:spPr>
            <a:xfrm flipV="1">
              <a:off x="8940761" y="3770280"/>
              <a:ext cx="395303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Прямая со стрелкой 234"/>
            <p:cNvCxnSpPr/>
            <p:nvPr/>
          </p:nvCxnSpPr>
          <p:spPr>
            <a:xfrm>
              <a:off x="11866800" y="3789040"/>
              <a:ext cx="325115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 стрелкой 235"/>
            <p:cNvCxnSpPr/>
            <p:nvPr/>
          </p:nvCxnSpPr>
          <p:spPr>
            <a:xfrm flipV="1">
              <a:off x="1" y="5301208"/>
              <a:ext cx="1869634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Прямая со стрелкой 237"/>
            <p:cNvCxnSpPr/>
            <p:nvPr/>
          </p:nvCxnSpPr>
          <p:spPr>
            <a:xfrm>
              <a:off x="3088462" y="5301208"/>
              <a:ext cx="650451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ятно 2 193"/>
            <p:cNvSpPr/>
            <p:nvPr/>
          </p:nvSpPr>
          <p:spPr>
            <a:xfrm rot="1192829">
              <a:off x="11671585" y="145691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732255" y="147673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15" name="Пятно 2 214"/>
            <p:cNvSpPr/>
            <p:nvPr/>
          </p:nvSpPr>
          <p:spPr>
            <a:xfrm rot="1192829">
              <a:off x="8745546" y="334630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806216" y="336612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19" name="Пятно 2 218"/>
            <p:cNvSpPr/>
            <p:nvPr/>
          </p:nvSpPr>
          <p:spPr>
            <a:xfrm rot="1192829">
              <a:off x="11590306" y="3113101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1622963" y="312378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24" name="Пятно 2 223"/>
            <p:cNvSpPr/>
            <p:nvPr/>
          </p:nvSpPr>
          <p:spPr>
            <a:xfrm rot="1192829">
              <a:off x="10289844" y="3282356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0350515" y="330216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7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27" name="Пятно 2 226"/>
            <p:cNvSpPr/>
            <p:nvPr/>
          </p:nvSpPr>
          <p:spPr>
            <a:xfrm rot="1192829">
              <a:off x="4275208" y="332912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335878" y="33680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8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>
            <a:xfrm>
              <a:off x="1137989" y="3212976"/>
              <a:ext cx="894068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138124" y="3286145"/>
              <a:ext cx="10564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Резолюция на письмо</a:t>
              </a:r>
              <a:endParaRPr lang="ru-RU" sz="1100" dirty="0"/>
            </a:p>
          </p:txBody>
        </p:sp>
        <p:cxnSp>
          <p:nvCxnSpPr>
            <p:cNvPr id="245" name="Прямая со стрелкой 244"/>
            <p:cNvCxnSpPr/>
            <p:nvPr/>
          </p:nvCxnSpPr>
          <p:spPr>
            <a:xfrm>
              <a:off x="2032056" y="3789040"/>
              <a:ext cx="243837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>
              <a:stCxn id="135" idx="0"/>
              <a:endCxn id="135" idx="0"/>
            </p:cNvCxnSpPr>
            <p:nvPr/>
          </p:nvCxnSpPr>
          <p:spPr>
            <a:xfrm>
              <a:off x="4369138" y="4880193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3901470" y="4607550"/>
              <a:ext cx="42511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1 час</a:t>
              </a:r>
              <a:endParaRPr lang="ru-RU" sz="900" dirty="0"/>
            </a:p>
          </p:txBody>
        </p: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85" y="4509120"/>
              <a:ext cx="5892063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Пятно 2 256"/>
            <p:cNvSpPr/>
            <p:nvPr/>
          </p:nvSpPr>
          <p:spPr>
            <a:xfrm rot="1192829">
              <a:off x="9639614" y="4714461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9700284" y="47342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59" name="Пятно 2 258"/>
            <p:cNvSpPr/>
            <p:nvPr/>
          </p:nvSpPr>
          <p:spPr>
            <a:xfrm rot="1192829">
              <a:off x="6225901" y="12580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6286571" y="12778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3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1" name="Пятно 2 260"/>
            <p:cNvSpPr/>
            <p:nvPr/>
          </p:nvSpPr>
          <p:spPr>
            <a:xfrm rot="1192829">
              <a:off x="8014036" y="152892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8074706" y="15396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3" name="Пятно 2 262"/>
            <p:cNvSpPr/>
            <p:nvPr/>
          </p:nvSpPr>
          <p:spPr>
            <a:xfrm rot="1192829">
              <a:off x="6388459" y="152892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6449129" y="1558696"/>
              <a:ext cx="215823" cy="28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4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5" name="Пятно 2 264"/>
            <p:cNvSpPr/>
            <p:nvPr/>
          </p:nvSpPr>
          <p:spPr>
            <a:xfrm rot="1192829">
              <a:off x="9811635" y="154598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9872305" y="15737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7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67" name="Пятно 2 266"/>
            <p:cNvSpPr/>
            <p:nvPr/>
          </p:nvSpPr>
          <p:spPr>
            <a:xfrm rot="1192829">
              <a:off x="1674284" y="3041093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1734954" y="306090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71" name="Пятно 2 270"/>
            <p:cNvSpPr/>
            <p:nvPr/>
          </p:nvSpPr>
          <p:spPr>
            <a:xfrm rot="1192829">
              <a:off x="2812188" y="4714461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872859" y="47342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682287" y="1052736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2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470423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0,5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244239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0,5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298354" y="1052736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1 час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036814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1541684" y="1052736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1 час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987507" y="1052736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137989" y="27809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0,5 часа</a:t>
              </a:r>
              <a:endParaRPr lang="ru-RU" sz="9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788220" y="2780928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1 час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926124" y="27809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0,5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478247" y="2780928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3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745853" y="2780928"/>
              <a:ext cx="5661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0,5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250345" y="278092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5 часов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778203" y="2780928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4 часа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0241223" y="278092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5 часов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541684" y="2780928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1 час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074363" y="458112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rgbClr val="195F9D"/>
                  </a:solidFill>
                </a:rPr>
                <a:t>9 часов</a:t>
              </a:r>
              <a:endParaRPr lang="ru-RU" sz="900" dirty="0">
                <a:solidFill>
                  <a:srgbClr val="195F9D"/>
                </a:solidFill>
              </a:endParaRPr>
            </a:p>
          </p:txBody>
        </p:sp>
        <p:sp>
          <p:nvSpPr>
            <p:cNvPr id="161" name="Пятно 2 160"/>
            <p:cNvSpPr/>
            <p:nvPr/>
          </p:nvSpPr>
          <p:spPr>
            <a:xfrm rot="1192829">
              <a:off x="2649631" y="154610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710301" y="156592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2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93" name="Пятно 2 192"/>
            <p:cNvSpPr/>
            <p:nvPr/>
          </p:nvSpPr>
          <p:spPr>
            <a:xfrm rot="1192829">
              <a:off x="4356487" y="133008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417157" y="134989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00" name="Пятно 2 199"/>
            <p:cNvSpPr/>
            <p:nvPr/>
          </p:nvSpPr>
          <p:spPr>
            <a:xfrm rot="1192829">
              <a:off x="5738228" y="12580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798898" y="12778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07" name="Пятно 2 206"/>
            <p:cNvSpPr/>
            <p:nvPr/>
          </p:nvSpPr>
          <p:spPr>
            <a:xfrm rot="1192829">
              <a:off x="4934902" y="498530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67559" y="501615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9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81" name="Пятно 2 180"/>
            <p:cNvSpPr/>
            <p:nvPr/>
          </p:nvSpPr>
          <p:spPr>
            <a:xfrm rot="1192829">
              <a:off x="5982064" y="1600933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14721" y="162074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10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83" name="Пятно 2 182"/>
            <p:cNvSpPr/>
            <p:nvPr/>
          </p:nvSpPr>
          <p:spPr>
            <a:xfrm rot="1192829">
              <a:off x="4193929" y="3833181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226586" y="385299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10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11439525" y="64008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1" name="Прямоугольник 9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2" name="Рисунок 91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3" name="Прямая соединительная линия 92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12221511" cy="59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идеального состояния процесса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225756" y="1221989"/>
            <a:ext cx="209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до 7 рабочих дней (56 часов)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0" y="1429420"/>
            <a:ext cx="12192001" cy="4968552"/>
            <a:chOff x="0" y="908720"/>
            <a:chExt cx="12192001" cy="496855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950777" y="1492239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5699" y="1492239"/>
              <a:ext cx="13817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Поступление в   СВПО и изучение отзыва ответственным специалистом РПО</a:t>
              </a:r>
              <a:endParaRPr lang="ru-RU" sz="11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20191" y="1492239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0192" y="1492239"/>
              <a:ext cx="13817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Направление в </a:t>
              </a:r>
              <a:r>
                <a:rPr lang="ru-RU" sz="1100" dirty="0"/>
                <a:t>СВПО  </a:t>
              </a:r>
              <a:r>
                <a:rPr lang="ru-RU" sz="1100" dirty="0" smtClean="0"/>
                <a:t>ответственному лицу в ОИВ по компетенции</a:t>
              </a:r>
              <a:endParaRPr lang="ru-RU" sz="11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20191" y="3068960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20192" y="3068960"/>
              <a:ext cx="13004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Решение проблемы, обозначенной в отзыве, подготовка информации</a:t>
              </a:r>
              <a:endParaRPr lang="ru-RU" sz="11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852163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52164" y="3079994"/>
              <a:ext cx="17068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Подготовка  и согласование позитивного </a:t>
              </a:r>
              <a:br>
                <a:rPr lang="ru-RU" sz="1100" dirty="0" smtClean="0"/>
              </a:br>
              <a:r>
                <a:rPr lang="ru-RU" sz="1100" dirty="0" err="1" smtClean="0"/>
                <a:t>инфоповода</a:t>
              </a:r>
              <a:endParaRPr lang="ru-RU" sz="11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721713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21577" y="3079994"/>
              <a:ext cx="13004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Публикация </a:t>
              </a:r>
              <a:r>
                <a:rPr lang="ru-RU" sz="1100" dirty="0" err="1" smtClean="0"/>
                <a:t>инфоповода</a:t>
              </a:r>
              <a:r>
                <a:rPr lang="ru-RU" sz="1100" dirty="0" smtClean="0"/>
                <a:t> на информационных ресурсах </a:t>
              </a:r>
              <a:endParaRPr lang="ru-RU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1360" y="1124744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76706" y="1124744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 час</a:t>
              </a:r>
              <a:endParaRPr lang="ru-RU" sz="11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33209" y="2708920"/>
              <a:ext cx="6206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/>
                <a:t>37 часа</a:t>
              </a:r>
              <a:endParaRPr lang="ru-RU" sz="11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14721" y="2708920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6 часов</a:t>
              </a:r>
              <a:endParaRPr lang="ru-RU" sz="11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84136" y="2708920"/>
              <a:ext cx="5886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0,5 час</a:t>
              </a:r>
              <a:endParaRPr lang="ru-RU" sz="1100" dirty="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950913" y="4797272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50778" y="4869160"/>
              <a:ext cx="1219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Закрытие ОИВ запроса в СВПО</a:t>
              </a:r>
              <a:endParaRPr lang="ru-RU" sz="11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29292" y="4509120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 час </a:t>
              </a:r>
              <a:endParaRPr lang="ru-RU" sz="1100" dirty="0"/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1950913" y="3068960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869499" y="3140968"/>
              <a:ext cx="13817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Поступление и изучение отзыва в СВПО</a:t>
              </a:r>
              <a:endParaRPr lang="ru-RU" sz="11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145761" y="2708920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3 часа</a:t>
              </a:r>
              <a:endParaRPr lang="ru-RU" sz="11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43921" y="1754232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Кировской области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25115" y="980728"/>
              <a:ext cx="11866885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203295" y="908720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0" y="2708920"/>
              <a:ext cx="12192000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243921" y="2780928"/>
              <a:ext cx="1381741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Исполнительные органы Кировской области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43921" y="4581128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Кировской области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3820191" y="4437112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85" y="4509120"/>
              <a:ext cx="3860317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9509848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09713" y="3079993"/>
              <a:ext cx="13004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Отметка об отработке отзыва в СВПО</a:t>
              </a:r>
              <a:endParaRPr lang="ru-RU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672270" y="2708920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 час</a:t>
              </a:r>
              <a:endParaRPr lang="ru-RU" sz="1100" dirty="0"/>
            </a:p>
          </p:txBody>
        </p:sp>
        <p:cxnSp>
          <p:nvCxnSpPr>
            <p:cNvPr id="69" name="Прямая со стрелкой 68"/>
            <p:cNvCxnSpPr>
              <a:stCxn id="44" idx="3"/>
            </p:cNvCxnSpPr>
            <p:nvPr/>
          </p:nvCxnSpPr>
          <p:spPr>
            <a:xfrm>
              <a:off x="3327440" y="1961599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47" idx="3"/>
            </p:cNvCxnSpPr>
            <p:nvPr/>
          </p:nvCxnSpPr>
          <p:spPr>
            <a:xfrm flipV="1">
              <a:off x="5039240" y="1988840"/>
              <a:ext cx="71527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V="1">
              <a:off x="0" y="3501008"/>
              <a:ext cx="1869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3251240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5120654" y="3501008"/>
              <a:ext cx="6502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7071347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8940761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10728896" y="3501008"/>
              <a:ext cx="1463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flipV="1">
              <a:off x="85" y="5373216"/>
              <a:ext cx="1869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080635" y="1124744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3 часа</a:t>
              </a:r>
              <a:endParaRPr lang="ru-RU" sz="11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87953" y="1124744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55981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51713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90068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890541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96195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0" name="Прямоугольник 99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1" name="Рисунок 100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2" name="Прямая соединительная линия 101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12221511" cy="59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целевого состояния процесса</a:t>
            </a:r>
          </a:p>
        </p:txBody>
      </p:sp>
      <p:grpSp>
        <p:nvGrpSpPr>
          <p:cNvPr id="97" name="Группа 96"/>
          <p:cNvGrpSpPr/>
          <p:nvPr/>
        </p:nvGrpSpPr>
        <p:grpSpPr>
          <a:xfrm>
            <a:off x="0" y="1323589"/>
            <a:ext cx="12273195" cy="5175983"/>
            <a:chOff x="0" y="701289"/>
            <a:chExt cx="12273195" cy="517598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50777" y="1492239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2999" y="1492239"/>
              <a:ext cx="13817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Поступление </a:t>
              </a:r>
              <a:br>
                <a:rPr lang="ru-RU" sz="1100" dirty="0" smtClean="0"/>
              </a:br>
              <a:r>
                <a:rPr lang="ru-RU" sz="1100" dirty="0" smtClean="0"/>
                <a:t>в   СВПО и изучение отзыва ответственным специалистом министерства</a:t>
              </a:r>
              <a:endParaRPr lang="ru-RU" sz="11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820191" y="1492239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20192" y="1492239"/>
              <a:ext cx="13817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Определение </a:t>
              </a:r>
              <a:br>
                <a:rPr lang="ru-RU" sz="1100" dirty="0" smtClean="0"/>
              </a:br>
              <a:r>
                <a:rPr lang="ru-RU" sz="1100" dirty="0" smtClean="0"/>
                <a:t>и направление ответственного </a:t>
              </a:r>
              <a:br>
                <a:rPr lang="ru-RU" sz="1100" dirty="0" smtClean="0"/>
              </a:br>
              <a:r>
                <a:rPr lang="ru-RU" sz="1100" dirty="0" smtClean="0"/>
                <a:t>ОИВ в СВПО по компетенции</a:t>
              </a:r>
              <a:endParaRPr lang="ru-RU" sz="11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820191" y="3068960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20192" y="3068960"/>
              <a:ext cx="13004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Решение проблемы, обозначенной </a:t>
              </a:r>
              <a:br>
                <a:rPr lang="ru-RU" sz="1100" dirty="0" smtClean="0"/>
              </a:br>
              <a:r>
                <a:rPr lang="ru-RU" sz="1100" dirty="0" smtClean="0"/>
                <a:t>в отзыве, подготовка информации</a:t>
              </a:r>
              <a:endParaRPr lang="ru-RU" sz="1100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852163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2164" y="3079994"/>
              <a:ext cx="17068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Подготовка  </a:t>
              </a:r>
              <a:br>
                <a:rPr lang="ru-RU" sz="1100" dirty="0" smtClean="0"/>
              </a:br>
              <a:r>
                <a:rPr lang="ru-RU" sz="1100" dirty="0" smtClean="0"/>
                <a:t>и согласование позитивного </a:t>
              </a:r>
              <a:br>
                <a:rPr lang="ru-RU" sz="1100" dirty="0" smtClean="0"/>
              </a:br>
              <a:r>
                <a:rPr lang="ru-RU" sz="1100" dirty="0" err="1" smtClean="0"/>
                <a:t>инфоповода</a:t>
              </a:r>
              <a:endParaRPr lang="ru-RU" sz="1100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721713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21577" y="3079994"/>
              <a:ext cx="13004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Публикация </a:t>
              </a:r>
              <a:r>
                <a:rPr lang="ru-RU" sz="1100" dirty="0" err="1" smtClean="0"/>
                <a:t>инфоповода</a:t>
              </a:r>
              <a:r>
                <a:rPr lang="ru-RU" sz="1100" dirty="0" smtClean="0"/>
                <a:t> на информационных ресурсах </a:t>
              </a:r>
              <a:endParaRPr lang="ru-RU" sz="1100" dirty="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950913" y="4797272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50778" y="4869160"/>
              <a:ext cx="1219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Закрытие ОИВ запроса в СВПО</a:t>
              </a:r>
              <a:endParaRPr lang="ru-RU" sz="1100" dirty="0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950913" y="3068960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32999" y="3140968"/>
              <a:ext cx="13817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Поступление и изучение отзыва </a:t>
              </a:r>
              <a:br>
                <a:rPr lang="ru-RU" sz="1100" dirty="0" smtClean="0"/>
              </a:br>
              <a:r>
                <a:rPr lang="ru-RU" sz="1100" dirty="0" smtClean="0"/>
                <a:t>в СВПО</a:t>
              </a:r>
              <a:endParaRPr lang="ru-RU" sz="1100" dirty="0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5225756" y="701289"/>
              <a:ext cx="21709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 smtClean="0">
                  <a:solidFill>
                    <a:prstClr val="black"/>
                  </a:solidFill>
                </a:rPr>
                <a:t>до 10 рабочих дней (80 часов)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62642" y="1682224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Кировской области</a:t>
              </a: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25115" y="980728"/>
              <a:ext cx="11866885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Овал 116"/>
            <p:cNvSpPr/>
            <p:nvPr/>
          </p:nvSpPr>
          <p:spPr>
            <a:xfrm>
              <a:off x="203295" y="908720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81280" y="2636912"/>
              <a:ext cx="12191915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Прямоугольник 118"/>
            <p:cNvSpPr/>
            <p:nvPr/>
          </p:nvSpPr>
          <p:spPr>
            <a:xfrm>
              <a:off x="162642" y="2708920"/>
              <a:ext cx="1381741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Исполнительные органы Кировской области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162642" y="4509120"/>
              <a:ext cx="178813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100"/>
                </a:lnSpc>
              </a:pPr>
              <a:r>
                <a:rPr lang="ru-RU" sz="1050" b="1" dirty="0" smtClean="0">
                  <a:solidFill>
                    <a:prstClr val="black"/>
                  </a:solidFill>
                </a:rPr>
                <a:t>Министерство экономического </a:t>
              </a:r>
              <a:br>
                <a:rPr lang="ru-RU" sz="1050" b="1" dirty="0" smtClean="0">
                  <a:solidFill>
                    <a:prstClr val="black"/>
                  </a:solidFill>
                </a:rPr>
              </a:br>
              <a:r>
                <a:rPr lang="ru-RU" sz="1050" b="1" dirty="0" smtClean="0">
                  <a:solidFill>
                    <a:prstClr val="black"/>
                  </a:solidFill>
                </a:rPr>
                <a:t>развития Кировской области</a:t>
              </a: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3738913" y="4473128"/>
              <a:ext cx="121905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85" y="4509120"/>
              <a:ext cx="3820107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Прямоугольник 123"/>
            <p:cNvSpPr/>
            <p:nvPr/>
          </p:nvSpPr>
          <p:spPr>
            <a:xfrm>
              <a:off x="9509848" y="3079993"/>
              <a:ext cx="1219048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03200" dist="50800" dir="7200000" sx="104000" sy="104000" algn="ctr" rotWithShape="0">
                <a:schemeClr val="tx2">
                  <a:lumMod val="20000"/>
                  <a:lumOff val="8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800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509713" y="3079993"/>
              <a:ext cx="13004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Отметка об отработке отзыва в СВПО</a:t>
              </a:r>
              <a:endParaRPr lang="ru-RU" sz="1100" dirty="0"/>
            </a:p>
          </p:txBody>
        </p:sp>
        <p:cxnSp>
          <p:nvCxnSpPr>
            <p:cNvPr id="128" name="Прямая со стрелкой 127"/>
            <p:cNvCxnSpPr>
              <a:stCxn id="56" idx="3"/>
            </p:cNvCxnSpPr>
            <p:nvPr/>
          </p:nvCxnSpPr>
          <p:spPr>
            <a:xfrm flipV="1">
              <a:off x="5039240" y="1988840"/>
              <a:ext cx="71527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V="1">
              <a:off x="0" y="3501008"/>
              <a:ext cx="1869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3251240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>
              <a:off x="5120654" y="3501008"/>
              <a:ext cx="6502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>
              <a:off x="7071347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8940761" y="3501008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10728896" y="3501008"/>
              <a:ext cx="1463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flipV="1">
              <a:off x="85" y="5373216"/>
              <a:ext cx="1869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101360" y="1124744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76706" y="1124744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 час</a:t>
              </a:r>
              <a:endParaRPr lang="ru-RU" sz="11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5308" y="270892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54 часов</a:t>
              </a:r>
              <a:endParaRPr lang="ru-RU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4721" y="2708920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6 часов</a:t>
              </a:r>
              <a:endParaRPr lang="ru-RU" sz="11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84136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0,5 часа</a:t>
              </a:r>
              <a:endParaRPr lang="ru-RU" sz="11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9292" y="4509120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8 часов</a:t>
              </a:r>
              <a:endParaRPr lang="ru-RU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45761" y="2708920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3 часа</a:t>
              </a:r>
              <a:endParaRPr lang="ru-RU" sz="11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672270" y="2708920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 час</a:t>
              </a:r>
              <a:endParaRPr lang="ru-RU" sz="11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80635" y="1124744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3 часа</a:t>
              </a:r>
              <a:endParaRPr lang="ru-RU" sz="11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87953" y="1124744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55981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39375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90068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78203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696195" y="2708920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195F9D"/>
                  </a:solidFill>
                </a:rPr>
                <a:t>0,5 часа</a:t>
              </a:r>
              <a:endParaRPr lang="ru-RU" sz="1100" dirty="0">
                <a:solidFill>
                  <a:srgbClr val="195F9D"/>
                </a:solidFill>
              </a:endParaRPr>
            </a:p>
          </p:txBody>
        </p:sp>
        <p:sp>
          <p:nvSpPr>
            <p:cNvPr id="79" name="Пятно 2 78"/>
            <p:cNvSpPr/>
            <p:nvPr/>
          </p:nvSpPr>
          <p:spPr>
            <a:xfrm rot="1192829">
              <a:off x="2974746" y="133008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35416" y="13579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2" name="Пятно 2 81"/>
            <p:cNvSpPr/>
            <p:nvPr/>
          </p:nvSpPr>
          <p:spPr>
            <a:xfrm rot="1192829">
              <a:off x="5006718" y="138490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67388" y="14127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ятно 2 88"/>
            <p:cNvSpPr/>
            <p:nvPr/>
          </p:nvSpPr>
          <p:spPr>
            <a:xfrm rot="1192829">
              <a:off x="2974746" y="2969085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35416" y="29969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3" name="Пятно 2 92"/>
            <p:cNvSpPr/>
            <p:nvPr/>
          </p:nvSpPr>
          <p:spPr>
            <a:xfrm rot="1192829">
              <a:off x="3056025" y="4697277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6695" y="47251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Пятно 2 95"/>
            <p:cNvSpPr/>
            <p:nvPr/>
          </p:nvSpPr>
          <p:spPr>
            <a:xfrm rot="1192829">
              <a:off x="10452402" y="2986269"/>
              <a:ext cx="471708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513072" y="30141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1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3251240" y="1988840"/>
              <a:ext cx="568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1268075" y="63436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2" name="Рисунок 51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67549"/>
            <a:ext cx="12221511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Пирамида ежей</a:t>
            </a:r>
          </a:p>
        </p:txBody>
      </p:sp>
      <p:sp>
        <p:nvSpPr>
          <p:cNvPr id="1026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pn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530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4000" y="1471176"/>
            <a:ext cx="3505200" cy="31053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08238" y="3112220"/>
            <a:ext cx="53644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Отсутствие регламента 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29" name="Пятно 2 28"/>
          <p:cNvSpPr/>
          <p:nvPr/>
        </p:nvSpPr>
        <p:spPr>
          <a:xfrm rot="1192829">
            <a:off x="4356487" y="3104098"/>
            <a:ext cx="471708" cy="326582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429857" y="31319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Пятно 2 32"/>
          <p:cNvSpPr/>
          <p:nvPr/>
        </p:nvSpPr>
        <p:spPr>
          <a:xfrm rot="1192829">
            <a:off x="5895723" y="1319430"/>
            <a:ext cx="471708" cy="326582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28380" y="1347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57" name="Прямая соединительная линия 56"/>
          <p:cNvCxnSpPr>
            <a:stCxn id="54" idx="2"/>
          </p:cNvCxnSpPr>
          <p:nvPr/>
        </p:nvCxnSpPr>
        <p:spPr>
          <a:xfrm flipH="1">
            <a:off x="0" y="1130300"/>
            <a:ext cx="6096000" cy="5727700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711671" y="1710532"/>
            <a:ext cx="2692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Сбой 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/>
            </a:r>
            <a:b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в работе 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/>
            </a:r>
            <a:b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информационной системы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1700278" y="891282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54C7087-9CEB-48C5-AB7E-E472579F105B}" type="slidenum">
              <a:rPr lang="ru-RU" sz="1200" smtClean="0">
                <a:solidFill>
                  <a:schemeClr val="tx1">
                    <a:tint val="75000"/>
                  </a:schemeClr>
                </a:solidFill>
              </a:rPr>
              <a:pPr algn="r"/>
              <a:t>9</a:t>
            </a:fld>
            <a:endParaRPr lang="ru-RU" sz="1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64" name="Прямая соединительная линия 63"/>
          <p:cNvCxnSpPr>
            <a:stCxn id="54" idx="2"/>
          </p:cNvCxnSpPr>
          <p:nvPr/>
        </p:nvCxnSpPr>
        <p:spPr>
          <a:xfrm>
            <a:off x="6096000" y="1130300"/>
            <a:ext cx="6096000" cy="5727700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4406900" y="2730500"/>
            <a:ext cx="3327400" cy="12700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3238502" y="3801953"/>
            <a:ext cx="5686423" cy="0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487144" y="4236903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Длительная подготовка письма в связи с загруженностью сотрудника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87144" y="3876863"/>
            <a:ext cx="6552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Длительное время на изучение отзыва из-за загруженности специалиста </a:t>
            </a:r>
          </a:p>
        </p:txBody>
      </p:sp>
      <p:sp>
        <p:nvSpPr>
          <p:cNvPr id="99" name="Пятно 2 98"/>
          <p:cNvSpPr/>
          <p:nvPr/>
        </p:nvSpPr>
        <p:spPr>
          <a:xfrm rot="1192829">
            <a:off x="3101519" y="3886231"/>
            <a:ext cx="417904" cy="326582"/>
          </a:xfrm>
          <a:prstGeom prst="irregularSeal2">
            <a:avLst/>
          </a:prstGeom>
          <a:solidFill>
            <a:srgbClr val="C00000"/>
          </a:solidFill>
          <a:ln w="9525">
            <a:solidFill>
              <a:srgbClr val="195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3155269" y="39060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87144" y="5317023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Длительное согласование письма в связи с плотным графиком руководителя </a:t>
            </a:r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ОИВа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87144" y="5696808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Длительное решение проблемы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87144" y="6065854"/>
            <a:ext cx="64807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Результат отработки запроса </a:t>
            </a:r>
            <a:r>
              <a:rPr lang="ru-RU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ОИВом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некорректен/проблема не решена</a:t>
            </a:r>
          </a:p>
          <a:p>
            <a:pPr>
              <a:spcAft>
                <a:spcPts val="600"/>
              </a:spcAft>
            </a:pP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  <a:p>
            <a:pPr>
              <a:spcAft>
                <a:spcPts val="600"/>
              </a:spcAft>
            </a:pP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87144" y="4561864"/>
            <a:ext cx="6552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Дублирование этапов процесса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87144" y="6469732"/>
            <a:ext cx="6480720" cy="78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Отсутствие у ответственных специалистов соответствующих компетенций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118" name="TextBox 117"/>
          <p:cNvSpPr txBox="1"/>
          <p:nvPr/>
        </p:nvSpPr>
        <p:spPr>
          <a:xfrm>
            <a:off x="3487144" y="4959544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Излишние действия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101519" y="4241831"/>
            <a:ext cx="417904" cy="326582"/>
            <a:chOff x="3101519" y="4241831"/>
            <a:chExt cx="417904" cy="326582"/>
          </a:xfrm>
        </p:grpSpPr>
        <p:sp>
          <p:nvSpPr>
            <p:cNvPr id="121" name="Пятно 2 120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4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3101519" y="4599971"/>
            <a:ext cx="417904" cy="326582"/>
            <a:chOff x="3101519" y="4241831"/>
            <a:chExt cx="417904" cy="326582"/>
          </a:xfrm>
        </p:grpSpPr>
        <p:sp>
          <p:nvSpPr>
            <p:cNvPr id="125" name="Пятно 2 124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5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101519" y="5003831"/>
            <a:ext cx="417904" cy="326582"/>
            <a:chOff x="3101519" y="4241831"/>
            <a:chExt cx="417904" cy="326582"/>
          </a:xfrm>
        </p:grpSpPr>
        <p:sp>
          <p:nvSpPr>
            <p:cNvPr id="128" name="Пятно 2 127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6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3101519" y="5331491"/>
            <a:ext cx="417904" cy="326582"/>
            <a:chOff x="3101519" y="4241831"/>
            <a:chExt cx="417904" cy="326582"/>
          </a:xfrm>
        </p:grpSpPr>
        <p:sp>
          <p:nvSpPr>
            <p:cNvPr id="131" name="Пятно 2 130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7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101519" y="5750591"/>
            <a:ext cx="417904" cy="326582"/>
            <a:chOff x="3101519" y="4241831"/>
            <a:chExt cx="417904" cy="326582"/>
          </a:xfrm>
        </p:grpSpPr>
        <p:sp>
          <p:nvSpPr>
            <p:cNvPr id="134" name="Пятно 2 133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8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3101519" y="6108731"/>
            <a:ext cx="417904" cy="326582"/>
            <a:chOff x="3101519" y="4241831"/>
            <a:chExt cx="417904" cy="326582"/>
          </a:xfrm>
        </p:grpSpPr>
        <p:sp>
          <p:nvSpPr>
            <p:cNvPr id="137" name="Пятно 2 136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155269" y="42616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9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101519" y="6493318"/>
            <a:ext cx="417904" cy="326582"/>
            <a:chOff x="3101519" y="4241831"/>
            <a:chExt cx="417904" cy="326582"/>
          </a:xfrm>
        </p:grpSpPr>
        <p:sp>
          <p:nvSpPr>
            <p:cNvPr id="140" name="Пятно 2 139"/>
            <p:cNvSpPr/>
            <p:nvPr/>
          </p:nvSpPr>
          <p:spPr>
            <a:xfrm rot="1192829">
              <a:off x="3101519" y="4241831"/>
              <a:ext cx="417904" cy="326582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195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124789" y="426164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828</Words>
  <Application>Microsoft Office PowerPoint</Application>
  <PresentationFormat>Произвольный</PresentationFormat>
  <Paragraphs>308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пути к Бережливому ВУЗу: мотивация движения вперед и  опыт преобразования  (итоги 2018 года)</dc:title>
  <dc:creator>alikartem@mail.ru</dc:creator>
  <cp:lastModifiedBy>tikko_ua</cp:lastModifiedBy>
  <cp:revision>534</cp:revision>
  <cp:lastPrinted>2022-06-01T06:12:00Z</cp:lastPrinted>
  <dcterms:created xsi:type="dcterms:W3CDTF">2018-12-23T16:06:00Z</dcterms:created>
  <dcterms:modified xsi:type="dcterms:W3CDTF">2026-01-22T15:34:12Z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65286977D01045779FE756DA3370E464_13</vt:lpwstr>
  </property>
  <property fmtid="{D5CDD505-2E9C-101B-9397-08002B2CF9AE}" pid="3" name="KSOProductBuildVer">
    <vt:lpwstr>1049-12.2.0.23131</vt:lpwstr>
  </property>
</Properties>
</file>