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161" r:id="rId2"/>
    <p:sldId id="1162" r:id="rId3"/>
    <p:sldId id="1163" r:id="rId4"/>
    <p:sldId id="1185" r:id="rId5"/>
    <p:sldId id="1165" r:id="rId6"/>
    <p:sldId id="1166" r:id="rId7"/>
    <p:sldId id="1167" r:id="rId8"/>
    <p:sldId id="1168" r:id="rId9"/>
    <p:sldId id="1169" r:id="rId10"/>
    <p:sldId id="1170" r:id="rId11"/>
    <p:sldId id="1171" r:id="rId12"/>
    <p:sldId id="1172" r:id="rId13"/>
    <p:sldId id="1173" r:id="rId14"/>
    <p:sldId id="1174" r:id="rId15"/>
    <p:sldId id="1175" r:id="rId16"/>
    <p:sldId id="1176" r:id="rId17"/>
    <p:sldId id="1177" r:id="rId18"/>
    <p:sldId id="1178" r:id="rId19"/>
    <p:sldId id="1179" r:id="rId20"/>
    <p:sldId id="1180" r:id="rId21"/>
    <p:sldId id="1181" r:id="rId22"/>
    <p:sldId id="1182" r:id="rId23"/>
    <p:sldId id="1183" r:id="rId24"/>
    <p:sldId id="1184" r:id="rId25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4BACC6"/>
    <a:srgbClr val="F9FBFD"/>
    <a:srgbClr val="800000"/>
    <a:srgbClr val="ECF3FA"/>
    <a:srgbClr val="F2D6F0"/>
    <a:srgbClr val="BCDD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06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8493022146883181E-2"/>
          <c:y val="1.9830715678863904E-5"/>
          <c:w val="0.93784005538775883"/>
          <c:h val="0.865448427474246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37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82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76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119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131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245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223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500</c:v>
                </c:pt>
                <c:pt idx="1">
                  <c:v>250</c:v>
                </c:pt>
                <c:pt idx="2">
                  <c:v>370</c:v>
                </c:pt>
                <c:pt idx="3">
                  <c:v>350</c:v>
                </c:pt>
                <c:pt idx="4">
                  <c:v>820</c:v>
                </c:pt>
                <c:pt idx="5">
                  <c:v>760</c:v>
                </c:pt>
                <c:pt idx="6">
                  <c:v>1190</c:v>
                </c:pt>
                <c:pt idx="7">
                  <c:v>1310</c:v>
                </c:pt>
                <c:pt idx="8">
                  <c:v>2450</c:v>
                </c:pt>
                <c:pt idx="9">
                  <c:v>2230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6AA-4A79-A18F-65A97C17A24B}"/>
            </c:ext>
          </c:extLst>
        </c:ser>
        <c:dLbls>
          <c:showVal val="1"/>
        </c:dLbls>
        <c:gapWidth val="60"/>
        <c:overlap val="-27"/>
        <c:axId val="108128896"/>
        <c:axId val="108163456"/>
      </c:barChart>
      <c:catAx>
        <c:axId val="10812889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163456"/>
        <c:crosses val="autoZero"/>
        <c:auto val="1"/>
        <c:lblAlgn val="ctr"/>
        <c:lblOffset val="100"/>
      </c:catAx>
      <c:valAx>
        <c:axId val="108163456"/>
        <c:scaling>
          <c:orientation val="minMax"/>
          <c:min val="100"/>
        </c:scaling>
        <c:delete val="1"/>
        <c:axPos val="l"/>
        <c:numFmt formatCode="General" sourceLinked="1"/>
        <c:tickLblPos val="none"/>
        <c:crossAx val="10812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166082243910294"/>
          <c:y val="0.11502313512798129"/>
          <c:w val="0.76243495175635856"/>
          <c:h val="0.76441043115642071"/>
        </c:manualLayout>
      </c:layout>
      <c:lineChart>
        <c:grouping val="standard"/>
        <c:ser>
          <c:idx val="48"/>
          <c:order val="48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49"/>
          <c:order val="49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50"/>
          <c:order val="50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51"/>
          <c:order val="51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52"/>
          <c:order val="52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53"/>
          <c:order val="53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54"/>
          <c:order val="54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55"/>
          <c:order val="55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56"/>
          <c:order val="56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57"/>
          <c:order val="57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58"/>
          <c:order val="58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59"/>
          <c:order val="59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60"/>
          <c:order val="60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61"/>
          <c:order val="61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62"/>
          <c:order val="62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63"/>
          <c:order val="63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64"/>
          <c:order val="64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65"/>
          <c:order val="65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66"/>
          <c:order val="66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67"/>
          <c:order val="67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68"/>
          <c:order val="68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69"/>
          <c:order val="69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70"/>
          <c:order val="70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71"/>
          <c:order val="71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72"/>
          <c:order val="72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73"/>
          <c:order val="73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74"/>
          <c:order val="74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75"/>
          <c:order val="75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76"/>
          <c:order val="76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77"/>
          <c:order val="77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78"/>
          <c:order val="78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79"/>
          <c:order val="79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80"/>
          <c:order val="80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81"/>
          <c:order val="81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82"/>
          <c:order val="82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83"/>
          <c:order val="83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84"/>
          <c:order val="84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85"/>
          <c:order val="85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86"/>
          <c:order val="86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87"/>
          <c:order val="87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88"/>
          <c:order val="88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89"/>
          <c:order val="89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90"/>
          <c:order val="90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91"/>
          <c:order val="91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92"/>
          <c:order val="92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93"/>
          <c:order val="93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94"/>
          <c:order val="94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95"/>
          <c:order val="95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24"/>
          <c:order val="24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25"/>
          <c:order val="25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26"/>
          <c:order val="26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27"/>
          <c:order val="27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28"/>
          <c:order val="28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29"/>
          <c:order val="29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30"/>
          <c:order val="30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31"/>
          <c:order val="31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32"/>
          <c:order val="32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33"/>
          <c:order val="33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34"/>
          <c:order val="34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35"/>
          <c:order val="35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36"/>
          <c:order val="36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37"/>
          <c:order val="37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38"/>
          <c:order val="38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39"/>
          <c:order val="39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40"/>
          <c:order val="40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41"/>
          <c:order val="41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42"/>
          <c:order val="42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43"/>
          <c:order val="43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44"/>
          <c:order val="44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45"/>
          <c:order val="45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46"/>
          <c:order val="46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47"/>
          <c:order val="47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8"/>
          <c:order val="8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9"/>
          <c:order val="9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10"/>
          <c:order val="10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11"/>
          <c:order val="11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12"/>
          <c:order val="12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13"/>
          <c:order val="13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14"/>
          <c:order val="14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15"/>
          <c:order val="15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16"/>
          <c:order val="16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17"/>
          <c:order val="17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18"/>
          <c:order val="18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19"/>
          <c:order val="19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20"/>
          <c:order val="20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21"/>
          <c:order val="21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22"/>
          <c:order val="22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23"/>
          <c:order val="23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4"/>
          <c:order val="4"/>
          <c:tx>
            <c:strRef>
              <c:f>Лист1!$B$1</c:f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Лист1!$B$2:$B$4</c:f>
            </c:numRef>
          </c:val>
        </c:ser>
        <c:ser>
          <c:idx val="5"/>
          <c:order val="5"/>
          <c:tx>
            <c:strRef>
              <c:f>Лист1!$C$1</c:f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Лист1!$C$2:$C$4</c:f>
            </c:numRef>
          </c:val>
        </c:ser>
        <c:ser>
          <c:idx val="6"/>
          <c:order val="6"/>
          <c:tx>
            <c:strRef>
              <c:f>Лист1!$D$1</c:f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Лист1!$D$2:$D$4</c:f>
            </c:numRef>
          </c:val>
        </c:ser>
        <c:ser>
          <c:idx val="7"/>
          <c:order val="7"/>
          <c:tx>
            <c:strRef>
              <c:f>Лист1!$E$1</c:f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multiLvlStrRef>
              <c:f>Лист1!$A$2:$A$4</c:f>
            </c:multiLvlStrRef>
          </c:cat>
          <c:val>
            <c:numRef>
              <c:f>Лист1!$E$2:$E$4</c:f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</c:v>
                </c:pt>
                <c:pt idx="1">
                  <c:v>16</c:v>
                </c:pt>
                <c:pt idx="2">
                  <c:v>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marker val="1"/>
        <c:axId val="150108032"/>
        <c:axId val="150109568"/>
      </c:lineChart>
      <c:catAx>
        <c:axId val="1501080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0109568"/>
        <c:crosses val="autoZero"/>
        <c:auto val="1"/>
        <c:lblAlgn val="ctr"/>
        <c:lblOffset val="100"/>
      </c:catAx>
      <c:valAx>
        <c:axId val="1501095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/>
                  <a:t>часы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0108032"/>
        <c:crosses val="autoZero"/>
        <c:crossBetween val="between"/>
      </c:valAx>
      <c:spPr>
        <a:ln w="19050">
          <a:solidFill>
            <a:schemeClr val="accent1">
              <a:lumMod val="50000"/>
            </a:schemeClr>
          </a:solidFill>
        </a:ln>
      </c:spPr>
    </c:plotArea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166082243910298"/>
          <c:y val="0.11502313512798129"/>
          <c:w val="0.74858223234210064"/>
          <c:h val="0.7441326582100467"/>
        </c:manualLayout>
      </c:layout>
      <c:lineChart>
        <c:grouping val="standard"/>
        <c:ser>
          <c:idx val="48"/>
          <c:order val="48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49"/>
          <c:order val="49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50"/>
          <c:order val="50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51"/>
          <c:order val="51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52"/>
          <c:order val="52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53"/>
          <c:order val="53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54"/>
          <c:order val="54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55"/>
          <c:order val="55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56"/>
          <c:order val="56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57"/>
          <c:order val="57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58"/>
          <c:order val="58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59"/>
          <c:order val="59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60"/>
          <c:order val="60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61"/>
          <c:order val="61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62"/>
          <c:order val="62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63"/>
          <c:order val="63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64"/>
          <c:order val="64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65"/>
          <c:order val="65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66"/>
          <c:order val="66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67"/>
          <c:order val="67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68"/>
          <c:order val="68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69"/>
          <c:order val="69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70"/>
          <c:order val="70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71"/>
          <c:order val="71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72"/>
          <c:order val="72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73"/>
          <c:order val="73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74"/>
          <c:order val="74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75"/>
          <c:order val="75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76"/>
          <c:order val="76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77"/>
          <c:order val="77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78"/>
          <c:order val="78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79"/>
          <c:order val="79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80"/>
          <c:order val="80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81"/>
          <c:order val="81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82"/>
          <c:order val="82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83"/>
          <c:order val="83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84"/>
          <c:order val="84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85"/>
          <c:order val="85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86"/>
          <c:order val="86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87"/>
          <c:order val="87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88"/>
          <c:order val="88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89"/>
          <c:order val="89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90"/>
          <c:order val="90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91"/>
          <c:order val="91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92"/>
          <c:order val="92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93"/>
          <c:order val="93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94"/>
          <c:order val="94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95"/>
          <c:order val="95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24"/>
          <c:order val="24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25"/>
          <c:order val="25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26"/>
          <c:order val="26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27"/>
          <c:order val="27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28"/>
          <c:order val="28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29"/>
          <c:order val="29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30"/>
          <c:order val="30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31"/>
          <c:order val="31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32"/>
          <c:order val="32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33"/>
          <c:order val="33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34"/>
          <c:order val="34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35"/>
          <c:order val="35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36"/>
          <c:order val="36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37"/>
          <c:order val="37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38"/>
          <c:order val="38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39"/>
          <c:order val="39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40"/>
          <c:order val="40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41"/>
          <c:order val="41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42"/>
          <c:order val="42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43"/>
          <c:order val="43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44"/>
          <c:order val="44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45"/>
          <c:order val="45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46"/>
          <c:order val="46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47"/>
          <c:order val="47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8"/>
          <c:order val="8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9"/>
          <c:order val="9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10"/>
          <c:order val="10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11"/>
          <c:order val="11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12"/>
          <c:order val="12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13"/>
          <c:order val="13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14"/>
          <c:order val="14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15"/>
          <c:order val="15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16"/>
          <c:order val="16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17"/>
          <c:order val="17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18"/>
          <c:order val="18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19"/>
          <c:order val="19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20"/>
          <c:order val="20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21"/>
          <c:order val="21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22"/>
          <c:order val="22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23"/>
          <c:order val="23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5"/>
          <c:order val="5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6"/>
          <c:order val="6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7"/>
          <c:order val="7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marker val="1"/>
        <c:axId val="150851584"/>
        <c:axId val="150853120"/>
      </c:lineChart>
      <c:catAx>
        <c:axId val="150851584"/>
        <c:scaling>
          <c:orientation val="minMax"/>
        </c:scaling>
        <c:axPos val="b"/>
        <c:numFmt formatCode="General" sourceLinked="0"/>
        <c:tickLblPos val="nextTo"/>
        <c:crossAx val="150853120"/>
        <c:crosses val="autoZero"/>
        <c:auto val="1"/>
        <c:lblAlgn val="ctr"/>
        <c:lblOffset val="100"/>
      </c:catAx>
      <c:valAx>
        <c:axId val="1508531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дни</a:t>
                </a:r>
              </a:p>
            </c:rich>
          </c:tx>
          <c:layout/>
        </c:title>
        <c:numFmt formatCode="General" sourceLinked="1"/>
        <c:tickLblPos val="nextTo"/>
        <c:crossAx val="150851584"/>
        <c:crosses val="autoZero"/>
        <c:crossBetween val="between"/>
      </c:valAx>
      <c:spPr>
        <a:ln w="19050">
          <a:solidFill>
            <a:schemeClr val="accent1">
              <a:lumMod val="50000"/>
            </a:schemeClr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400" b="1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858723168309641"/>
          <c:y val="0.10168992692964528"/>
          <c:w val="0.76705252489444553"/>
          <c:h val="0.7502306195582199"/>
        </c:manualLayout>
      </c:layout>
      <c:lineChart>
        <c:grouping val="standard"/>
        <c:ser>
          <c:idx val="48"/>
          <c:order val="48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49"/>
          <c:order val="49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50"/>
          <c:order val="50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51"/>
          <c:order val="51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52"/>
          <c:order val="52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53"/>
          <c:order val="53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54"/>
          <c:order val="54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55"/>
          <c:order val="55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56"/>
          <c:order val="56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57"/>
          <c:order val="57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58"/>
          <c:order val="58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59"/>
          <c:order val="59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60"/>
          <c:order val="60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61"/>
          <c:order val="61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62"/>
          <c:order val="62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63"/>
          <c:order val="63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64"/>
          <c:order val="64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65"/>
          <c:order val="65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66"/>
          <c:order val="66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67"/>
          <c:order val="67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68"/>
          <c:order val="68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69"/>
          <c:order val="69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70"/>
          <c:order val="70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71"/>
          <c:order val="71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72"/>
          <c:order val="72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73"/>
          <c:order val="73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74"/>
          <c:order val="74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75"/>
          <c:order val="75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76"/>
          <c:order val="76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77"/>
          <c:order val="77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78"/>
          <c:order val="78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79"/>
          <c:order val="79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80"/>
          <c:order val="80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81"/>
          <c:order val="81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82"/>
          <c:order val="82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83"/>
          <c:order val="83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84"/>
          <c:order val="84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85"/>
          <c:order val="85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86"/>
          <c:order val="86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87"/>
          <c:order val="87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88"/>
          <c:order val="88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89"/>
          <c:order val="89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90"/>
          <c:order val="90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91"/>
          <c:order val="91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92"/>
          <c:order val="92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93"/>
          <c:order val="93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94"/>
          <c:order val="94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95"/>
          <c:order val="95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24"/>
          <c:order val="24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25"/>
          <c:order val="25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26"/>
          <c:order val="26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27"/>
          <c:order val="27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28"/>
          <c:order val="28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29"/>
          <c:order val="29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30"/>
          <c:order val="30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31"/>
          <c:order val="31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32"/>
          <c:order val="32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33"/>
          <c:order val="33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34"/>
          <c:order val="34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35"/>
          <c:order val="35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36"/>
          <c:order val="36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37"/>
          <c:order val="37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38"/>
          <c:order val="38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39"/>
          <c:order val="39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40"/>
          <c:order val="40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41"/>
          <c:order val="41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42"/>
          <c:order val="42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43"/>
          <c:order val="43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44"/>
          <c:order val="44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45"/>
          <c:order val="45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46"/>
          <c:order val="46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47"/>
          <c:order val="47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8"/>
          <c:order val="8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9"/>
          <c:order val="9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10"/>
          <c:order val="10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11"/>
          <c:order val="11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12"/>
          <c:order val="12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13"/>
          <c:order val="13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14"/>
          <c:order val="14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15"/>
          <c:order val="15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16"/>
          <c:order val="16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17"/>
          <c:order val="17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18"/>
          <c:order val="18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19"/>
          <c:order val="19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20"/>
          <c:order val="20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21"/>
          <c:order val="21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22"/>
          <c:order val="22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23"/>
          <c:order val="23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4"/>
          <c:order val="4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5"/>
          <c:order val="5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6"/>
          <c:order val="6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7"/>
          <c:order val="7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 время (план 160 часов)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 время (план 80 часов)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время отработки отзывов (факт)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идеальное время (план 56 часов)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13</c:v>
                </c:pt>
              </c:numCache>
            </c:numRef>
          </c:val>
        </c:ser>
        <c:marker val="1"/>
        <c:axId val="151270144"/>
        <c:axId val="151271680"/>
      </c:lineChart>
      <c:catAx>
        <c:axId val="151270144"/>
        <c:scaling>
          <c:orientation val="minMax"/>
        </c:scaling>
        <c:axPos val="b"/>
        <c:numFmt formatCode="General" sourceLinked="0"/>
        <c:tickLblPos val="nextTo"/>
        <c:crossAx val="151271680"/>
        <c:crosses val="autoZero"/>
        <c:auto val="1"/>
        <c:lblAlgn val="ctr"/>
        <c:lblOffset val="100"/>
      </c:catAx>
      <c:valAx>
        <c:axId val="1512716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дни</a:t>
                </a:r>
              </a:p>
            </c:rich>
          </c:tx>
          <c:layout/>
        </c:title>
        <c:numFmt formatCode="General" sourceLinked="1"/>
        <c:tickLblPos val="nextTo"/>
        <c:crossAx val="151270144"/>
        <c:crosses val="autoZero"/>
        <c:crossBetween val="between"/>
      </c:valAx>
      <c:spPr>
        <a:ln w="19050">
          <a:solidFill>
            <a:schemeClr val="accent1">
              <a:lumMod val="50000"/>
            </a:schemeClr>
          </a:solidFill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400" b="1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0.46903</cdr:x>
      <cdr:y>0.15558</cdr:y>
    </cdr:to>
    <cdr:sp macro="" textlink="">
      <cdr:nvSpPr>
        <cdr:cNvPr id="2" name="TextBox 37"/>
        <cdr:cNvSpPr txBox="1"/>
      </cdr:nvSpPr>
      <cdr:spPr>
        <a:xfrm xmlns:a="http://schemas.openxmlformats.org/drawingml/2006/main">
          <a:off x="0" y="0"/>
          <a:ext cx="5193479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60958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121917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82875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2438339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3047924" algn="l" defTabSz="121917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3657509" algn="l" defTabSz="121917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4267093" algn="l" defTabSz="121917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4876678" algn="l" defTabSz="121917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sz="2000" b="1" dirty="0">
            <a:solidFill>
              <a:srgbClr val="1F497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0.86255</cdr:x>
      <cdr:y>0.15558</cdr:y>
    </cdr:to>
    <cdr:sp macro="" textlink="">
      <cdr:nvSpPr>
        <cdr:cNvPr id="3" name="TextBox 31"/>
        <cdr:cNvSpPr txBox="1"/>
      </cdr:nvSpPr>
      <cdr:spPr>
        <a:xfrm xmlns:a="http://schemas.openxmlformats.org/drawingml/2006/main">
          <a:off x="-850900" y="-76200"/>
          <a:ext cx="9550921" cy="4001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60958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121917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828754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2438339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3047924" algn="l" defTabSz="121917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3657509" algn="l" defTabSz="121917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4267093" algn="l" defTabSz="121917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4876678" algn="l" defTabSz="121917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sz="2000" b="1" dirty="0">
            <a:solidFill>
              <a:srgbClr val="1F497D">
                <a:lumMod val="50000"/>
              </a:srgb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27B24-7F22-497B-8BBA-DDC8F663CB94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54C11-F358-463E-B31E-8BC5C7F4D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7616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DE440-179F-4D6A-87E0-A47AAE17A021}" type="datetimeFigureOut">
              <a:rPr lang="ru-RU" smtClean="0"/>
              <a:pPr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48B3-1E60-4D3D-A4FD-FA7358536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90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D8B00-5AAF-4BF3-A80C-A2229A2FCF9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81424" y="163414"/>
            <a:ext cx="11800566" cy="674910"/>
          </a:xfrm>
          <a:prstGeom prst="rect">
            <a:avLst/>
          </a:prstGeom>
          <a:noFill/>
        </p:spPr>
        <p:txBody>
          <a:bodyPr/>
          <a:lstStyle>
            <a:lvl1pPr>
              <a:defRPr sz="1835"/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9160"/>
            <a:fld id="{E81327FF-2165-4B90-B53A-2713E251F7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916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181423" y="853538"/>
            <a:ext cx="11919867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4A970-D0BB-40D4-A65B-2893A49AB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lygina_uk\Downloads\i.jpg"/>
          <p:cNvPicPr>
            <a:picLocks noChangeAspect="1" noChangeArrowheads="1"/>
          </p:cNvPicPr>
          <p:nvPr/>
        </p:nvPicPr>
        <p:blipFill>
          <a:blip r:embed="rId2" cstate="print"/>
          <a:srcRect r="165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813300" y="585302"/>
            <a:ext cx="6764570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ПРОЕКТ</a:t>
            </a:r>
          </a:p>
          <a:p>
            <a:pPr algn="ctr">
              <a:lnSpc>
                <a:spcPts val="3000"/>
              </a:lnSpc>
            </a:pP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rPr>
              <a:t>«Оптимизация сроков проведения процедуры оценки регулирующего воздействия проектов нормативных правовых актов кировской области (ОРВ)» </a:t>
            </a:r>
          </a:p>
          <a:p>
            <a:pPr algn="ctr">
              <a:lnSpc>
                <a:spcPts val="3500"/>
              </a:lnSpc>
            </a:pPr>
            <a:endParaRPr lang="ru-RU" sz="3200" dirty="0" smtClean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2" name="Рисунок 11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6125" y="334281"/>
            <a:ext cx="876346" cy="92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219700" y="4187147"/>
            <a:ext cx="6299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Руководитель проекта: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Соколов Евгений Юрьевич,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заместитель министра экономического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развития Кировской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69025" y="5717497"/>
            <a:ext cx="44005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Сроки реализации проекта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15.04.2025 – 01.12.2025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2229" y="174172"/>
            <a:ext cx="11742057" cy="6473372"/>
          </a:xfrm>
          <a:prstGeom prst="roundRect">
            <a:avLst>
              <a:gd name="adj" fmla="val 2912"/>
            </a:avLst>
          </a:prstGeom>
          <a:noFill/>
          <a:ln w="57150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8575">
                <a:solidFill>
                  <a:schemeClr val="tx1"/>
                </a:solidFill>
              </a:ln>
              <a:solidFill>
                <a:srgbClr val="669FF0"/>
              </a:solidFill>
            </a:endParaRPr>
          </a:p>
        </p:txBody>
      </p:sp>
      <p:pic>
        <p:nvPicPr>
          <p:cNvPr id="4098" name="Picture 2" descr="C:\Users\malygina_uk\Downloads\photo_2025-12-01_15-32-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520700"/>
            <a:ext cx="4381500" cy="5842000"/>
          </a:xfrm>
          <a:prstGeom prst="roundRect">
            <a:avLst>
              <a:gd name="adj" fmla="val 10000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8084" y="994856"/>
            <a:ext cx="1836144" cy="5863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Делопроиз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водитель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Специалист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Министр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Делопроиз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водитель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Отдел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регуляторной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политики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Министр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Участник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публичных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консультаций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2532" y="1780674"/>
            <a:ext cx="1643074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Заполнение формы сводного отчета в электронном виде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1 – 2 часа</a:t>
            </a:r>
            <a:endParaRPr lang="ru-RU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99288" y="1780674"/>
            <a:ext cx="1428760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Рассмотрение замечаний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6 часов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32104" y="5138260"/>
            <a:ext cx="1643074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заключения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2598" y="6066954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Рассмотрение проекта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Направление ответа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— 15 дней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211154" y="4209566"/>
            <a:ext cx="1714512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Размещение документов на сайте и 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интернет-портале ОРВ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30 – 40 мин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923418"/>
            <a:ext cx="461665" cy="22036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Орган-разработчик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280872"/>
            <a:ext cx="461665" cy="23397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Минэкономразвития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032104" y="4209566"/>
            <a:ext cx="1643074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проекта  заключения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2дня</a:t>
            </a:r>
          </a:p>
        </p:txBody>
      </p:sp>
      <p:sp>
        <p:nvSpPr>
          <p:cNvPr id="81" name="Овал 80"/>
          <p:cNvSpPr/>
          <p:nvPr/>
        </p:nvSpPr>
        <p:spPr>
          <a:xfrm>
            <a:off x="2354434" y="1923550"/>
            <a:ext cx="357190" cy="3571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8" name="Прямая со стрелкой 97"/>
          <p:cNvCxnSpPr>
            <a:stCxn id="81" idx="6"/>
            <a:endCxn id="7" idx="1"/>
          </p:cNvCxnSpPr>
          <p:nvPr/>
        </p:nvCxnSpPr>
        <p:spPr>
          <a:xfrm>
            <a:off x="2711624" y="2102145"/>
            <a:ext cx="4309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071094" y="4209566"/>
            <a:ext cx="1714512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Размещение документов на сайте и 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интернет-портале ОРВ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30 – 40 мин</a:t>
            </a:r>
          </a:p>
        </p:txBody>
      </p:sp>
      <p:cxnSp>
        <p:nvCxnSpPr>
          <p:cNvPr id="58" name="Прямая со стрелкой 57"/>
          <p:cNvCxnSpPr>
            <a:stCxn id="34" idx="2"/>
          </p:cNvCxnSpPr>
          <p:nvPr/>
        </p:nvCxnSpPr>
        <p:spPr>
          <a:xfrm rot="5400000">
            <a:off x="3458398" y="3703897"/>
            <a:ext cx="1000134" cy="11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>
            <a:off x="3321921" y="5458937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7032104" y="1780674"/>
            <a:ext cx="1643074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Корректировка проекта и подготовка свода предложений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6 – 12 часов</a:t>
            </a:r>
          </a:p>
        </p:txBody>
      </p:sp>
      <p:cxnSp>
        <p:nvCxnSpPr>
          <p:cNvPr id="76" name="Прямая со стрелкой 75"/>
          <p:cNvCxnSpPr>
            <a:stCxn id="38" idx="0"/>
          </p:cNvCxnSpPr>
          <p:nvPr/>
        </p:nvCxnSpPr>
        <p:spPr>
          <a:xfrm rot="5400000" flipH="1" flipV="1">
            <a:off x="3809699" y="4276729"/>
            <a:ext cx="3731306" cy="25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2" idx="3"/>
            <a:endCxn id="71" idx="1"/>
          </p:cNvCxnSpPr>
          <p:nvPr/>
        </p:nvCxnSpPr>
        <p:spPr>
          <a:xfrm>
            <a:off x="6528048" y="2102145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43" idx="2"/>
            <a:endCxn id="32" idx="0"/>
          </p:cNvCxnSpPr>
          <p:nvPr/>
        </p:nvCxnSpPr>
        <p:spPr>
          <a:xfrm rot="5400000">
            <a:off x="7353575" y="370950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32" idx="2"/>
            <a:endCxn id="14" idx="0"/>
          </p:cNvCxnSpPr>
          <p:nvPr/>
        </p:nvCxnSpPr>
        <p:spPr>
          <a:xfrm rot="5400000">
            <a:off x="7710765" y="499538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32" idx="3"/>
            <a:endCxn id="21" idx="1"/>
          </p:cNvCxnSpPr>
          <p:nvPr/>
        </p:nvCxnSpPr>
        <p:spPr>
          <a:xfrm>
            <a:off x="8675178" y="4531037"/>
            <a:ext cx="5359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Овал 93"/>
          <p:cNvSpPr/>
          <p:nvPr/>
        </p:nvSpPr>
        <p:spPr>
          <a:xfrm>
            <a:off x="11211418" y="4352442"/>
            <a:ext cx="357190" cy="3571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6" name="Прямая со стрелкой 95"/>
          <p:cNvCxnSpPr>
            <a:stCxn id="21" idx="3"/>
            <a:endCxn id="94" idx="2"/>
          </p:cNvCxnSpPr>
          <p:nvPr/>
        </p:nvCxnSpPr>
        <p:spPr>
          <a:xfrm>
            <a:off x="10925666" y="4531037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52398" y="1637798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3142532" y="2566492"/>
            <a:ext cx="1643074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формы сводного отчета в электронном виде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1 – 2 часа</a:t>
            </a:r>
            <a:endParaRPr lang="ru-RU" dirty="0" smtClean="0"/>
          </a:p>
        </p:txBody>
      </p:sp>
      <p:cxnSp>
        <p:nvCxnSpPr>
          <p:cNvPr id="37" name="Прямая со стрелкой 36"/>
          <p:cNvCxnSpPr>
            <a:stCxn id="7" idx="2"/>
            <a:endCxn id="34" idx="0"/>
          </p:cNvCxnSpPr>
          <p:nvPr/>
        </p:nvCxnSpPr>
        <p:spPr>
          <a:xfrm rot="5400000">
            <a:off x="3892631" y="249505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Ромб 37"/>
          <p:cNvSpPr/>
          <p:nvPr/>
        </p:nvSpPr>
        <p:spPr>
          <a:xfrm>
            <a:off x="5519936" y="6154922"/>
            <a:ext cx="285752" cy="285752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Соединительная линия уступом 40"/>
          <p:cNvCxnSpPr>
            <a:stCxn id="38" idx="3"/>
            <a:endCxn id="32" idx="1"/>
          </p:cNvCxnSpPr>
          <p:nvPr/>
        </p:nvCxnSpPr>
        <p:spPr>
          <a:xfrm flipV="1">
            <a:off x="5805688" y="4531037"/>
            <a:ext cx="1226416" cy="176676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7032104" y="2566492"/>
            <a:ext cx="1643074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свода предложений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2 часа</a:t>
            </a:r>
          </a:p>
        </p:txBody>
      </p:sp>
      <p:cxnSp>
        <p:nvCxnSpPr>
          <p:cNvPr id="46" name="Прямая со стрелкой 45"/>
          <p:cNvCxnSpPr>
            <a:stCxn id="71" idx="2"/>
            <a:endCxn id="43" idx="0"/>
          </p:cNvCxnSpPr>
          <p:nvPr/>
        </p:nvCxnSpPr>
        <p:spPr>
          <a:xfrm rot="5400000">
            <a:off x="7782203" y="249505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23836" y="2495054"/>
            <a:ext cx="11668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23836" y="3280872"/>
            <a:ext cx="11668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52398" y="3995252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452398" y="5066822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452398" y="5852640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785606" y="549545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/>
              <a:t>Есть </a:t>
            </a:r>
          </a:p>
          <a:p>
            <a:pPr algn="ctr"/>
            <a:r>
              <a:rPr lang="ru-RU" sz="900" dirty="0" smtClean="0"/>
              <a:t>замечания</a:t>
            </a:r>
            <a:endParaRPr lang="ru-RU" sz="900" dirty="0"/>
          </a:p>
        </p:txBody>
      </p:sp>
      <p:cxnSp>
        <p:nvCxnSpPr>
          <p:cNvPr id="73" name="Прямая со стрелкой 72"/>
          <p:cNvCxnSpPr>
            <a:stCxn id="15" idx="3"/>
            <a:endCxn id="38" idx="1"/>
          </p:cNvCxnSpPr>
          <p:nvPr/>
        </p:nvCxnSpPr>
        <p:spPr>
          <a:xfrm flipV="1">
            <a:off x="5357110" y="6297798"/>
            <a:ext cx="162826" cy="19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282196" y="6424144"/>
            <a:ext cx="76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/>
              <a:t>Нет </a:t>
            </a:r>
          </a:p>
          <a:p>
            <a:pPr algn="ctr"/>
            <a:r>
              <a:rPr lang="ru-RU" sz="900" dirty="0" smtClean="0"/>
              <a:t>замечаний</a:t>
            </a:r>
            <a:endParaRPr lang="ru-RU" sz="9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45" name="Рисунок 44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77868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stomShape 6"/>
          <p:cNvSpPr/>
          <p:nvPr/>
        </p:nvSpPr>
        <p:spPr>
          <a:xfrm>
            <a:off x="0" y="469900"/>
            <a:ext cx="12192000" cy="4572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50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3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453249"/>
            <a:ext cx="12221511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Карта процесса идеальная</a:t>
            </a:r>
          </a:p>
        </p:txBody>
      </p:sp>
      <p:sp>
        <p:nvSpPr>
          <p:cNvPr id="57" name="CustomShape 6"/>
          <p:cNvSpPr/>
          <p:nvPr/>
        </p:nvSpPr>
        <p:spPr>
          <a:xfrm>
            <a:off x="9385300" y="5892800"/>
            <a:ext cx="2755900" cy="990600"/>
          </a:xfrm>
          <a:prstGeom prst="roundRect">
            <a:avLst/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59" name="TextBox 58"/>
          <p:cNvSpPr txBox="1"/>
          <p:nvPr/>
        </p:nvSpPr>
        <p:spPr>
          <a:xfrm>
            <a:off x="9410700" y="5934670"/>
            <a:ext cx="3009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Общее время протекания процесса 7 – 20 дней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8 операций 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363325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8084" y="994856"/>
            <a:ext cx="1836144" cy="5863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Делопроиз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водитель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Специалист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Министр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Делопроиз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водитель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Отдел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регуляторной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политики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Министр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Участник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публичных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консультаций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81224" y="1709236"/>
            <a:ext cx="1714512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Заполнение формы сводного отчета в электронном виде на сайте министерства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4 – 8 часов</a:t>
            </a:r>
            <a:endParaRPr lang="ru-RU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81224" y="328087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– 15 минут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81224" y="4209566"/>
            <a:ext cx="1714512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проектов писем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 публичных 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консультациях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2 часа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67042" y="5294816"/>
            <a:ext cx="135732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писем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67174" y="6138392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Рассмотрение проекта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Направление ответа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— 15 дней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81488" y="3280872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писем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52926" y="4209566"/>
            <a:ext cx="1714512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Размещение документов на сайте и 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интернет-портале ОРВ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30 – 40 мин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923418"/>
            <a:ext cx="461665" cy="22036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Орган-разработчик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280872"/>
            <a:ext cx="461665" cy="23397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Минэкономразвития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1881158" y="1994988"/>
            <a:ext cx="357190" cy="3571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8" name="Прямая со стрелкой 97"/>
          <p:cNvCxnSpPr>
            <a:stCxn id="81" idx="6"/>
          </p:cNvCxnSpPr>
          <p:nvPr/>
        </p:nvCxnSpPr>
        <p:spPr>
          <a:xfrm>
            <a:off x="2238348" y="2173583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7" idx="2"/>
            <a:endCxn id="8" idx="0"/>
          </p:cNvCxnSpPr>
          <p:nvPr/>
        </p:nvCxnSpPr>
        <p:spPr>
          <a:xfrm rot="5400000">
            <a:off x="2845571" y="288796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8" idx="2"/>
            <a:endCxn id="11" idx="0"/>
          </p:cNvCxnSpPr>
          <p:nvPr/>
        </p:nvCxnSpPr>
        <p:spPr>
          <a:xfrm rot="5400000">
            <a:off x="3059885" y="403097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кругленный прямоугольник 75"/>
          <p:cNvSpPr/>
          <p:nvPr/>
        </p:nvSpPr>
        <p:spPr>
          <a:xfrm>
            <a:off x="6738942" y="4209566"/>
            <a:ext cx="1285884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проекта письма о замечаниях и предложения 30 – 60 минут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381884" y="5294816"/>
            <a:ext cx="1428760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писем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953124" y="3280872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453322" y="3280872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письма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cxnSp>
        <p:nvCxnSpPr>
          <p:cNvPr id="82" name="Прямая со стрелкой 81"/>
          <p:cNvCxnSpPr/>
          <p:nvPr/>
        </p:nvCxnSpPr>
        <p:spPr>
          <a:xfrm rot="5400000">
            <a:off x="6846893" y="403017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7680176" y="507480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 flipV="1">
            <a:off x="8239934" y="3853170"/>
            <a:ext cx="16306" cy="1437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rot="5400000">
            <a:off x="3489307" y="5102541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hape 88"/>
          <p:cNvCxnSpPr>
            <a:endCxn id="18" idx="1"/>
          </p:cNvCxnSpPr>
          <p:nvPr/>
        </p:nvCxnSpPr>
        <p:spPr>
          <a:xfrm rot="5400000" flipH="1" flipV="1">
            <a:off x="3452794" y="4352442"/>
            <a:ext cx="1714512" cy="1428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11" idx="3"/>
            <a:endCxn id="21" idx="1"/>
          </p:cNvCxnSpPr>
          <p:nvPr/>
        </p:nvCxnSpPr>
        <p:spPr>
          <a:xfrm>
            <a:off x="4095736" y="456675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оединительная линия уступом 93"/>
          <p:cNvCxnSpPr/>
          <p:nvPr/>
        </p:nvCxnSpPr>
        <p:spPr>
          <a:xfrm rot="16200000" flipH="1">
            <a:off x="3417075" y="4745351"/>
            <a:ext cx="2357454" cy="428628"/>
          </a:xfrm>
          <a:prstGeom prst="bentConnector3">
            <a:avLst>
              <a:gd name="adj1" fmla="val 5449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Соединительная линия уступом 99"/>
          <p:cNvCxnSpPr/>
          <p:nvPr/>
        </p:nvCxnSpPr>
        <p:spPr>
          <a:xfrm rot="5400000" flipH="1" flipV="1">
            <a:off x="4917273" y="4602475"/>
            <a:ext cx="2286016" cy="785818"/>
          </a:xfrm>
          <a:prstGeom prst="bentConnector3">
            <a:avLst>
              <a:gd name="adj1" fmla="val 4701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Скругленный прямоугольник 101"/>
          <p:cNvSpPr/>
          <p:nvPr/>
        </p:nvSpPr>
        <p:spPr>
          <a:xfrm>
            <a:off x="8810644" y="1690426"/>
            <a:ext cx="1571636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Корректировка проекта и подготовка свода предложений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6 – 12 часов</a:t>
            </a: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10453718" y="1690426"/>
            <a:ext cx="1643074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проекта письма о </a:t>
            </a:r>
            <a:r>
              <a:rPr lang="ru-RU" sz="10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рассмот-рении</a:t>
            </a: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замечаний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10 – 30 минут</a:t>
            </a:r>
            <a:endParaRPr lang="ru-RU" dirty="0" smtClean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7167570" y="1690426"/>
            <a:ext cx="1214446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Рассмотрение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замечаний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2 дня</a:t>
            </a:r>
          </a:p>
        </p:txBody>
      </p:sp>
      <p:cxnSp>
        <p:nvCxnSpPr>
          <p:cNvPr id="105" name="Прямая со стрелкой 104"/>
          <p:cNvCxnSpPr/>
          <p:nvPr/>
        </p:nvCxnSpPr>
        <p:spPr>
          <a:xfrm>
            <a:off x="7954976" y="1566360"/>
            <a:ext cx="13232" cy="124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Ромб 105"/>
          <p:cNvSpPr/>
          <p:nvPr/>
        </p:nvSpPr>
        <p:spPr>
          <a:xfrm>
            <a:off x="8382016" y="1994988"/>
            <a:ext cx="285752" cy="285752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0" name="Прямая со стрелкой 109"/>
          <p:cNvCxnSpPr>
            <a:stCxn id="106" idx="3"/>
            <a:endCxn id="102" idx="1"/>
          </p:cNvCxnSpPr>
          <p:nvPr/>
        </p:nvCxnSpPr>
        <p:spPr>
          <a:xfrm flipV="1">
            <a:off x="8667768" y="2047616"/>
            <a:ext cx="142876" cy="90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Скругленный прямоугольник 110"/>
          <p:cNvSpPr/>
          <p:nvPr/>
        </p:nvSpPr>
        <p:spPr>
          <a:xfrm>
            <a:off x="7167570" y="994856"/>
            <a:ext cx="12144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10596594" y="2637930"/>
            <a:ext cx="135732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писем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10668032" y="994856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писем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cxnSp>
        <p:nvCxnSpPr>
          <p:cNvPr id="119" name="Соединительная линия уступом 118"/>
          <p:cNvCxnSpPr>
            <a:stCxn id="106" idx="2"/>
            <a:endCxn id="103" idx="2"/>
          </p:cNvCxnSpPr>
          <p:nvPr/>
        </p:nvCxnSpPr>
        <p:spPr>
          <a:xfrm rot="16200000" flipH="1">
            <a:off x="9838040" y="967591"/>
            <a:ext cx="124066" cy="2750363"/>
          </a:xfrm>
          <a:prstGeom prst="bentConnector3">
            <a:avLst>
              <a:gd name="adj1" fmla="val 18951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rot="5400000">
            <a:off x="11703883" y="253077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hape 124"/>
          <p:cNvCxnSpPr>
            <a:endCxn id="111" idx="1"/>
          </p:cNvCxnSpPr>
          <p:nvPr/>
        </p:nvCxnSpPr>
        <p:spPr>
          <a:xfrm rot="16200000" flipV="1">
            <a:off x="6310314" y="2137864"/>
            <a:ext cx="2000264" cy="285752"/>
          </a:xfrm>
          <a:prstGeom prst="bentConnector4">
            <a:avLst>
              <a:gd name="adj1" fmla="val 33714"/>
              <a:gd name="adj2" fmla="val 1799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>
            <a:stCxn id="102" idx="3"/>
            <a:endCxn id="103" idx="1"/>
          </p:cNvCxnSpPr>
          <p:nvPr/>
        </p:nvCxnSpPr>
        <p:spPr>
          <a:xfrm>
            <a:off x="10382280" y="2047616"/>
            <a:ext cx="714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Соединительная линия уступом 168"/>
          <p:cNvCxnSpPr/>
          <p:nvPr/>
        </p:nvCxnSpPr>
        <p:spPr>
          <a:xfrm flipV="1">
            <a:off x="12000656" y="1330386"/>
            <a:ext cx="12700" cy="1523947"/>
          </a:xfrm>
          <a:prstGeom prst="bentConnector3">
            <a:avLst>
              <a:gd name="adj1" fmla="val 118722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>
            <a:off x="12025354" y="1137732"/>
            <a:ext cx="1666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52398" y="1637798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79376" y="2552934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52398" y="3209434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79376" y="4065102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79376" y="5146810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79376" y="5937310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7" name="Рисунок 56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77868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stomShape 6"/>
          <p:cNvSpPr/>
          <p:nvPr/>
        </p:nvSpPr>
        <p:spPr>
          <a:xfrm>
            <a:off x="0" y="469900"/>
            <a:ext cx="12192000" cy="4572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60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4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453249"/>
            <a:ext cx="12221511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Карта процесса целевая (слайд 1)</a:t>
            </a:r>
          </a:p>
        </p:txBody>
      </p:sp>
      <p:sp>
        <p:nvSpPr>
          <p:cNvPr id="66" name="CustomShape 6"/>
          <p:cNvSpPr/>
          <p:nvPr/>
        </p:nvSpPr>
        <p:spPr>
          <a:xfrm>
            <a:off x="9385300" y="5892800"/>
            <a:ext cx="2755900" cy="990600"/>
          </a:xfrm>
          <a:prstGeom prst="roundRect">
            <a:avLst/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67" name="TextBox 66"/>
          <p:cNvSpPr txBox="1"/>
          <p:nvPr/>
        </p:nvSpPr>
        <p:spPr>
          <a:xfrm>
            <a:off x="9410700" y="5934670"/>
            <a:ext cx="3009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Общее время протекания процесса 10 – 22 дня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49 операций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363325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8084" y="994856"/>
            <a:ext cx="1836144" cy="5863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Делопроиз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водитель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Специалист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Министр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Делопроиз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водитель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Отдел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регуляторной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политики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Министр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Участник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публичных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консультаций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923418"/>
            <a:ext cx="461665" cy="22036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Орган-разработчик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280872"/>
            <a:ext cx="461665" cy="23397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Минэкономразвития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309786" y="3351170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309786" y="994856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писем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cxnSp>
        <p:nvCxnSpPr>
          <p:cNvPr id="122" name="Прямая со стрелкой 121"/>
          <p:cNvCxnSpPr/>
          <p:nvPr/>
        </p:nvCxnSpPr>
        <p:spPr>
          <a:xfrm flipH="1">
            <a:off x="7104112" y="2626530"/>
            <a:ext cx="158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Загнутый угол 47"/>
          <p:cNvSpPr/>
          <p:nvPr/>
        </p:nvSpPr>
        <p:spPr>
          <a:xfrm rot="10800000">
            <a:off x="2595538" y="6138392"/>
            <a:ext cx="428628" cy="50006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166910" y="4209566"/>
            <a:ext cx="1643074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Рассмотрение проекта НПА,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сводного отчета и свода предложений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2 дня</a:t>
            </a:r>
          </a:p>
        </p:txBody>
      </p:sp>
      <p:sp>
        <p:nvSpPr>
          <p:cNvPr id="50" name="7-конечная звезда 49"/>
          <p:cNvSpPr/>
          <p:nvPr/>
        </p:nvSpPr>
        <p:spPr>
          <a:xfrm>
            <a:off x="3595670" y="4281004"/>
            <a:ext cx="285752" cy="28575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6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52" name="Прямая со стрелкой 51"/>
          <p:cNvCxnSpPr>
            <a:stCxn id="113" idx="2"/>
            <a:endCxn id="79" idx="0"/>
          </p:cNvCxnSpPr>
          <p:nvPr/>
        </p:nvCxnSpPr>
        <p:spPr>
          <a:xfrm>
            <a:off x="2988447" y="1566360"/>
            <a:ext cx="0" cy="1784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79" idx="2"/>
            <a:endCxn id="49" idx="0"/>
          </p:cNvCxnSpPr>
          <p:nvPr/>
        </p:nvCxnSpPr>
        <p:spPr>
          <a:xfrm>
            <a:off x="2988447" y="3922674"/>
            <a:ext cx="0" cy="28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113" idx="1"/>
            <a:endCxn id="48" idx="3"/>
          </p:cNvCxnSpPr>
          <p:nvPr/>
        </p:nvCxnSpPr>
        <p:spPr>
          <a:xfrm rot="10800000" flipH="1" flipV="1">
            <a:off x="2309786" y="1280607"/>
            <a:ext cx="285752" cy="5107817"/>
          </a:xfrm>
          <a:prstGeom prst="bentConnector3">
            <a:avLst>
              <a:gd name="adj1" fmla="val -799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8096264" y="3423748"/>
            <a:ext cx="12144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667240" y="1762434"/>
            <a:ext cx="12144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Рассмотрение  заключения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6 – 12 часов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238612" y="5209698"/>
            <a:ext cx="1357322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заключения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167174" y="3352310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заключения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0668032" y="3423748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8096264" y="4210706"/>
            <a:ext cx="1214446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Рассмотрение</a:t>
            </a:r>
          </a:p>
          <a:p>
            <a:pPr algn="ctr"/>
            <a:r>
              <a:rPr lang="ru-RU" sz="10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откорректиро-ванного</a:t>
            </a: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проекта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2 дня</a:t>
            </a:r>
          </a:p>
        </p:txBody>
      </p:sp>
      <p:sp>
        <p:nvSpPr>
          <p:cNvPr id="67" name="Ромб 66"/>
          <p:cNvSpPr/>
          <p:nvPr/>
        </p:nvSpPr>
        <p:spPr>
          <a:xfrm>
            <a:off x="5953124" y="1994988"/>
            <a:ext cx="285752" cy="285752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238612" y="994856"/>
            <a:ext cx="12144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8239140" y="974906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письма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cxnSp>
        <p:nvCxnSpPr>
          <p:cNvPr id="71" name="Прямая со стрелкой 70"/>
          <p:cNvCxnSpPr>
            <a:endCxn id="69" idx="0"/>
          </p:cNvCxnSpPr>
          <p:nvPr/>
        </p:nvCxnSpPr>
        <p:spPr>
          <a:xfrm rot="5400000">
            <a:off x="8275654" y="2309049"/>
            <a:ext cx="642147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9120336" y="154641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7-конечная звезда 72"/>
          <p:cNvSpPr/>
          <p:nvPr/>
        </p:nvSpPr>
        <p:spPr>
          <a:xfrm>
            <a:off x="9096396" y="4138128"/>
            <a:ext cx="285752" cy="28575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7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74" name="Прямая со стрелкой 73"/>
          <p:cNvCxnSpPr>
            <a:stCxn id="60" idx="2"/>
          </p:cNvCxnSpPr>
          <p:nvPr/>
        </p:nvCxnSpPr>
        <p:spPr>
          <a:xfrm flipH="1">
            <a:off x="8688288" y="3995252"/>
            <a:ext cx="15199" cy="215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/>
          <p:cNvSpPr/>
          <p:nvPr/>
        </p:nvSpPr>
        <p:spPr>
          <a:xfrm>
            <a:off x="4007768" y="4209566"/>
            <a:ext cx="1080120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проекта  заключения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1 – 2 дня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238744" y="4209566"/>
            <a:ext cx="1428760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Размещение заключения на сайте и интернет-портале ОРВ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30 – 40 мин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7667636" y="1566360"/>
            <a:ext cx="12144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проекта письма 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10 – 30 минут</a:t>
            </a:r>
            <a:endParaRPr lang="ru-RU" dirty="0" smtClean="0"/>
          </a:p>
        </p:txBody>
      </p:sp>
      <p:cxnSp>
        <p:nvCxnSpPr>
          <p:cNvPr id="92" name="Прямая со стрелкой 91"/>
          <p:cNvCxnSpPr>
            <a:stCxn id="86" idx="3"/>
            <a:endCxn id="88" idx="1"/>
          </p:cNvCxnSpPr>
          <p:nvPr/>
        </p:nvCxnSpPr>
        <p:spPr>
          <a:xfrm>
            <a:off x="7524760" y="1816393"/>
            <a:ext cx="14287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hape 92"/>
          <p:cNvCxnSpPr>
            <a:stCxn id="67" idx="0"/>
            <a:endCxn id="86" idx="1"/>
          </p:cNvCxnSpPr>
          <p:nvPr/>
        </p:nvCxnSpPr>
        <p:spPr>
          <a:xfrm rot="5400000" flipH="1" flipV="1">
            <a:off x="6113860" y="1798534"/>
            <a:ext cx="178595" cy="2143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hape 94"/>
          <p:cNvCxnSpPr>
            <a:stCxn id="67" idx="2"/>
            <a:endCxn id="90" idx="1"/>
          </p:cNvCxnSpPr>
          <p:nvPr/>
        </p:nvCxnSpPr>
        <p:spPr>
          <a:xfrm rot="16200000" flipH="1">
            <a:off x="6149579" y="2227161"/>
            <a:ext cx="107157" cy="2143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rot="5400000">
            <a:off x="4525158" y="5137466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rot="5400000" flipH="1" flipV="1">
            <a:off x="4517748" y="4564822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stCxn id="61" idx="3"/>
            <a:endCxn id="67" idx="1"/>
          </p:cNvCxnSpPr>
          <p:nvPr/>
        </p:nvCxnSpPr>
        <p:spPr>
          <a:xfrm>
            <a:off x="5881686" y="2048186"/>
            <a:ext cx="71438" cy="89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rot="5400000" flipH="1" flipV="1">
            <a:off x="3703621" y="2458541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rot="5400000">
            <a:off x="5132381" y="167272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10596594" y="974906"/>
            <a:ext cx="142876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мотивированного возражения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cxnSp>
        <p:nvCxnSpPr>
          <p:cNvPr id="114" name="Shape 113"/>
          <p:cNvCxnSpPr>
            <a:stCxn id="101" idx="2"/>
            <a:endCxn id="109" idx="1"/>
          </p:cNvCxnSpPr>
          <p:nvPr/>
        </p:nvCxnSpPr>
        <p:spPr>
          <a:xfrm rot="5400000" flipH="1" flipV="1">
            <a:off x="7836256" y="449096"/>
            <a:ext cx="1948776" cy="3571900"/>
          </a:xfrm>
          <a:prstGeom prst="bentConnector4">
            <a:avLst>
              <a:gd name="adj1" fmla="val -6842"/>
              <a:gd name="adj2" fmla="val 789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stCxn id="109" idx="2"/>
            <a:endCxn id="65" idx="0"/>
          </p:cNvCxnSpPr>
          <p:nvPr/>
        </p:nvCxnSpPr>
        <p:spPr>
          <a:xfrm>
            <a:off x="11310974" y="1546410"/>
            <a:ext cx="35719" cy="187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кругленный прямоугольник 115"/>
          <p:cNvSpPr/>
          <p:nvPr/>
        </p:nvSpPr>
        <p:spPr>
          <a:xfrm>
            <a:off x="9382148" y="4210706"/>
            <a:ext cx="1071570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проекта повторного заключения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1 – 2 дня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10668032" y="4210706"/>
            <a:ext cx="1428760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Размещение повторного заключения на сайте и интернет-портале ОРВ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30 – 40 мин</a:t>
            </a:r>
          </a:p>
        </p:txBody>
      </p:sp>
      <p:cxnSp>
        <p:nvCxnSpPr>
          <p:cNvPr id="118" name="Прямая со стрелкой 117"/>
          <p:cNvCxnSpPr>
            <a:stCxn id="65" idx="3"/>
          </p:cNvCxnSpPr>
          <p:nvPr/>
        </p:nvCxnSpPr>
        <p:spPr>
          <a:xfrm>
            <a:off x="12025354" y="3709500"/>
            <a:ext cx="1666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 rot="5400000">
            <a:off x="5239538" y="406589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Скругленный прямоугольник 123"/>
          <p:cNvSpPr/>
          <p:nvPr/>
        </p:nvSpPr>
        <p:spPr>
          <a:xfrm>
            <a:off x="9525024" y="5218818"/>
            <a:ext cx="1357322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заключения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9453586" y="3423748"/>
            <a:ext cx="1143008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повторного заключения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cxnSp>
        <p:nvCxnSpPr>
          <p:cNvPr id="127" name="Shape 126"/>
          <p:cNvCxnSpPr>
            <a:endCxn id="60" idx="3"/>
          </p:cNvCxnSpPr>
          <p:nvPr/>
        </p:nvCxnSpPr>
        <p:spPr>
          <a:xfrm rot="5400000">
            <a:off x="8277994" y="2579126"/>
            <a:ext cx="2163090" cy="9765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stCxn id="66" idx="3"/>
            <a:endCxn id="116" idx="1"/>
          </p:cNvCxnSpPr>
          <p:nvPr/>
        </p:nvCxnSpPr>
        <p:spPr>
          <a:xfrm>
            <a:off x="9310710" y="4639334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>
            <a:stCxn id="116" idx="2"/>
          </p:cNvCxnSpPr>
          <p:nvPr/>
        </p:nvCxnSpPr>
        <p:spPr>
          <a:xfrm rot="16200000" flipH="1">
            <a:off x="9863560" y="5122335"/>
            <a:ext cx="143670" cy="34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 flipV="1">
            <a:off x="10525156" y="3995252"/>
            <a:ext cx="37686" cy="1223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>
            <a:off x="10596594" y="3995252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Овал 131"/>
          <p:cNvSpPr/>
          <p:nvPr/>
        </p:nvSpPr>
        <p:spPr>
          <a:xfrm>
            <a:off x="6953256" y="4423880"/>
            <a:ext cx="357190" cy="3571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3" name="Прямая со стрелкой 132"/>
          <p:cNvCxnSpPr>
            <a:stCxn id="85" idx="3"/>
            <a:endCxn id="132" idx="2"/>
          </p:cNvCxnSpPr>
          <p:nvPr/>
        </p:nvCxnSpPr>
        <p:spPr>
          <a:xfrm flipV="1">
            <a:off x="6667504" y="4602475"/>
            <a:ext cx="28575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749126" y="65817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12</a:t>
            </a:r>
            <a:endParaRPr lang="ru-RU" sz="1400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479376" y="5146810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479376" y="2482514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479376" y="3202594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79376" y="4066690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79376" y="1546410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79376" y="5908810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Скругленный прямоугольник 85"/>
          <p:cNvSpPr/>
          <p:nvPr/>
        </p:nvSpPr>
        <p:spPr>
          <a:xfrm>
            <a:off x="6310314" y="1566360"/>
            <a:ext cx="1214446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Корректировка проекта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6 – 12 часов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6310314" y="2137864"/>
            <a:ext cx="1428760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мотивированного возражения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6 – 12 часов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881950" y="2630520"/>
            <a:ext cx="1428760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письма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6310314" y="2709368"/>
            <a:ext cx="1428760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мотивированного возражения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cxnSp>
        <p:nvCxnSpPr>
          <p:cNvPr id="103" name="Прямая со стрелкой 102"/>
          <p:cNvCxnSpPr>
            <a:stCxn id="49" idx="3"/>
            <a:endCxn id="77" idx="1"/>
          </p:cNvCxnSpPr>
          <p:nvPr/>
        </p:nvCxnSpPr>
        <p:spPr>
          <a:xfrm>
            <a:off x="3809984" y="4638194"/>
            <a:ext cx="1977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5" name="Рисунок 104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6" name="Прямая соединительная линия 105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77868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ustomShape 6"/>
          <p:cNvSpPr/>
          <p:nvPr/>
        </p:nvSpPr>
        <p:spPr>
          <a:xfrm>
            <a:off x="0" y="469900"/>
            <a:ext cx="12192000" cy="4572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111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9" name="TextBox 118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0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453249"/>
            <a:ext cx="12221511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Карта процесса целевая (слайд 2)</a:t>
            </a:r>
          </a:p>
        </p:txBody>
      </p:sp>
      <p:sp>
        <p:nvSpPr>
          <p:cNvPr id="125" name="CustomShape 6"/>
          <p:cNvSpPr/>
          <p:nvPr/>
        </p:nvSpPr>
        <p:spPr>
          <a:xfrm>
            <a:off x="9385300" y="5892800"/>
            <a:ext cx="2755900" cy="990600"/>
          </a:xfrm>
          <a:prstGeom prst="roundRect">
            <a:avLst/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134" name="TextBox 133"/>
          <p:cNvSpPr txBox="1"/>
          <p:nvPr/>
        </p:nvSpPr>
        <p:spPr>
          <a:xfrm>
            <a:off x="9410700" y="5934670"/>
            <a:ext cx="3009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Общее время протекания процесса 10 – 22 дня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49 операций 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1306175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1" name="Прямоугольник 120"/>
          <p:cNvSpPr/>
          <p:nvPr/>
        </p:nvSpPr>
        <p:spPr>
          <a:xfrm>
            <a:off x="6362716" y="6215082"/>
            <a:ext cx="3429024" cy="6429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8084" y="941366"/>
            <a:ext cx="1836144" cy="5863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Делопроиз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водитель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Специалист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Министр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Делопроиз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водитель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Отдел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регуляторной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политики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Министр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Участник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публичных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консультаций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52992" y="3298820"/>
            <a:ext cx="142876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писем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95802" y="5156208"/>
            <a:ext cx="1357322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писем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52596" y="3298820"/>
            <a:ext cx="142876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844528"/>
            <a:ext cx="461665" cy="22036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Орган-разработчик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155944"/>
            <a:ext cx="461665" cy="23397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Минэкономразвития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952596" y="4227514"/>
            <a:ext cx="1428760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Рассмотрение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мотивированного заключения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2 дня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952992" y="1012804"/>
            <a:ext cx="12144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667372" y="1713504"/>
            <a:ext cx="12144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Рассмотрение документов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6 – 12 часов</a:t>
            </a: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8382016" y="4227514"/>
            <a:ext cx="114300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протокола рабочей группы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2 дня</a:t>
            </a: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9739338" y="4227514"/>
            <a:ext cx="1714512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Размещение повторного заключения на сайте и интернет-портале ОРВ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30 – 40 мин</a:t>
            </a:r>
          </a:p>
        </p:txBody>
      </p:sp>
      <p:cxnSp>
        <p:nvCxnSpPr>
          <p:cNvPr id="55" name="Прямая со стрелкой 54"/>
          <p:cNvCxnSpPr>
            <a:stCxn id="18" idx="2"/>
            <a:endCxn id="31" idx="0"/>
          </p:cNvCxnSpPr>
          <p:nvPr/>
        </p:nvCxnSpPr>
        <p:spPr>
          <a:xfrm rot="5400000">
            <a:off x="2488381" y="404891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>
            <a:off x="3524232" y="4227514"/>
            <a:ext cx="1928826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проектов писем  о создании рабочей группы по разрешению разногласий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2 дня</a:t>
            </a:r>
          </a:p>
        </p:txBody>
      </p:sp>
      <p:sp>
        <p:nvSpPr>
          <p:cNvPr id="63" name="Загнутый угол 62"/>
          <p:cNvSpPr/>
          <p:nvPr/>
        </p:nvSpPr>
        <p:spPr>
          <a:xfrm rot="10800000">
            <a:off x="5810248" y="6029424"/>
            <a:ext cx="428628" cy="50006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66"/>
          <p:cNvCxnSpPr>
            <a:endCxn id="63" idx="2"/>
          </p:cNvCxnSpPr>
          <p:nvPr/>
        </p:nvCxnSpPr>
        <p:spPr>
          <a:xfrm rot="5400000">
            <a:off x="4945012" y="4949874"/>
            <a:ext cx="21591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5400000">
            <a:off x="4952992" y="5084770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31" idx="3"/>
            <a:endCxn id="58" idx="1"/>
          </p:cNvCxnSpPr>
          <p:nvPr/>
        </p:nvCxnSpPr>
        <p:spPr>
          <a:xfrm>
            <a:off x="3381356" y="4620423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 flipH="1" flipV="1">
            <a:off x="4381885" y="2441167"/>
            <a:ext cx="171451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H="1">
            <a:off x="6023992" y="1585102"/>
            <a:ext cx="1364" cy="123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Скругленный прямоугольник 91"/>
          <p:cNvSpPr/>
          <p:nvPr/>
        </p:nvSpPr>
        <p:spPr>
          <a:xfrm>
            <a:off x="7024694" y="1713504"/>
            <a:ext cx="12144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Принятие решения по участию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6 – 12 часов</a:t>
            </a: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6381752" y="4227514"/>
            <a:ext cx="1714512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Проведение рабочей группы по разрешению разногласий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2 дня</a:t>
            </a:r>
          </a:p>
        </p:txBody>
      </p:sp>
      <p:cxnSp>
        <p:nvCxnSpPr>
          <p:cNvPr id="98" name="Прямая со стрелкой 97"/>
          <p:cNvCxnSpPr>
            <a:stCxn id="58" idx="3"/>
            <a:endCxn id="95" idx="1"/>
          </p:cNvCxnSpPr>
          <p:nvPr/>
        </p:nvCxnSpPr>
        <p:spPr>
          <a:xfrm>
            <a:off x="5453058" y="4620423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44" idx="3"/>
            <a:endCxn id="92" idx="1"/>
          </p:cNvCxnSpPr>
          <p:nvPr/>
        </p:nvCxnSpPr>
        <p:spPr>
          <a:xfrm>
            <a:off x="6881818" y="1999256"/>
            <a:ext cx="142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92" idx="2"/>
          </p:cNvCxnSpPr>
          <p:nvPr/>
        </p:nvCxnSpPr>
        <p:spPr>
          <a:xfrm rot="16200000" flipH="1">
            <a:off x="6678522" y="3238402"/>
            <a:ext cx="194250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Овал 106"/>
          <p:cNvSpPr/>
          <p:nvPr/>
        </p:nvSpPr>
        <p:spPr>
          <a:xfrm>
            <a:off x="11596726" y="4441828"/>
            <a:ext cx="357190" cy="3571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0" name="Прямая со стрелкой 109"/>
          <p:cNvCxnSpPr>
            <a:stCxn id="135" idx="3"/>
            <a:endCxn id="107" idx="2"/>
          </p:cNvCxnSpPr>
          <p:nvPr/>
        </p:nvCxnSpPr>
        <p:spPr>
          <a:xfrm>
            <a:off x="11453850" y="4620423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>
            <a:stCxn id="134" idx="3"/>
            <a:endCxn id="135" idx="1"/>
          </p:cNvCxnSpPr>
          <p:nvPr/>
        </p:nvCxnSpPr>
        <p:spPr>
          <a:xfrm>
            <a:off x="9525024" y="462042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>
            <a:stCxn id="95" idx="3"/>
            <a:endCxn id="134" idx="1"/>
          </p:cNvCxnSpPr>
          <p:nvPr/>
        </p:nvCxnSpPr>
        <p:spPr>
          <a:xfrm>
            <a:off x="8096264" y="4620423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7-конечная звезда 24"/>
          <p:cNvSpPr/>
          <p:nvPr/>
        </p:nvSpPr>
        <p:spPr>
          <a:xfrm>
            <a:off x="7881950" y="4084638"/>
            <a:ext cx="285752" cy="28575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8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505592" y="6286520"/>
            <a:ext cx="33575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Проблемы:</a:t>
            </a:r>
          </a:p>
          <a:p>
            <a:r>
              <a:rPr lang="ru-RU" sz="1100" dirty="0" smtClean="0"/>
              <a:t>8. Отсутствие кворума рабочей группы</a:t>
            </a:r>
          </a:p>
        </p:txBody>
      </p:sp>
      <p:cxnSp>
        <p:nvCxnSpPr>
          <p:cNvPr id="124" name="Прямая со стрелкой 123"/>
          <p:cNvCxnSpPr>
            <a:endCxn id="18" idx="1"/>
          </p:cNvCxnSpPr>
          <p:nvPr/>
        </p:nvCxnSpPr>
        <p:spPr>
          <a:xfrm>
            <a:off x="1809720" y="358457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79376" y="5855320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77078" y="5093320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79376" y="4013200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79376" y="3077096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79376" y="2357016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52398" y="1636936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812626" y="65817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12</a:t>
            </a:r>
            <a:endParaRPr lang="ru-RU" sz="1400" dirty="0"/>
          </a:p>
        </p:txBody>
      </p:sp>
      <p:sp>
        <p:nvSpPr>
          <p:cNvPr id="48" name="CustomShape 6"/>
          <p:cNvSpPr/>
          <p:nvPr/>
        </p:nvSpPr>
        <p:spPr>
          <a:xfrm>
            <a:off x="9448800" y="5892800"/>
            <a:ext cx="2755900" cy="990600"/>
          </a:xfrm>
          <a:prstGeom prst="roundRect">
            <a:avLst/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49" name="TextBox 48"/>
          <p:cNvSpPr txBox="1"/>
          <p:nvPr/>
        </p:nvSpPr>
        <p:spPr>
          <a:xfrm>
            <a:off x="9474200" y="5934670"/>
            <a:ext cx="3009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Общее время протекания процесса 10 – 22 дня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49 операций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1" name="Рисунок 50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77868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stomShape 6"/>
          <p:cNvSpPr/>
          <p:nvPr/>
        </p:nvSpPr>
        <p:spPr>
          <a:xfrm>
            <a:off x="0" y="469900"/>
            <a:ext cx="12192000" cy="4572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54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9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453249"/>
            <a:ext cx="12221511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Карта процесса целевая (слайд 3)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344275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Равнобедренный треугольник 2"/>
          <p:cNvSpPr/>
          <p:nvPr/>
        </p:nvSpPr>
        <p:spPr>
          <a:xfrm>
            <a:off x="2095472" y="1287446"/>
            <a:ext cx="6429420" cy="4929222"/>
          </a:xfrm>
          <a:prstGeom prst="triangl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n w="38100"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endParaRPr lang="ru-RU" dirty="0" smtClean="0">
              <a:ln w="38100"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095604" y="4716470"/>
            <a:ext cx="442915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6667504" y="2359016"/>
            <a:ext cx="2643206" cy="6429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Федеральный уровень 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39074" y="3859214"/>
            <a:ext cx="2786082" cy="6429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Региональный уровень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67768" y="5430850"/>
            <a:ext cx="2643206" cy="6429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Уровень организации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stCxn id="3" idx="1"/>
            <a:endCxn id="3" idx="5"/>
          </p:cNvCxnSpPr>
          <p:nvPr/>
        </p:nvCxnSpPr>
        <p:spPr>
          <a:xfrm rot="10800000" flipH="1">
            <a:off x="3702827" y="3752057"/>
            <a:ext cx="321471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7-конечная звезда 11"/>
          <p:cNvSpPr/>
          <p:nvPr/>
        </p:nvSpPr>
        <p:spPr>
          <a:xfrm>
            <a:off x="6596066" y="5359412"/>
            <a:ext cx="285752" cy="28575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8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6238876" y="5359412"/>
            <a:ext cx="285752" cy="28575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7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5" name="7-конечная звезда 14"/>
          <p:cNvSpPr/>
          <p:nvPr/>
        </p:nvSpPr>
        <p:spPr>
          <a:xfrm>
            <a:off x="5381620" y="5359412"/>
            <a:ext cx="285752" cy="28575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6" name="7-конечная звезда 15"/>
          <p:cNvSpPr/>
          <p:nvPr/>
        </p:nvSpPr>
        <p:spPr>
          <a:xfrm>
            <a:off x="5810248" y="5359412"/>
            <a:ext cx="285752" cy="285752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6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7" name="7-конечная звезда 16"/>
          <p:cNvSpPr/>
          <p:nvPr/>
        </p:nvSpPr>
        <p:spPr>
          <a:xfrm>
            <a:off x="5167306" y="3930652"/>
            <a:ext cx="571504" cy="571504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3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3738546" y="3930652"/>
            <a:ext cx="642942" cy="571504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1" name="7-конечная звезда 20"/>
          <p:cNvSpPr/>
          <p:nvPr/>
        </p:nvSpPr>
        <p:spPr>
          <a:xfrm>
            <a:off x="6310314" y="3930652"/>
            <a:ext cx="571504" cy="571504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4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4024298" y="5073660"/>
            <a:ext cx="642942" cy="64294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6" name="Рисунок 25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77868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stomShape 6"/>
          <p:cNvSpPr/>
          <p:nvPr/>
        </p:nvSpPr>
        <p:spPr>
          <a:xfrm>
            <a:off x="0" y="469900"/>
            <a:ext cx="12192000" cy="4572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29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2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453249"/>
            <a:ext cx="12221511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Пирамида проблем («ежей»)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306175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6646" y="974090"/>
            <a:ext cx="3978204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Сводные отчеты часто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возвращаются разработчику</a:t>
            </a:r>
          </a:p>
          <a:p>
            <a:pPr algn="ctr">
              <a:lnSpc>
                <a:spcPts val="2000"/>
              </a:lnSpc>
            </a:pPr>
            <a:endParaRPr lang="ru-RU" dirty="0" smtClean="0"/>
          </a:p>
          <a:p>
            <a:pPr algn="ctr">
              <a:lnSpc>
                <a:spcPts val="2000"/>
              </a:lnSpc>
            </a:pPr>
            <a:r>
              <a:rPr lang="ru-RU" dirty="0" smtClean="0"/>
              <a:t>Сводный отчет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заполняется некачественно</a:t>
            </a:r>
          </a:p>
          <a:p>
            <a:pPr algn="ctr">
              <a:lnSpc>
                <a:spcPts val="2000"/>
              </a:lnSpc>
            </a:pPr>
            <a:endParaRPr lang="ru-RU" dirty="0" smtClean="0"/>
          </a:p>
          <a:p>
            <a:pPr algn="ctr">
              <a:lnSpc>
                <a:spcPts val="2000"/>
              </a:lnSpc>
            </a:pPr>
            <a:r>
              <a:rPr lang="ru-RU" dirty="0" smtClean="0"/>
              <a:t>Форма сводного отчета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является объемной, содержит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много повторяющихся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разделов, которые не понятны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для разработчика</a:t>
            </a:r>
          </a:p>
          <a:p>
            <a:pPr algn="ctr">
              <a:lnSpc>
                <a:spcPts val="2000"/>
              </a:lnSpc>
            </a:pPr>
            <a:endParaRPr lang="ru-RU" dirty="0" smtClean="0"/>
          </a:p>
          <a:p>
            <a:pPr algn="ctr">
              <a:lnSpc>
                <a:spcPts val="2000"/>
              </a:lnSpc>
            </a:pPr>
            <a:r>
              <a:rPr lang="ru-RU" dirty="0" smtClean="0"/>
              <a:t>Форма сводного отчета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утверждена постановлением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Правительства Кировской области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от 05.05.2017 № 64/243</a:t>
            </a:r>
          </a:p>
          <a:p>
            <a:pPr algn="ctr">
              <a:lnSpc>
                <a:spcPts val="2000"/>
              </a:lnSpc>
            </a:pPr>
            <a:endParaRPr lang="ru-RU" dirty="0" smtClean="0"/>
          </a:p>
          <a:p>
            <a:pPr algn="ctr">
              <a:lnSpc>
                <a:spcPts val="2000"/>
              </a:lnSpc>
            </a:pPr>
            <a:r>
              <a:rPr lang="ru-RU" dirty="0" smtClean="0"/>
              <a:t>Обязанность по установлению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формы сводного отчета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предусмотрена действующим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законодательством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95736" y="954070"/>
            <a:ext cx="364333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/>
              <a:t>Процедура ОРВ занимает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длительное время</a:t>
            </a:r>
          </a:p>
          <a:p>
            <a:pPr algn="ctr">
              <a:lnSpc>
                <a:spcPts val="2000"/>
              </a:lnSpc>
            </a:pPr>
            <a:endParaRPr lang="ru-RU" dirty="0" smtClean="0"/>
          </a:p>
          <a:p>
            <a:pPr algn="ctr">
              <a:lnSpc>
                <a:spcPts val="2000"/>
              </a:lnSpc>
            </a:pPr>
            <a:r>
              <a:rPr lang="ru-RU" dirty="0" smtClean="0"/>
              <a:t>Необходимо провести публичные консультации, срок которых зависит от степени регулирующего воздействия проекта</a:t>
            </a:r>
          </a:p>
          <a:p>
            <a:pPr algn="ctr">
              <a:lnSpc>
                <a:spcPts val="2000"/>
              </a:lnSpc>
            </a:pPr>
            <a:endParaRPr lang="ru-RU" dirty="0" smtClean="0"/>
          </a:p>
          <a:p>
            <a:pPr algn="ctr">
              <a:lnSpc>
                <a:spcPts val="2000"/>
              </a:lnSpc>
            </a:pPr>
            <a:r>
              <a:rPr lang="ru-RU" dirty="0" smtClean="0"/>
              <a:t>Срок публичных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консультаций составляет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от 5 до 20 рабочих дней</a:t>
            </a:r>
          </a:p>
          <a:p>
            <a:pPr algn="ctr">
              <a:lnSpc>
                <a:spcPts val="2000"/>
              </a:lnSpc>
            </a:pPr>
            <a:endParaRPr lang="ru-RU" dirty="0" smtClean="0"/>
          </a:p>
          <a:p>
            <a:pPr algn="ctr">
              <a:lnSpc>
                <a:spcPts val="2000"/>
              </a:lnSpc>
            </a:pPr>
            <a:r>
              <a:rPr lang="ru-RU" dirty="0" smtClean="0"/>
              <a:t>Срок публичных консультаций установлен постановлением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Правительства Кировской области от 05.05.2017 № 64/243</a:t>
            </a:r>
          </a:p>
          <a:p>
            <a:pPr algn="ctr"/>
            <a:endParaRPr lang="ru-RU" dirty="0" smtClean="0"/>
          </a:p>
          <a:p>
            <a:pPr algn="ctr">
              <a:lnSpc>
                <a:spcPts val="2000"/>
              </a:lnSpc>
            </a:pPr>
            <a:r>
              <a:rPr lang="ru-RU" dirty="0" smtClean="0"/>
              <a:t>Обязанность установления срока публичных консультаций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предусмотрена действующим 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законодательством</a:t>
            </a:r>
          </a:p>
          <a:p>
            <a:pPr algn="ctr"/>
            <a:r>
              <a:rPr lang="ru-RU" dirty="0" smtClean="0"/>
              <a:t>  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2016" y="920732"/>
            <a:ext cx="3255570" cy="6750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dirty="0" smtClean="0"/>
              <a:t>Разработчику требуется </a:t>
            </a:r>
          </a:p>
          <a:p>
            <a:pPr algn="ctr">
              <a:lnSpc>
                <a:spcPts val="1900"/>
              </a:lnSpc>
            </a:pPr>
            <a:r>
              <a:rPr lang="ru-RU" dirty="0" smtClean="0"/>
              <a:t>длительное время для </a:t>
            </a:r>
          </a:p>
          <a:p>
            <a:pPr algn="ctr">
              <a:lnSpc>
                <a:spcPts val="1900"/>
              </a:lnSpc>
            </a:pPr>
            <a:r>
              <a:rPr lang="ru-RU" dirty="0" smtClean="0"/>
              <a:t>заполнения сводного отчета</a:t>
            </a:r>
          </a:p>
          <a:p>
            <a:pPr algn="ctr">
              <a:lnSpc>
                <a:spcPts val="1900"/>
              </a:lnSpc>
            </a:pPr>
            <a:endParaRPr lang="ru-RU" dirty="0" smtClean="0"/>
          </a:p>
          <a:p>
            <a:pPr algn="ctr">
              <a:lnSpc>
                <a:spcPts val="1900"/>
              </a:lnSpc>
            </a:pPr>
            <a:r>
              <a:rPr lang="ru-RU" dirty="0" smtClean="0"/>
              <a:t>Сводный отчет заполняется </a:t>
            </a:r>
          </a:p>
          <a:p>
            <a:pPr algn="ctr">
              <a:lnSpc>
                <a:spcPts val="1900"/>
              </a:lnSpc>
            </a:pPr>
            <a:r>
              <a:rPr lang="ru-RU" dirty="0" smtClean="0"/>
              <a:t>в ручном формате по </a:t>
            </a:r>
          </a:p>
          <a:p>
            <a:pPr algn="ctr">
              <a:lnSpc>
                <a:spcPts val="1900"/>
              </a:lnSpc>
            </a:pPr>
            <a:r>
              <a:rPr lang="ru-RU" dirty="0" smtClean="0"/>
              <a:t>определенной форме </a:t>
            </a:r>
          </a:p>
          <a:p>
            <a:pPr algn="ctr">
              <a:lnSpc>
                <a:spcPts val="1900"/>
              </a:lnSpc>
            </a:pPr>
            <a:r>
              <a:rPr lang="ru-RU" dirty="0" smtClean="0"/>
              <a:t>с приложениями</a:t>
            </a:r>
          </a:p>
          <a:p>
            <a:pPr algn="ctr">
              <a:lnSpc>
                <a:spcPts val="1900"/>
              </a:lnSpc>
            </a:pPr>
            <a:endParaRPr lang="ru-RU" dirty="0" smtClean="0"/>
          </a:p>
          <a:p>
            <a:pPr algn="ctr">
              <a:lnSpc>
                <a:spcPts val="1900"/>
              </a:lnSpc>
            </a:pPr>
            <a:r>
              <a:rPr lang="ru-RU" dirty="0" smtClean="0"/>
              <a:t>Отсутствует возможность </a:t>
            </a:r>
          </a:p>
          <a:p>
            <a:pPr algn="ctr">
              <a:lnSpc>
                <a:spcPts val="1900"/>
              </a:lnSpc>
            </a:pPr>
            <a:r>
              <a:rPr lang="ru-RU" dirty="0" smtClean="0"/>
              <a:t>заполнения формы </a:t>
            </a:r>
          </a:p>
          <a:p>
            <a:pPr algn="ctr">
              <a:lnSpc>
                <a:spcPts val="1900"/>
              </a:lnSpc>
            </a:pPr>
            <a:r>
              <a:rPr lang="ru-RU" dirty="0" smtClean="0"/>
              <a:t>сводного отчета в </a:t>
            </a:r>
          </a:p>
          <a:p>
            <a:pPr algn="ctr">
              <a:lnSpc>
                <a:spcPts val="1900"/>
              </a:lnSpc>
            </a:pPr>
            <a:r>
              <a:rPr lang="ru-RU" dirty="0" smtClean="0"/>
              <a:t>электронном виде</a:t>
            </a:r>
          </a:p>
          <a:p>
            <a:pPr algn="ctr">
              <a:lnSpc>
                <a:spcPts val="1900"/>
              </a:lnSpc>
            </a:pPr>
            <a:endParaRPr lang="ru-RU" dirty="0" smtClean="0"/>
          </a:p>
          <a:p>
            <a:pPr algn="ctr">
              <a:lnSpc>
                <a:spcPts val="1900"/>
              </a:lnSpc>
            </a:pPr>
            <a:r>
              <a:rPr lang="ru-RU" dirty="0" smtClean="0"/>
              <a:t>На сайте министерства </a:t>
            </a:r>
          </a:p>
          <a:p>
            <a:pPr algn="ctr">
              <a:lnSpc>
                <a:spcPts val="1900"/>
              </a:lnSpc>
            </a:pPr>
            <a:r>
              <a:rPr lang="ru-RU" dirty="0" smtClean="0"/>
              <a:t>отсутствует конструктор, </a:t>
            </a:r>
          </a:p>
          <a:p>
            <a:pPr algn="ctr">
              <a:lnSpc>
                <a:spcPts val="1900"/>
              </a:lnSpc>
            </a:pPr>
            <a:r>
              <a:rPr lang="ru-RU" dirty="0" smtClean="0"/>
              <a:t>позволяющий заполнить </a:t>
            </a:r>
          </a:p>
          <a:p>
            <a:pPr algn="ctr">
              <a:lnSpc>
                <a:spcPts val="1900"/>
              </a:lnSpc>
            </a:pPr>
            <a:r>
              <a:rPr lang="ru-RU" dirty="0" smtClean="0"/>
              <a:t>сводный отчет в </a:t>
            </a:r>
          </a:p>
          <a:p>
            <a:pPr algn="ctr">
              <a:lnSpc>
                <a:spcPts val="1900"/>
              </a:lnSpc>
            </a:pPr>
            <a:r>
              <a:rPr lang="ru-RU" dirty="0" smtClean="0"/>
              <a:t>электронном виде</a:t>
            </a:r>
          </a:p>
          <a:p>
            <a:pPr algn="ctr">
              <a:lnSpc>
                <a:spcPts val="1900"/>
              </a:lnSpc>
            </a:pPr>
            <a:endParaRPr lang="ru-RU" dirty="0" smtClean="0"/>
          </a:p>
          <a:p>
            <a:pPr algn="ctr">
              <a:lnSpc>
                <a:spcPts val="1900"/>
              </a:lnSpc>
            </a:pPr>
            <a:r>
              <a:rPr lang="ru-RU" dirty="0" smtClean="0"/>
              <a:t>Отсутствует техническое </a:t>
            </a:r>
          </a:p>
          <a:p>
            <a:pPr algn="ctr">
              <a:lnSpc>
                <a:spcPts val="1900"/>
              </a:lnSpc>
            </a:pPr>
            <a:r>
              <a:rPr lang="ru-RU" dirty="0" smtClean="0"/>
              <a:t>решение по заполнению </a:t>
            </a:r>
          </a:p>
          <a:p>
            <a:pPr algn="ctr">
              <a:lnSpc>
                <a:spcPts val="1900"/>
              </a:lnSpc>
            </a:pPr>
            <a:r>
              <a:rPr lang="ru-RU" dirty="0" smtClean="0"/>
              <a:t>сводный отчет в </a:t>
            </a:r>
          </a:p>
          <a:p>
            <a:pPr algn="ctr">
              <a:lnSpc>
                <a:spcPts val="1900"/>
              </a:lnSpc>
            </a:pPr>
            <a:r>
              <a:rPr lang="ru-RU" dirty="0" smtClean="0"/>
              <a:t>электронном виде</a:t>
            </a:r>
          </a:p>
          <a:p>
            <a:pPr algn="ctr">
              <a:lnSpc>
                <a:spcPts val="2000"/>
              </a:lnSpc>
            </a:pP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095472" y="1525574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95472" y="2311392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95472" y="3811590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810248" y="1525574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881686" y="2746372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881686" y="3771904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9953652" y="1668450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953652" y="2811458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0025090" y="4025904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095472" y="5097474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881686" y="5045088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0025090" y="5526102"/>
            <a:ext cx="14287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5" name="Рисунок 24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84218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stomShape 6"/>
          <p:cNvSpPr/>
          <p:nvPr/>
        </p:nvSpPr>
        <p:spPr>
          <a:xfrm>
            <a:off x="0" y="469900"/>
            <a:ext cx="12192000" cy="4572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28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1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453249"/>
            <a:ext cx="12221511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Методы решения проблем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306175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8" name="Рисунок 17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84218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stomShape 6"/>
          <p:cNvSpPr/>
          <p:nvPr/>
        </p:nvSpPr>
        <p:spPr>
          <a:xfrm>
            <a:off x="0" y="469900"/>
            <a:ext cx="12192000" cy="4572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21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453249"/>
            <a:ext cx="12221511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План мероприятий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3506" y="1128300"/>
            <a:ext cx="8120094" cy="572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1334750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84218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stomShape 6"/>
          <p:cNvSpPr/>
          <p:nvPr/>
        </p:nvSpPr>
        <p:spPr>
          <a:xfrm>
            <a:off x="0" y="469900"/>
            <a:ext cx="12192000" cy="4572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11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465949"/>
            <a:ext cx="12221511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План мероприятий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6244" y="985960"/>
            <a:ext cx="8086756" cy="57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1306175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8" name="Рисунок 7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84218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stomShape 6"/>
          <p:cNvSpPr/>
          <p:nvPr/>
        </p:nvSpPr>
        <p:spPr>
          <a:xfrm>
            <a:off x="0" y="469900"/>
            <a:ext cx="12192000" cy="4572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11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453249"/>
            <a:ext cx="12221511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План мероприятий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158" y="1063687"/>
            <a:ext cx="7834342" cy="554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1306175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5" name="Рисунок 14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84218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stomShape 6"/>
          <p:cNvSpPr/>
          <p:nvPr/>
        </p:nvSpPr>
        <p:spPr>
          <a:xfrm>
            <a:off x="0" y="469900"/>
            <a:ext cx="12192000" cy="4572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18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453249"/>
            <a:ext cx="12221511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Результаты реализации проекта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9176" y="1376346"/>
            <a:ext cx="5500726" cy="1135743"/>
          </a:xfrm>
          <a:prstGeom prst="roundRect">
            <a:avLst/>
          </a:prstGeom>
          <a:noFill/>
          <a:ln w="57150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Максимальное время проведения публичных консультаций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сокращено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2 раза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с 20 до 10 дней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Condensed Light" panose="02000000000000000000" pitchFamily="2" charset="0"/>
              <a:cs typeface="Arial" pitchFamily="34" charset="0"/>
              <a:sym typeface="Fira San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9176" y="3161086"/>
            <a:ext cx="5500726" cy="1135743"/>
          </a:xfrm>
          <a:prstGeom prst="roundRect">
            <a:avLst/>
          </a:prstGeom>
          <a:noFill/>
          <a:ln w="57150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Упрощена форма сводного отчета,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исключены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 дублирующие поля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Condensed Light" panose="02000000000000000000" pitchFamily="2" charset="0"/>
              <a:cs typeface="Arial" pitchFamily="34" charset="0"/>
              <a:sym typeface="Fira San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9176" y="5026950"/>
            <a:ext cx="5500726" cy="1135743"/>
          </a:xfrm>
          <a:prstGeom prst="roundRect">
            <a:avLst/>
          </a:prstGeom>
          <a:noFill/>
          <a:ln w="57150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На сайте министерства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реализован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 «калькулятор» сводного отчета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Condensed Light" panose="02000000000000000000" pitchFamily="2" charset="0"/>
              <a:cs typeface="Arial" pitchFamily="34" charset="0"/>
              <a:sym typeface="Fira San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10136" y="1447784"/>
            <a:ext cx="938202" cy="93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19644" y="3233734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19644" y="5162560"/>
            <a:ext cx="85893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712" y="1117600"/>
            <a:ext cx="3718888" cy="52323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11306175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3200" y="1204774"/>
            <a:ext cx="1198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это процедура, направленная на выявление положений, вводящих избыточные,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необоснованные ограничения или обязанности для предпринимателей,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а также положений, способствующих возникновению необоснованных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расходов как для бизнеса, так и для бюджета Кировской области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Condensed Light" panose="02000000000000000000" pitchFamily="2" charset="0"/>
              <a:cs typeface="Arial" pitchFamily="34" charset="0"/>
              <a:sym typeface="Fira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1533" y="2657464"/>
            <a:ext cx="738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реализации процедуры оценки регулирующего воздействия проектов НПА Кировской области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Condensed Light" panose="02000000000000000000" pitchFamily="2" charset="0"/>
              <a:cs typeface="Arial" pitchFamily="34" charset="0"/>
              <a:sym typeface="Fira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200" y="2443150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Более</a:t>
            </a:r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  <a:sym typeface="Fira Sans"/>
              </a:rPr>
              <a:t>10 лет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  <a:sym typeface="Fira Sans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8FF0666F-0DEC-7357-FF20-225E07E14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60273851"/>
              </p:ext>
            </p:extLst>
          </p:nvPr>
        </p:nvGraphicFramePr>
        <p:xfrm>
          <a:off x="557174" y="3455986"/>
          <a:ext cx="1107289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898752" y="5948859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Более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  <a:sym typeface="Fira Sans"/>
              </a:rPr>
              <a:t>1000</a:t>
            </a:r>
            <a:r>
              <a:rPr lang="ru-RU" b="1" dirty="0" smtClean="0">
                <a:solidFill>
                  <a:srgbClr val="1F497D">
                    <a:lumMod val="50000"/>
                  </a:srgb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проектов НПА прошли процедуру ОРВ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Condensed Light" panose="02000000000000000000" pitchFamily="2" charset="0"/>
              <a:cs typeface="Arial" pitchFamily="34" charset="0"/>
              <a:sym typeface="Fira San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4842" y="3477567"/>
            <a:ext cx="4482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  <a:sym typeface="Fira Sans"/>
              </a:rPr>
              <a:t>Динамика развития ОРВ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9" name="Рисунок 18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86389" y="605649"/>
            <a:ext cx="8785487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Оценка регулирующего воздействия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5" name="Picture 4" descr="https://admin.orlansm.ru/uploads/news/390af5361dfd46247ce64bb42306cb78d4d65f8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50500" y="533551"/>
            <a:ext cx="1841500" cy="6080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1268075" y="630555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0100" y="5105400"/>
            <a:ext cx="3165813" cy="1409700"/>
          </a:xfrm>
          <a:prstGeom prst="rect">
            <a:avLst/>
          </a:prstGeom>
          <a:noFill/>
          <a:ln w="9525">
            <a:solidFill>
              <a:srgbClr val="4BACC6"/>
            </a:solidFill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309522" y="1000084"/>
            <a:ext cx="4795878" cy="2143140"/>
          </a:xfrm>
          <a:prstGeom prst="roundRect">
            <a:avLst/>
          </a:prstGeom>
          <a:noFill/>
          <a:ln w="38100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rgbClr val="C00000"/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СВОДНЫЙ ОТЧЕТ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– это документ, содержащий выводы по итогам проведения разработчиком исследования о возможных вариантах решения проблемы, выявленной в соответствующей сфере общественных отношений,</a:t>
            </a: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а также результаты расчетов </a:t>
            </a: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издержек и выгод применения </a:t>
            </a: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указанных вариантов ее решения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Condensed Light" panose="02000000000000000000" pitchFamily="2" charset="0"/>
              <a:cs typeface="Arial" pitchFamily="34" charset="0"/>
              <a:sym typeface="Fira San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21300" y="1000084"/>
            <a:ext cx="6561178" cy="2143140"/>
          </a:xfrm>
          <a:prstGeom prst="roundRect">
            <a:avLst/>
          </a:prstGeom>
          <a:noFill/>
          <a:ln w="38100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Сводный отчет составляется по форме </a:t>
            </a: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согласно приложению № 1 к Порядку </a:t>
            </a: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проведения оценки регулирующего </a:t>
            </a: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воздействия проектов НПА Кировской </a:t>
            </a: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области и экспертизы НПА Кировской </a:t>
            </a: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области, утвержденному постановлением </a:t>
            </a: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Правительства Кировской области </a:t>
            </a: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от 05.05.2017 № 64/243 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Condensed Light" panose="02000000000000000000" pitchFamily="2" charset="0"/>
              <a:cs typeface="Arial" pitchFamily="34" charset="0"/>
              <a:sym typeface="Fira San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4122" y="3327376"/>
            <a:ext cx="4808578" cy="1785950"/>
          </a:xfrm>
          <a:prstGeom prst="roundRect">
            <a:avLst/>
          </a:prstGeom>
          <a:noFill/>
          <a:ln w="38100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Сводный отчет формируется разработчиком и подписывается руководителем или заместителем</a:t>
            </a:r>
            <a:r>
              <a:rPr lang="en-US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руководителя исполни- </a:t>
            </a:r>
          </a:p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     тельного органа Кировской области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Roboto Condensed Light" panose="02000000000000000000" pitchFamily="2" charset="0"/>
              <a:cs typeface="Arial" pitchFamily="34" charset="0"/>
              <a:sym typeface="Fira San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72100" y="3352776"/>
            <a:ext cx="6472278" cy="3352824"/>
          </a:xfrm>
          <a:prstGeom prst="roundRect">
            <a:avLst>
              <a:gd name="adj" fmla="val 9303"/>
            </a:avLst>
          </a:prstGeom>
          <a:noFill/>
          <a:ln w="38100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9522" y="5348278"/>
            <a:ext cx="4795878" cy="1357322"/>
          </a:xfrm>
          <a:prstGeom prst="roundRect">
            <a:avLst/>
          </a:prstGeom>
          <a:noFill/>
          <a:ln w="38100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Сводный отчет направляется разработчиком в уполномоченный орган после проведения предварительных правовой и лингвистической экспертиз с прилагаемым проектом НПА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3652" y="1071522"/>
            <a:ext cx="1571636" cy="1996669"/>
          </a:xfrm>
          <a:prstGeom prst="rect">
            <a:avLst/>
          </a:prstGeom>
          <a:noFill/>
          <a:ln w="9525">
            <a:solidFill>
              <a:srgbClr val="4BACC6"/>
            </a:solidFill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5" name="Рисунок 14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842183"/>
            <a:ext cx="12192000" cy="0"/>
          </a:xfrm>
          <a:prstGeom prst="line">
            <a:avLst/>
          </a:prstGeom>
          <a:ln w="3175">
            <a:solidFill>
              <a:srgbClr val="4BACC6"/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stomShape 6"/>
          <p:cNvSpPr/>
          <p:nvPr/>
        </p:nvSpPr>
        <p:spPr>
          <a:xfrm>
            <a:off x="0" y="469900"/>
            <a:ext cx="12192000" cy="4572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18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516749"/>
            <a:ext cx="12221511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Стандарт внедрения процедуры «подготовка сводного отчета»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588000" y="3430538"/>
            <a:ext cx="6096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Для снижения нагрузки на разработчиков на сайте минэкономразвития Кировской области в подразделе </a:t>
            </a:r>
            <a:b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</a:br>
            <a:r>
              <a:rPr lang="ru-RU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«Оценка регулирующего воздействия»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раздела </a:t>
            </a:r>
            <a:r>
              <a:rPr lang="ru-RU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«Деятельность министерства»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размещен «Калькулятор сводного отчета», содержащий поля с выпадающими списками, которые составлены по результатам анализа сводных отчетов и являются типовыми для разработчиков проектов НПА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306175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8743" y="835004"/>
            <a:ext cx="501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Сводный отчет состоит из следующих разделов: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2222" y="1154094"/>
            <a:ext cx="5715040" cy="785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1. Общая информация: </a:t>
            </a:r>
            <a:r>
              <a:rPr lang="ru-RU" sz="1400" dirty="0" smtClean="0">
                <a:solidFill>
                  <a:schemeClr val="tx1"/>
                </a:solidFill>
              </a:rPr>
              <a:t>сведения о разработчике проекта, вид и наименование проекта, описание проблемы и негативных эффектов, краткое описание целей и предлагаемого правового регулирования, контактное лицо разработчика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2222" y="2011350"/>
            <a:ext cx="5715040" cy="12144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2. Описание проблемы, на решение которой направлено предлагаемое правое регулирование: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формулировка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проб-лемы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учетом издержек (в том числе убытков в виде реального ущерба и упущенной выгоды), возникающих вследствие ее существования,</a:t>
            </a:r>
            <a:r>
              <a:rPr lang="ru-RU" sz="1400" dirty="0" smtClean="0">
                <a:solidFill>
                  <a:schemeClr val="tx1"/>
                </a:solidFill>
              </a:rPr>
              <a:t> характеристика негативных эффектов, анализ опыта субъектов РФ,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степень регулирующего воздействия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2222" y="3297234"/>
            <a:ext cx="5715040" cy="6429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3. Цели предлагаемого правового регулирования и индика-торы для оценки их достижения: </a:t>
            </a:r>
            <a:r>
              <a:rPr lang="ru-RU" sz="1400" dirty="0" smtClean="0">
                <a:solidFill>
                  <a:schemeClr val="tx1"/>
                </a:solidFill>
              </a:rPr>
              <a:t>цели регулирования, сроки их достижения, индикаторы для оценки их достижения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2222" y="4011614"/>
            <a:ext cx="5715040" cy="1000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4. Группы потенциальных адресатов предлагаемого право-вого регулирования, оценка их количества: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группы участни-ков отношений, интересы которых будут затронуты предлагае-мым регулированием, а также количественная оценка числа участников каждой группы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2222" y="5083184"/>
            <a:ext cx="5715040" cy="17621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5. Новые функции, полномочия, обязанности и права исполнительных органов Кировской области и органов местного самоуправления муниципальных образований Кировской области (сведения об их изменении), а также порядок их реализации в связи с введением предлагае-мого правового регулирования: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функции, полномочия, обязанности и права исполнительных органов и ОМСУ, которые вводятся, отменяются или изменяются, каким органом данные функции будут реализовываться, предполагаемый порядок осуществления соответствующих функций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80138" y="1154094"/>
            <a:ext cx="5715040" cy="11700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6. Оценка соответствующих расходов (доходов) бюджета Кировской области (местных бюджетов), связанных с введением предлагаемого правового регулирования: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оценка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расходов бюджета, оценка возможных поступлений, вызванных введением, изменением или отменой предлагаемого правового регулирования в разрезе новых (изменяемых) функций, полномочий, обязанностей или прав органов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80138" y="2370106"/>
            <a:ext cx="5715040" cy="22399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7. Новые или изменяющие ранее предусмотренные ОТ, </a:t>
            </a:r>
          </a:p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связанные с осуществлением предпринимательской деятельности, обязанности и запреты для субъектов предпринимательской деятельности, новая (измененная) ответственность за нарушение НПА Кировской области, затрагивающих вопросы осуществления предпринима-тельской деятельности, а также связанные с ними расхо-ды (доходы):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новые преимущества, а также обязанности и ограничения или изменения существующих преимуществ, обязанностей и ограничений, которые вводятся проектом в отношении каждой из групп адресатов, оценка влияния проекта доходы и расходы всех участников отношений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80138" y="4689460"/>
            <a:ext cx="5715040" cy="9286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8. Сравнение возможных вариантов решения проблемы: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оценка альтернативных вариантов решения проблемы с учетом расходов (доходов) адресатов правового регулирования и бюджета региона,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возможности достижения заявленных  целей, а также рисков неблагоприятных последствий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80138" y="5689592"/>
            <a:ext cx="5715040" cy="11430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400" b="1" dirty="0" smtClean="0">
                <a:solidFill>
                  <a:srgbClr val="C00000"/>
                </a:solidFill>
              </a:rPr>
              <a:t>9. Оценка необходимости установления переходного периода и (или) отсрочки вступления в силу нормативного правового акта либо необходимость распространения предлагаемого правового регулирования на ранее возник-шие отношения: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дата вступления в силу проекта, обоснование и сроки необходимости установления переходного периода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6" name="Рисунок 25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842183"/>
            <a:ext cx="12192000" cy="0"/>
          </a:xfrm>
          <a:prstGeom prst="line">
            <a:avLst/>
          </a:prstGeom>
          <a:ln w="3175">
            <a:solidFill>
              <a:srgbClr val="4BACC6"/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stomShape 6"/>
          <p:cNvSpPr/>
          <p:nvPr/>
        </p:nvSpPr>
        <p:spPr>
          <a:xfrm>
            <a:off x="0" y="469900"/>
            <a:ext cx="12192000" cy="4572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29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2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516749"/>
            <a:ext cx="12221511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Стандарт внедрения процедуры «Подготовка сводного отчета»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372850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452926" y="1074718"/>
            <a:ext cx="314327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Направление пакета документов в уполномоченный орган посредством СЭД для проведения ОРВ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8150" y="1074718"/>
            <a:ext cx="314327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Формирование разработчиком сводного отчета на сайте министерства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09312" y="1074718"/>
            <a:ext cx="314327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Размещение уполномоченным органом проекта НПА и сводного отчета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8480" y="2789230"/>
            <a:ext cx="550072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Публичные консультации по проекту НПА</a:t>
            </a:r>
          </a:p>
          <a:p>
            <a:pPr algn="ctr"/>
            <a:r>
              <a:rPr lang="ru-RU" b="1" dirty="0" smtClean="0"/>
              <a:t>Рассмотрение поступивших замечаний и предложений</a:t>
            </a:r>
            <a:endParaRPr lang="ru-RU" b="1" dirty="0"/>
          </a:p>
        </p:txBody>
      </p:sp>
      <p:pic>
        <p:nvPicPr>
          <p:cNvPr id="5124" name="Picture 4" descr="https://avatars.mds.yandex.net/i?id=dd98c2458e6342eb3309891d8633543673266aaf-4230996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464" y="2860669"/>
            <a:ext cx="1857388" cy="1002216"/>
          </a:xfrm>
          <a:prstGeom prst="rect">
            <a:avLst/>
          </a:prstGeom>
          <a:noFill/>
        </p:spPr>
      </p:pic>
      <p:pic>
        <p:nvPicPr>
          <p:cNvPr id="12" name="Picture 4" descr="https://avatars.mds.yandex.net/i?id=dd98c2458e6342eb3309891d8633543673266aaf-4230996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67834" y="2860668"/>
            <a:ext cx="1857388" cy="10022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09654" y="2574916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БИЗНЕС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39272" y="2562774"/>
            <a:ext cx="169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ИНВЕСТОРЫ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6778" y="4003676"/>
            <a:ext cx="143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Замечания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39272" y="3932238"/>
            <a:ext cx="175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Предложения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10050" y="4432304"/>
            <a:ext cx="335758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Подготовка заключения об ОРВ проекта НПА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10050" y="6075378"/>
            <a:ext cx="3357586" cy="5921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Принятие НПА</a:t>
            </a:r>
            <a:endParaRPr lang="ru-RU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3836" y="6075378"/>
            <a:ext cx="3357586" cy="5921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Доработка проекта НПА</a:t>
            </a:r>
            <a:endParaRPr lang="ru-RU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096264" y="6075378"/>
            <a:ext cx="3357586" cy="5921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Отказ от разработки проекта НПА</a:t>
            </a:r>
            <a:endParaRPr lang="ru-RU" b="1" dirty="0"/>
          </a:p>
        </p:txBody>
      </p:sp>
      <p:cxnSp>
        <p:nvCxnSpPr>
          <p:cNvPr id="27" name="Соединительная линия уступом 26"/>
          <p:cNvCxnSpPr>
            <a:stCxn id="21" idx="0"/>
            <a:endCxn id="22" idx="0"/>
          </p:cNvCxnSpPr>
          <p:nvPr/>
        </p:nvCxnSpPr>
        <p:spPr>
          <a:xfrm rot="5400000" flipH="1" flipV="1">
            <a:off x="5988843" y="2289164"/>
            <a:ext cx="12700" cy="7572428"/>
          </a:xfrm>
          <a:prstGeom prst="bentConnector3">
            <a:avLst>
              <a:gd name="adj1" fmla="val 1800000"/>
            </a:avLst>
          </a:prstGeom>
          <a:ln w="53975" cmpd="sng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952860" y="1789098"/>
            <a:ext cx="428628" cy="158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7104112" y="2348632"/>
            <a:ext cx="1080120" cy="36004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5846761" y="4252915"/>
            <a:ext cx="357190" cy="158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5739604" y="5788832"/>
            <a:ext cx="571504" cy="158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881026" y="3932238"/>
            <a:ext cx="2143140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>
            <a:off x="8953520" y="3932238"/>
            <a:ext cx="2214578" cy="15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683596" y="1772568"/>
            <a:ext cx="428628" cy="158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4" name="Рисунок 33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842183"/>
            <a:ext cx="12192000" cy="0"/>
          </a:xfrm>
          <a:prstGeom prst="line">
            <a:avLst/>
          </a:prstGeom>
          <a:ln w="3175">
            <a:solidFill>
              <a:srgbClr val="4BACC6"/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stomShape 6"/>
          <p:cNvSpPr/>
          <p:nvPr/>
        </p:nvSpPr>
        <p:spPr>
          <a:xfrm>
            <a:off x="0" y="469900"/>
            <a:ext cx="12192000" cy="4572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39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516749"/>
            <a:ext cx="12221511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Стандарт внедрения процедуры «Проведение ОРВ»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306175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309523" y="955656"/>
          <a:ext cx="5500725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524364" y="1455722"/>
            <a:ext cx="500066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24364" y="2312978"/>
            <a:ext cx="500066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12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24364" y="2741606"/>
            <a:ext cx="500066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8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24364" y="3170234"/>
            <a:ext cx="500066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1026" y="812780"/>
            <a:ext cx="446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Время составления сводного отчета 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6238876" y="955656"/>
          <a:ext cx="5500725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238876" y="863580"/>
            <a:ext cx="543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Время проведения публичных консультаций 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525156" y="1312846"/>
            <a:ext cx="500066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12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525156" y="1884350"/>
            <a:ext cx="500066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9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525156" y="2241540"/>
            <a:ext cx="500066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7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525156" y="2598730"/>
            <a:ext cx="500066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5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238084" y="4010028"/>
          <a:ext cx="5500725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38216" y="3867152"/>
            <a:ext cx="381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Общее время проведения  ОРВ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24364" y="4367218"/>
            <a:ext cx="500066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25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24364" y="4724408"/>
            <a:ext cx="500066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19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24364" y="5081598"/>
            <a:ext cx="500066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16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24364" y="5438788"/>
            <a:ext cx="500066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13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38942" y="4384680"/>
            <a:ext cx="642942" cy="2143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738942" y="4956184"/>
            <a:ext cx="642942" cy="21431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8942" y="5956316"/>
            <a:ext cx="642942" cy="214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738942" y="5456250"/>
            <a:ext cx="642942" cy="214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024826" y="4241804"/>
            <a:ext cx="22769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Текущее время</a:t>
            </a:r>
          </a:p>
          <a:p>
            <a:endParaRPr lang="ru-RU" dirty="0" smtClean="0"/>
          </a:p>
          <a:p>
            <a:r>
              <a:rPr lang="ru-RU" dirty="0" smtClean="0"/>
              <a:t>Фактическое время</a:t>
            </a:r>
          </a:p>
          <a:p>
            <a:endParaRPr lang="ru-RU" dirty="0" smtClean="0"/>
          </a:p>
          <a:p>
            <a:r>
              <a:rPr lang="ru-RU" dirty="0" smtClean="0"/>
              <a:t>Целевое время </a:t>
            </a:r>
          </a:p>
          <a:p>
            <a:endParaRPr lang="ru-RU" dirty="0" smtClean="0"/>
          </a:p>
          <a:p>
            <a:r>
              <a:rPr lang="ru-RU" dirty="0" smtClean="0"/>
              <a:t>Идеальное время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3" name="Рисунок 32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842183"/>
            <a:ext cx="12192000" cy="0"/>
          </a:xfrm>
          <a:prstGeom prst="line">
            <a:avLst/>
          </a:prstGeom>
          <a:ln w="3175">
            <a:solidFill>
              <a:srgbClr val="4BACC6"/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stomShape 6"/>
          <p:cNvSpPr/>
          <p:nvPr/>
        </p:nvSpPr>
        <p:spPr>
          <a:xfrm>
            <a:off x="0" y="469900"/>
            <a:ext cx="12192000" cy="4191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36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516749"/>
            <a:ext cx="12221511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Производственный анализ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306175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0" name="CustomShape 6"/>
          <p:cNvSpPr/>
          <p:nvPr/>
        </p:nvSpPr>
        <p:spPr>
          <a:xfrm>
            <a:off x="0" y="533400"/>
            <a:ext cx="12192000" cy="4572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21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567549"/>
            <a:ext cx="12221511" cy="394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Достижение целевых показателей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1026" y="1385870"/>
            <a:ext cx="6583126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  <a:sym typeface="Fira Sans"/>
              </a:rPr>
              <a:t>Снижение временных затрат клиента </a:t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  <a:sym typeface="Fira Sans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  <a:sym typeface="Fira Sans"/>
              </a:rPr>
              <a:t>на подготовку сводного отчета об ОРВ</a:t>
            </a:r>
          </a:p>
          <a:p>
            <a:pPr>
              <a:lnSpc>
                <a:spcPts val="22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  <a:sym typeface="Fira Sans"/>
              </a:rPr>
              <a:t> </a:t>
            </a:r>
          </a:p>
          <a:p>
            <a:pPr>
              <a:lnSpc>
                <a:spcPts val="2200"/>
              </a:lnSpc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  <a:sym typeface="Fira Sans"/>
            </a:endParaRPr>
          </a:p>
          <a:p>
            <a:pPr>
              <a:lnSpc>
                <a:spcPts val="22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  <a:sym typeface="Fira Sans"/>
              </a:rPr>
              <a:t>Сокращение времени на получения </a:t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  <a:sym typeface="Fira Sans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  <a:sym typeface="Fira Sans"/>
              </a:rPr>
              <a:t>заключения об ОРВ</a:t>
            </a:r>
          </a:p>
          <a:p>
            <a:pPr>
              <a:lnSpc>
                <a:spcPts val="2200"/>
              </a:lnSpc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  <a:sym typeface="Fira Sans"/>
            </a:endParaRPr>
          </a:p>
          <a:p>
            <a:pPr>
              <a:lnSpc>
                <a:spcPts val="2200"/>
              </a:lnSpc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  <a:sym typeface="Fira Sans"/>
            </a:endParaRPr>
          </a:p>
          <a:p>
            <a:pPr>
              <a:lnSpc>
                <a:spcPts val="22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  <a:sym typeface="Fira Sans"/>
              </a:rPr>
              <a:t>Доля возвратов документов для проведения ОРВ, в связи с их некачественной подготовкой, от общего количества документов поступивших на ОРВ</a:t>
            </a:r>
          </a:p>
          <a:p>
            <a:pPr>
              <a:lnSpc>
                <a:spcPts val="2200"/>
              </a:lnSpc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  <a:sym typeface="Fira Sans"/>
            </a:endParaRPr>
          </a:p>
          <a:p>
            <a:pPr>
              <a:lnSpc>
                <a:spcPts val="2200"/>
              </a:lnSpc>
            </a:pPr>
            <a:endParaRPr lang="ru-RU" dirty="0" smtClean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  <a:sym typeface="Fira Sans"/>
            </a:endParaRPr>
          </a:p>
          <a:p>
            <a:pPr>
              <a:lnSpc>
                <a:spcPts val="2200"/>
              </a:lnSpc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  <a:sym typeface="Fira Sans"/>
              </a:rPr>
              <a:t>Возможность заполнения сводного заключения  об ОРВ в электронном виде на сайте министерства - конструктор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  <a:ea typeface="+mj-ea"/>
              <a:cs typeface="+mj-cs"/>
              <a:sym typeface="Fira Sans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52464" y="2314564"/>
            <a:ext cx="10572824" cy="1588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83432" y="3526160"/>
            <a:ext cx="10572824" cy="1588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52464" y="5313372"/>
            <a:ext cx="10572824" cy="1588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9FA9E38-C0B3-4CFB-B986-1D30BCC15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744" y="1074688"/>
            <a:ext cx="1091456" cy="109145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9FA9E38-C0B3-4CFB-B986-1D30BCC15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744" y="2395488"/>
            <a:ext cx="1091456" cy="109145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9FA9E38-C0B3-4CFB-B986-1D30BCC15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744" y="5354588"/>
            <a:ext cx="1091456" cy="1091456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9906744" y="3767088"/>
            <a:ext cx="1326405" cy="1091456"/>
            <a:chOff x="8636744" y="3767088"/>
            <a:chExt cx="1326405" cy="1091456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8636744" y="3767088"/>
              <a:ext cx="1091456" cy="1091456"/>
              <a:chOff x="8636744" y="3767088"/>
              <a:chExt cx="1091456" cy="1091456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="" xmlns:a16="http://schemas.microsoft.com/office/drawing/2014/main" id="{C9FA9E38-C0B3-4CFB-B986-1D30BCC15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636744" y="3767088"/>
                <a:ext cx="1091456" cy="1091456"/>
              </a:xfrm>
              <a:prstGeom prst="rect">
                <a:avLst/>
              </a:prstGeom>
            </p:spPr>
          </p:pic>
          <p:sp>
            <p:nvSpPr>
              <p:cNvPr id="30" name="Прямоугольник 29"/>
              <p:cNvSpPr/>
              <p:nvPr/>
            </p:nvSpPr>
            <p:spPr>
              <a:xfrm>
                <a:off x="8905875" y="4076700"/>
                <a:ext cx="523875" cy="552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8886824" y="4086225"/>
              <a:ext cx="1076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accent1"/>
                  </a:solidFill>
                  <a:latin typeface="Arial Black" panose="020B0A04020102020204" pitchFamily="34" charset="0"/>
                  <a:ea typeface="+mj-ea"/>
                  <a:cs typeface="+mj-cs"/>
                </a:rPr>
                <a:t>0%</a:t>
              </a:r>
            </a:p>
          </p:txBody>
        </p:sp>
      </p:grpSp>
      <p:pic>
        <p:nvPicPr>
          <p:cNvPr id="18" name="Рисунок 17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11306175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0019" y="1233740"/>
            <a:ext cx="3936781" cy="5446460"/>
          </a:xfrm>
          <a:prstGeom prst="roundRect">
            <a:avLst>
              <a:gd name="adj" fmla="val 10000"/>
            </a:avLst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8908" y="1233740"/>
            <a:ext cx="3926536" cy="5417113"/>
          </a:xfrm>
          <a:prstGeom prst="roundRect">
            <a:avLst>
              <a:gd name="adj" fmla="val 10000"/>
            </a:avLst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86389" y="605649"/>
            <a:ext cx="11561111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Организационно-распорядительные документы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68075" y="6305550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6242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3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4" name="Rectangle: Rounded Corners 59">
            <a:extLst>
              <a:ext uri="{FF2B5EF4-FFF2-40B4-BE49-F238E27FC236}">
                <a16:creationId xmlns="" xmlns:a16="http://schemas.microsoft.com/office/drawing/2014/main" id="{1145624B-CE08-4FB7-8F65-F0208820D9C4}"/>
              </a:ext>
            </a:extLst>
          </p:cNvPr>
          <p:cNvSpPr/>
          <p:nvPr/>
        </p:nvSpPr>
        <p:spPr>
          <a:xfrm>
            <a:off x="5139872" y="1525812"/>
            <a:ext cx="4760685" cy="2804887"/>
          </a:xfrm>
          <a:prstGeom prst="roundRect">
            <a:avLst>
              <a:gd name="adj" fmla="val 2543"/>
            </a:avLst>
          </a:prstGeom>
          <a:solidFill>
            <a:schemeClr val="bg1"/>
          </a:solidFill>
          <a:ln>
            <a:noFill/>
          </a:ln>
          <a:effectLst>
            <a:outerShdw blurRad="317500" dist="50800" dir="5400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1145624B-CE08-4FB7-8F65-F0208820D9C4}"/>
              </a:ext>
            </a:extLst>
          </p:cNvPr>
          <p:cNvSpPr/>
          <p:nvPr/>
        </p:nvSpPr>
        <p:spPr>
          <a:xfrm>
            <a:off x="254000" y="3799112"/>
            <a:ext cx="9646557" cy="2804887"/>
          </a:xfrm>
          <a:prstGeom prst="roundRect">
            <a:avLst>
              <a:gd name="adj" fmla="val 616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bject 15"/>
          <p:cNvSpPr txBox="1"/>
          <p:nvPr/>
        </p:nvSpPr>
        <p:spPr>
          <a:xfrm>
            <a:off x="2283724" y="5941136"/>
            <a:ext cx="4294876" cy="451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Лаптева Мария Викторовна</a:t>
            </a:r>
          </a:p>
          <a:p>
            <a:pPr marR="42545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начальник отдела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3" name="Рисунок 32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275289" y="580249"/>
            <a:ext cx="8785487" cy="5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Команда проекта</a:t>
            </a:r>
            <a:endParaRPr lang="ru-RU" sz="400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8" name="Rectangle: Rounded Corners 59">
            <a:extLst>
              <a:ext uri="{FF2B5EF4-FFF2-40B4-BE49-F238E27FC236}">
                <a16:creationId xmlns="" xmlns:a16="http://schemas.microsoft.com/office/drawing/2014/main" id="{1145624B-CE08-4FB7-8F65-F0208820D9C4}"/>
              </a:ext>
            </a:extLst>
          </p:cNvPr>
          <p:cNvSpPr/>
          <p:nvPr/>
        </p:nvSpPr>
        <p:spPr>
          <a:xfrm>
            <a:off x="242392" y="1538512"/>
            <a:ext cx="4721494" cy="2030188"/>
          </a:xfrm>
          <a:prstGeom prst="roundRect">
            <a:avLst>
              <a:gd name="adj" fmla="val 254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 с двумя скругленными соседними углами 38"/>
          <p:cNvSpPr/>
          <p:nvPr/>
        </p:nvSpPr>
        <p:spPr>
          <a:xfrm>
            <a:off x="215900" y="1291770"/>
            <a:ext cx="4749800" cy="473112"/>
          </a:xfrm>
          <a:prstGeom prst="round2Same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43015" y="1364278"/>
            <a:ext cx="300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Стейкхолдеры проекта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20749" y="2076679"/>
            <a:ext cx="3613151" cy="47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Министерство экономического развития Кировской области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20749" y="2838679"/>
            <a:ext cx="3613151" cy="47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Исполнительные органы Кировской области</a:t>
            </a:r>
          </a:p>
        </p:txBody>
      </p:sp>
      <p:grpSp>
        <p:nvGrpSpPr>
          <p:cNvPr id="2" name="Group 103">
            <a:extLst>
              <a:ext uri="{FF2B5EF4-FFF2-40B4-BE49-F238E27FC236}">
                <a16:creationId xmlns="" xmlns:a16="http://schemas.microsoft.com/office/drawing/2014/main" id="{DD01C93F-E589-4750-97F7-F3F906477532}"/>
              </a:ext>
            </a:extLst>
          </p:cNvPr>
          <p:cNvGrpSpPr/>
          <p:nvPr/>
        </p:nvGrpSpPr>
        <p:grpSpPr>
          <a:xfrm>
            <a:off x="344420" y="2122762"/>
            <a:ext cx="290240" cy="290238"/>
            <a:chOff x="4951411" y="1419225"/>
            <a:chExt cx="442539" cy="442539"/>
          </a:xfrm>
        </p:grpSpPr>
        <p:sp>
          <p:nvSpPr>
            <p:cNvPr id="46" name="Oval 106">
              <a:extLst>
                <a:ext uri="{FF2B5EF4-FFF2-40B4-BE49-F238E27FC236}">
                  <a16:creationId xmlns="" xmlns:a16="http://schemas.microsoft.com/office/drawing/2014/main" id="{FEE52A78-869C-4B0F-A992-9FE9D621B97F}"/>
                </a:ext>
              </a:extLst>
            </p:cNvPr>
            <p:cNvSpPr/>
            <p:nvPr/>
          </p:nvSpPr>
          <p:spPr>
            <a:xfrm rot="5400000">
              <a:off x="4951411" y="1419225"/>
              <a:ext cx="442539" cy="442539"/>
            </a:xfrm>
            <a:prstGeom prst="ellipse">
              <a:avLst/>
            </a:prstGeom>
            <a:gradFill>
              <a:gsLst>
                <a:gs pos="80000">
                  <a:srgbClr val="30C9DE"/>
                </a:gs>
                <a:gs pos="100000">
                  <a:srgbClr val="31C3E0"/>
                </a:gs>
                <a:gs pos="15000">
                  <a:srgbClr val="23B8DB"/>
                </a:gs>
                <a:gs pos="45000">
                  <a:srgbClr val="31BEDE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47" name="Freeform: Shape 105">
              <a:extLst>
                <a:ext uri="{FF2B5EF4-FFF2-40B4-BE49-F238E27FC236}">
                  <a16:creationId xmlns="" xmlns:a16="http://schemas.microsoft.com/office/drawing/2014/main" id="{1B8C9DD9-034E-44E0-B616-8DD36C70B415}"/>
                </a:ext>
              </a:extLst>
            </p:cNvPr>
            <p:cNvSpPr/>
            <p:nvPr/>
          </p:nvSpPr>
          <p:spPr>
            <a:xfrm rot="5400000">
              <a:off x="5101936" y="1596959"/>
              <a:ext cx="141490" cy="87071"/>
            </a:xfrm>
            <a:custGeom>
              <a:avLst/>
              <a:gdLst>
                <a:gd name="connsiteX0" fmla="*/ 133984 w 148392"/>
                <a:gd name="connsiteY0" fmla="*/ 88463 h 91318"/>
                <a:gd name="connsiteX1" fmla="*/ 125914 w 148392"/>
                <a:gd name="connsiteY1" fmla="*/ 85118 h 91318"/>
                <a:gd name="connsiteX2" fmla="*/ 76910 w 148392"/>
                <a:gd name="connsiteY2" fmla="*/ 36114 h 91318"/>
                <a:gd name="connsiteX3" fmla="*/ 27906 w 148392"/>
                <a:gd name="connsiteY3" fmla="*/ 85118 h 91318"/>
                <a:gd name="connsiteX4" fmla="*/ 11765 w 148392"/>
                <a:gd name="connsiteY4" fmla="*/ 84837 h 91318"/>
                <a:gd name="connsiteX5" fmla="*/ 11765 w 148392"/>
                <a:gd name="connsiteY5" fmla="*/ 68977 h 91318"/>
                <a:gd name="connsiteX6" fmla="*/ 68840 w 148392"/>
                <a:gd name="connsiteY6" fmla="*/ 11903 h 91318"/>
                <a:gd name="connsiteX7" fmla="*/ 84980 w 148392"/>
                <a:gd name="connsiteY7" fmla="*/ 11903 h 91318"/>
                <a:gd name="connsiteX8" fmla="*/ 142054 w 148392"/>
                <a:gd name="connsiteY8" fmla="*/ 68977 h 91318"/>
                <a:gd name="connsiteX9" fmla="*/ 142052 w 148392"/>
                <a:gd name="connsiteY9" fmla="*/ 85120 h 91318"/>
                <a:gd name="connsiteX10" fmla="*/ 133984 w 148392"/>
                <a:gd name="connsiteY10" fmla="*/ 88463 h 9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392" h="91318">
                  <a:moveTo>
                    <a:pt x="133984" y="88463"/>
                  </a:moveTo>
                  <a:cubicBezTo>
                    <a:pt x="130957" y="88461"/>
                    <a:pt x="128054" y="87258"/>
                    <a:pt x="125914" y="85118"/>
                  </a:cubicBezTo>
                  <a:lnTo>
                    <a:pt x="76910" y="36114"/>
                  </a:lnTo>
                  <a:lnTo>
                    <a:pt x="27906" y="85118"/>
                  </a:lnTo>
                  <a:cubicBezTo>
                    <a:pt x="23371" y="89498"/>
                    <a:pt x="16145" y="89372"/>
                    <a:pt x="11765" y="84837"/>
                  </a:cubicBezTo>
                  <a:cubicBezTo>
                    <a:pt x="7493" y="80414"/>
                    <a:pt x="7493" y="73401"/>
                    <a:pt x="11765" y="68977"/>
                  </a:cubicBezTo>
                  <a:lnTo>
                    <a:pt x="68840" y="11903"/>
                  </a:lnTo>
                  <a:cubicBezTo>
                    <a:pt x="73297" y="7447"/>
                    <a:pt x="80523" y="7447"/>
                    <a:pt x="84980" y="11903"/>
                  </a:cubicBezTo>
                  <a:lnTo>
                    <a:pt x="142054" y="68977"/>
                  </a:lnTo>
                  <a:cubicBezTo>
                    <a:pt x="146512" y="73436"/>
                    <a:pt x="146511" y="80663"/>
                    <a:pt x="142052" y="85120"/>
                  </a:cubicBezTo>
                  <a:cubicBezTo>
                    <a:pt x="139912" y="87259"/>
                    <a:pt x="137010" y="88461"/>
                    <a:pt x="133984" y="88463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>
              <a:noFill/>
              <a:prstDash val="solid"/>
              <a:miter/>
            </a:ln>
            <a:effectLst>
              <a:outerShdw blurRad="304800" dist="190500" dir="8100000" sx="85000" sy="85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</a:endParaRPr>
            </a:p>
          </p:txBody>
        </p:sp>
      </p:grpSp>
      <p:grpSp>
        <p:nvGrpSpPr>
          <p:cNvPr id="3" name="Group 103">
            <a:extLst>
              <a:ext uri="{FF2B5EF4-FFF2-40B4-BE49-F238E27FC236}">
                <a16:creationId xmlns="" xmlns:a16="http://schemas.microsoft.com/office/drawing/2014/main" id="{DD01C93F-E589-4750-97F7-F3F906477532}"/>
              </a:ext>
            </a:extLst>
          </p:cNvPr>
          <p:cNvGrpSpPr/>
          <p:nvPr/>
        </p:nvGrpSpPr>
        <p:grpSpPr>
          <a:xfrm>
            <a:off x="344420" y="2833962"/>
            <a:ext cx="290240" cy="290238"/>
            <a:chOff x="4951411" y="1419225"/>
            <a:chExt cx="442539" cy="442539"/>
          </a:xfrm>
        </p:grpSpPr>
        <p:sp>
          <p:nvSpPr>
            <p:cNvPr id="49" name="Oval 106">
              <a:extLst>
                <a:ext uri="{FF2B5EF4-FFF2-40B4-BE49-F238E27FC236}">
                  <a16:creationId xmlns="" xmlns:a16="http://schemas.microsoft.com/office/drawing/2014/main" id="{FEE52A78-869C-4B0F-A992-9FE9D621B97F}"/>
                </a:ext>
              </a:extLst>
            </p:cNvPr>
            <p:cNvSpPr/>
            <p:nvPr/>
          </p:nvSpPr>
          <p:spPr>
            <a:xfrm rot="5400000">
              <a:off x="4951411" y="1419225"/>
              <a:ext cx="442539" cy="442539"/>
            </a:xfrm>
            <a:prstGeom prst="ellipse">
              <a:avLst/>
            </a:prstGeom>
            <a:gradFill>
              <a:gsLst>
                <a:gs pos="80000">
                  <a:srgbClr val="30C9DE"/>
                </a:gs>
                <a:gs pos="100000">
                  <a:srgbClr val="31C3E0"/>
                </a:gs>
                <a:gs pos="15000">
                  <a:srgbClr val="23B8DB"/>
                </a:gs>
                <a:gs pos="45000">
                  <a:srgbClr val="31BEDE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endParaRPr>
            </a:p>
          </p:txBody>
        </p:sp>
        <p:sp>
          <p:nvSpPr>
            <p:cNvPr id="50" name="Freeform: Shape 105">
              <a:extLst>
                <a:ext uri="{FF2B5EF4-FFF2-40B4-BE49-F238E27FC236}">
                  <a16:creationId xmlns="" xmlns:a16="http://schemas.microsoft.com/office/drawing/2014/main" id="{1B8C9DD9-034E-44E0-B616-8DD36C70B415}"/>
                </a:ext>
              </a:extLst>
            </p:cNvPr>
            <p:cNvSpPr/>
            <p:nvPr/>
          </p:nvSpPr>
          <p:spPr>
            <a:xfrm rot="5400000">
              <a:off x="5101936" y="1596959"/>
              <a:ext cx="141490" cy="87071"/>
            </a:xfrm>
            <a:custGeom>
              <a:avLst/>
              <a:gdLst>
                <a:gd name="connsiteX0" fmla="*/ 133984 w 148392"/>
                <a:gd name="connsiteY0" fmla="*/ 88463 h 91318"/>
                <a:gd name="connsiteX1" fmla="*/ 125914 w 148392"/>
                <a:gd name="connsiteY1" fmla="*/ 85118 h 91318"/>
                <a:gd name="connsiteX2" fmla="*/ 76910 w 148392"/>
                <a:gd name="connsiteY2" fmla="*/ 36114 h 91318"/>
                <a:gd name="connsiteX3" fmla="*/ 27906 w 148392"/>
                <a:gd name="connsiteY3" fmla="*/ 85118 h 91318"/>
                <a:gd name="connsiteX4" fmla="*/ 11765 w 148392"/>
                <a:gd name="connsiteY4" fmla="*/ 84837 h 91318"/>
                <a:gd name="connsiteX5" fmla="*/ 11765 w 148392"/>
                <a:gd name="connsiteY5" fmla="*/ 68977 h 91318"/>
                <a:gd name="connsiteX6" fmla="*/ 68840 w 148392"/>
                <a:gd name="connsiteY6" fmla="*/ 11903 h 91318"/>
                <a:gd name="connsiteX7" fmla="*/ 84980 w 148392"/>
                <a:gd name="connsiteY7" fmla="*/ 11903 h 91318"/>
                <a:gd name="connsiteX8" fmla="*/ 142054 w 148392"/>
                <a:gd name="connsiteY8" fmla="*/ 68977 h 91318"/>
                <a:gd name="connsiteX9" fmla="*/ 142052 w 148392"/>
                <a:gd name="connsiteY9" fmla="*/ 85120 h 91318"/>
                <a:gd name="connsiteX10" fmla="*/ 133984 w 148392"/>
                <a:gd name="connsiteY10" fmla="*/ 88463 h 9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392" h="91318">
                  <a:moveTo>
                    <a:pt x="133984" y="88463"/>
                  </a:moveTo>
                  <a:cubicBezTo>
                    <a:pt x="130957" y="88461"/>
                    <a:pt x="128054" y="87258"/>
                    <a:pt x="125914" y="85118"/>
                  </a:cubicBezTo>
                  <a:lnTo>
                    <a:pt x="76910" y="36114"/>
                  </a:lnTo>
                  <a:lnTo>
                    <a:pt x="27906" y="85118"/>
                  </a:lnTo>
                  <a:cubicBezTo>
                    <a:pt x="23371" y="89498"/>
                    <a:pt x="16145" y="89372"/>
                    <a:pt x="11765" y="84837"/>
                  </a:cubicBezTo>
                  <a:cubicBezTo>
                    <a:pt x="7493" y="80414"/>
                    <a:pt x="7493" y="73401"/>
                    <a:pt x="11765" y="68977"/>
                  </a:cubicBezTo>
                  <a:lnTo>
                    <a:pt x="68840" y="11903"/>
                  </a:lnTo>
                  <a:cubicBezTo>
                    <a:pt x="73297" y="7447"/>
                    <a:pt x="80523" y="7447"/>
                    <a:pt x="84980" y="11903"/>
                  </a:cubicBezTo>
                  <a:lnTo>
                    <a:pt x="142054" y="68977"/>
                  </a:lnTo>
                  <a:cubicBezTo>
                    <a:pt x="146512" y="73436"/>
                    <a:pt x="146511" y="80663"/>
                    <a:pt x="142052" y="85120"/>
                  </a:cubicBezTo>
                  <a:cubicBezTo>
                    <a:pt x="139912" y="87259"/>
                    <a:pt x="137010" y="88461"/>
                    <a:pt x="133984" y="88463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>
              <a:noFill/>
              <a:prstDash val="solid"/>
              <a:miter/>
            </a:ln>
            <a:effectLst>
              <a:outerShdw blurRad="304800" dist="190500" dir="8100000" sx="85000" sy="85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</a:endParaRPr>
            </a:p>
          </p:txBody>
        </p:sp>
      </p:grpSp>
      <p:sp>
        <p:nvSpPr>
          <p:cNvPr id="55" name="Прямоугольник с двумя скругленными соседними углами 54"/>
          <p:cNvSpPr/>
          <p:nvPr/>
        </p:nvSpPr>
        <p:spPr>
          <a:xfrm>
            <a:off x="5139872" y="1279070"/>
            <a:ext cx="4775199" cy="473112"/>
          </a:xfrm>
          <a:prstGeom prst="round2Same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706390" y="1335703"/>
            <a:ext cx="3311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Соколов Евгений Юрьевич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124700" y="1977936"/>
            <a:ext cx="3086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заместитель 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министра 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экономического </a:t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развития Кировской области</a:t>
            </a:r>
          </a:p>
        </p:txBody>
      </p:sp>
      <p:sp>
        <p:nvSpPr>
          <p:cNvPr id="63" name="Прямоугольник с двумя скругленными соседними углами 62"/>
          <p:cNvSpPr/>
          <p:nvPr/>
        </p:nvSpPr>
        <p:spPr>
          <a:xfrm rot="16200000">
            <a:off x="-48077" y="4079420"/>
            <a:ext cx="2829588" cy="2270369"/>
          </a:xfrm>
          <a:prstGeom prst="round2SameRect">
            <a:avLst>
              <a:gd name="adj1" fmla="val 8276"/>
              <a:gd name="adj2" fmla="val 0"/>
            </a:avLst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bject 14"/>
          <p:cNvSpPr txBox="1"/>
          <p:nvPr/>
        </p:nvSpPr>
        <p:spPr>
          <a:xfrm>
            <a:off x="386315" y="4749750"/>
            <a:ext cx="225921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Отдел </a:t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регуляторной политики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43" y="1903396"/>
            <a:ext cx="1715299" cy="1512904"/>
          </a:xfrm>
          <a:prstGeom prst="roundRect">
            <a:avLst>
              <a:gd name="adj" fmla="val 10000"/>
            </a:avLst>
          </a:prstGeom>
          <a:noFill/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0939" y="4056058"/>
            <a:ext cx="2024470" cy="1814617"/>
          </a:xfrm>
          <a:prstGeom prst="roundRect">
            <a:avLst>
              <a:gd name="adj" fmla="val 10000"/>
            </a:avLst>
          </a:prstGeom>
          <a:noFill/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5145" y="3986222"/>
            <a:ext cx="2000264" cy="1894093"/>
          </a:xfrm>
          <a:prstGeom prst="roundRect">
            <a:avLst>
              <a:gd name="adj" fmla="val 10000"/>
            </a:avLst>
          </a:prstGeom>
          <a:noFill/>
          <a:ln>
            <a:solidFill>
              <a:srgbClr val="4BACC6"/>
            </a:solidFill>
          </a:ln>
        </p:spPr>
      </p:pic>
      <p:sp>
        <p:nvSpPr>
          <p:cNvPr id="48" name="object 15"/>
          <p:cNvSpPr txBox="1"/>
          <p:nvPr/>
        </p:nvSpPr>
        <p:spPr>
          <a:xfrm>
            <a:off x="5814324" y="5941136"/>
            <a:ext cx="4294876" cy="451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Бородин Максим Александрович</a:t>
            </a:r>
          </a:p>
          <a:p>
            <a:pPr marR="42545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Roboto Condensed Light" panose="02000000000000000000" pitchFamily="2" charset="0"/>
                <a:cs typeface="Arial" pitchFamily="34" charset="0"/>
                <a:sym typeface="Fira Sans"/>
              </a:rPr>
              <a:t>заместитель начальника отдела</a:t>
            </a: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8" cstate="print"/>
          <a:srcRect l="24444" t="16620" r="24603" b="22427"/>
          <a:stretch>
            <a:fillRect/>
          </a:stretch>
        </p:blipFill>
        <p:spPr bwMode="auto">
          <a:xfrm>
            <a:off x="9979069" y="4772024"/>
            <a:ext cx="2212931" cy="148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9" cstate="print"/>
          <a:srcRect l="24653" t="16667" r="24653" b="21975"/>
          <a:stretch>
            <a:fillRect/>
          </a:stretch>
        </p:blipFill>
        <p:spPr bwMode="auto">
          <a:xfrm>
            <a:off x="9967519" y="3013075"/>
            <a:ext cx="2224481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7" descr="C:\Users\MALYGI~1\AppData\Local\Temp\7zE09AB7385\Сертификат Соколов.jpg"/>
          <p:cNvPicPr>
            <a:picLocks noChangeAspect="1" noChangeArrowheads="1"/>
          </p:cNvPicPr>
          <p:nvPr/>
        </p:nvPicPr>
        <p:blipFill>
          <a:blip r:embed="rId10" cstate="print">
            <a:lum bright="10000" contrast="20000"/>
          </a:blip>
          <a:srcRect l="8025" t="3704" r="14198"/>
          <a:stretch>
            <a:fillRect/>
          </a:stretch>
        </p:blipFill>
        <p:spPr bwMode="auto">
          <a:xfrm rot="16200000">
            <a:off x="10433307" y="1073407"/>
            <a:ext cx="1326918" cy="2190468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</p:pic>
      <p:sp>
        <p:nvSpPr>
          <p:cNvPr id="52" name="TextBox 51"/>
          <p:cNvSpPr txBox="1"/>
          <p:nvPr/>
        </p:nvSpPr>
        <p:spPr>
          <a:xfrm>
            <a:off x="11306175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6242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9" name="Прямоугольник 36">
            <a:extLst>
              <a:ext uri="{FF2B5EF4-FFF2-40B4-BE49-F238E27FC236}">
                <a16:creationId xmlns:a16="http://schemas.microsoft.com/office/drawing/2014/main" xmlns="" id="{F3C02D4D-9A10-042E-3C99-3D143560F5B2}"/>
              </a:ext>
            </a:extLst>
          </p:cNvPr>
          <p:cNvSpPr/>
          <p:nvPr/>
        </p:nvSpPr>
        <p:spPr>
          <a:xfrm>
            <a:off x="6164692" y="2176824"/>
            <a:ext cx="5834983" cy="4083298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51" name="Прямоугольник 33">
            <a:extLst>
              <a:ext uri="{FF2B5EF4-FFF2-40B4-BE49-F238E27FC236}">
                <a16:creationId xmlns:a16="http://schemas.microsoft.com/office/drawing/2014/main" xmlns="" id="{16016A73-F227-F7BA-7EF7-A6C99DD58429}"/>
              </a:ext>
            </a:extLst>
          </p:cNvPr>
          <p:cNvSpPr/>
          <p:nvPr/>
        </p:nvSpPr>
        <p:spPr>
          <a:xfrm>
            <a:off x="216904" y="1236441"/>
            <a:ext cx="5824247" cy="1752778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52" name="Прямоугольник 34">
            <a:extLst>
              <a:ext uri="{FF2B5EF4-FFF2-40B4-BE49-F238E27FC236}">
                <a16:creationId xmlns:a16="http://schemas.microsoft.com/office/drawing/2014/main" xmlns="" id="{7D600D3E-4EB8-A922-D168-DB455037EED1}"/>
              </a:ext>
            </a:extLst>
          </p:cNvPr>
          <p:cNvSpPr/>
          <p:nvPr/>
        </p:nvSpPr>
        <p:spPr>
          <a:xfrm>
            <a:off x="218814" y="4076344"/>
            <a:ext cx="5823333" cy="218378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53" name="Прямоугольник 35">
            <a:extLst>
              <a:ext uri="{FF2B5EF4-FFF2-40B4-BE49-F238E27FC236}">
                <a16:creationId xmlns:a16="http://schemas.microsoft.com/office/drawing/2014/main" xmlns="" id="{3BE650CC-2EF1-EE60-603A-6A68CFA16C4B}"/>
              </a:ext>
            </a:extLst>
          </p:cNvPr>
          <p:cNvSpPr/>
          <p:nvPr/>
        </p:nvSpPr>
        <p:spPr>
          <a:xfrm>
            <a:off x="6164692" y="1236445"/>
            <a:ext cx="5834984" cy="873709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8DE5624-D28A-EF85-26AC-021442F03ED4}"/>
              </a:ext>
            </a:extLst>
          </p:cNvPr>
          <p:cNvSpPr txBox="1"/>
          <p:nvPr/>
        </p:nvSpPr>
        <p:spPr>
          <a:xfrm>
            <a:off x="6162682" y="2185327"/>
            <a:ext cx="5836993" cy="22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rgbClr val="3E87BD">
                    <a:lumMod val="75000"/>
                  </a:srgb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5.  Ключевые события проекта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B1C7BE0-89D9-9B8A-F789-734167F858FC}"/>
              </a:ext>
            </a:extLst>
          </p:cNvPr>
          <p:cNvSpPr txBox="1"/>
          <p:nvPr/>
        </p:nvSpPr>
        <p:spPr>
          <a:xfrm>
            <a:off x="228194" y="4146547"/>
            <a:ext cx="5814966" cy="22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4. Цели и плановый эффект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4FAAD94-F867-90E5-9A5C-6398FFC65DF6}"/>
              </a:ext>
            </a:extLst>
          </p:cNvPr>
          <p:cNvSpPr txBox="1"/>
          <p:nvPr/>
        </p:nvSpPr>
        <p:spPr>
          <a:xfrm>
            <a:off x="6164692" y="1230708"/>
            <a:ext cx="5834984" cy="22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ru-RU" sz="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. Обоснование </a:t>
            </a:r>
            <a:r>
              <a:rPr kumimoji="0" lang="ru-RU" sz="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выбора</a:t>
            </a:r>
            <a:endParaRPr kumimoji="0" lang="ru-RU" sz="8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7" name="TextBox 65">
            <a:extLst>
              <a:ext uri="{FF2B5EF4-FFF2-40B4-BE49-F238E27FC236}">
                <a16:creationId xmlns:a16="http://schemas.microsoft.com/office/drawing/2014/main" xmlns="" id="{7A2D64C2-A35B-85F7-F73F-3448D140A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122" y="3025771"/>
            <a:ext cx="4367219" cy="22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sng" strike="noStrike" kern="0" cap="none" spc="0" normalizeH="0" baseline="0" noProof="0" dirty="0">
              <a:ln>
                <a:noFill/>
              </a:ln>
              <a:solidFill>
                <a:srgbClr val="3E87BD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8" name="TextBox 14">
            <a:extLst>
              <a:ext uri="{FF2B5EF4-FFF2-40B4-BE49-F238E27FC236}">
                <a16:creationId xmlns:a16="http://schemas.microsoft.com/office/drawing/2014/main" xmlns="" id="{0C373D7B-A5E1-D18E-CA73-C0A7E376A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913" y="1395577"/>
            <a:ext cx="5713308" cy="70788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eaLnBrk="1" hangingPunct="1">
              <a:spcBef>
                <a:spcPts val="300"/>
              </a:spcBef>
              <a:spcAft>
                <a:spcPts val="300"/>
              </a:spcAft>
              <a:defRPr sz="1400">
                <a:solidFill>
                  <a:srgbClr val="414142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Основной риск: 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rgbClr val="002060"/>
                </a:solidFill>
              </a:rPr>
              <a:t>1. </a:t>
            </a:r>
            <a:r>
              <a:rPr lang="ru-RU" sz="800" b="1" dirty="0" smtClean="0">
                <a:solidFill>
                  <a:srgbClr val="002060"/>
                </a:solidFill>
              </a:rPr>
              <a:t>Несвоевременное принятие нормативных правовых актов Кировской области</a:t>
            </a:r>
            <a:endParaRPr lang="ru-RU" sz="800" b="1" dirty="0">
              <a:solidFill>
                <a:srgbClr val="00206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rgbClr val="002060"/>
                </a:solidFill>
              </a:rPr>
              <a:t>2. </a:t>
            </a:r>
            <a:r>
              <a:rPr lang="ru-RU" sz="800" b="1" dirty="0" smtClean="0">
                <a:solidFill>
                  <a:srgbClr val="002060"/>
                </a:solidFill>
              </a:rPr>
              <a:t>Неправильное заполнение сводного  заключения об ОРВ</a:t>
            </a:r>
            <a:endParaRPr lang="ru-RU" sz="800" b="1" dirty="0">
              <a:solidFill>
                <a:srgbClr val="002060"/>
              </a:solidFill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rgbClr val="002060"/>
                </a:solidFill>
              </a:rPr>
              <a:t>3. </a:t>
            </a:r>
            <a:r>
              <a:rPr lang="ru-RU" sz="800" b="1" dirty="0" smtClean="0">
                <a:solidFill>
                  <a:srgbClr val="002060"/>
                </a:solidFill>
              </a:rPr>
              <a:t>Возвращение разработчику пакета документов для проведения ОРВ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srgbClr val="002060"/>
                </a:solidFill>
              </a:rPr>
              <a:t>4.  Наличие в проект НПА  излишних требований и обязанностей к предпринимателям</a:t>
            </a:r>
            <a:endParaRPr lang="ru-RU" sz="800" b="1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2C1F982-4763-F59F-5AA5-6FCDAAF2AFCF}"/>
              </a:ext>
            </a:extLst>
          </p:cNvPr>
          <p:cNvSpPr txBox="1"/>
          <p:nvPr/>
        </p:nvSpPr>
        <p:spPr>
          <a:xfrm>
            <a:off x="214894" y="1222744"/>
            <a:ext cx="5821454" cy="22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1. Вовлеченные лица и рамки </a:t>
            </a:r>
            <a:r>
              <a:rPr kumimoji="0" lang="ru-RU" sz="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проекта</a:t>
            </a:r>
            <a:endParaRPr kumimoji="0" lang="ru-RU" sz="8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828ABA5-74AF-1DF9-32C1-3A943251B20E}"/>
              </a:ext>
            </a:extLst>
          </p:cNvPr>
          <p:cNvSpPr txBox="1"/>
          <p:nvPr/>
        </p:nvSpPr>
        <p:spPr>
          <a:xfrm>
            <a:off x="241272" y="1432188"/>
            <a:ext cx="5828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Заказчик(и) процесса</a:t>
            </a:r>
            <a:r>
              <a:rPr kumimoji="0" lang="en-US" altLang="ru-RU" sz="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:</a:t>
            </a:r>
            <a:r>
              <a:rPr kumimoji="0" lang="ru-RU" altLang="ru-RU" sz="8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ru-RU" altLang="ru-RU" sz="800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Министр экономического развития Кировской области Кряжева Н.М.</a:t>
            </a:r>
            <a:endParaRPr kumimoji="0" lang="ru-RU" altLang="ru-RU" sz="80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Периметр проекта</a:t>
            </a:r>
            <a:r>
              <a:rPr kumimoji="0" lang="en-US" altLang="ru-RU" sz="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:</a:t>
            </a:r>
            <a:r>
              <a:rPr kumimoji="0" lang="ru-RU" altLang="ru-RU" sz="8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ru-RU" altLang="ru-RU" sz="800" kern="0" dirty="0" smtClean="0">
                <a:solidFill>
                  <a:srgbClr val="002060"/>
                </a:solidFill>
              </a:rPr>
              <a:t>Законодательное Собрание Кировской области, </a:t>
            </a:r>
            <a:r>
              <a:rPr lang="ru-RU" altLang="ru-RU" sz="800" kern="0" noProof="0" dirty="0" smtClean="0">
                <a:solidFill>
                  <a:srgbClr val="002060"/>
                </a:solidFill>
              </a:rPr>
              <a:t>Правительство Кировской области Кировской области, органы исполнительной власти Кировской области, органы местного самоуправления Кировской области</a:t>
            </a:r>
            <a:endParaRPr kumimoji="0" lang="ru-RU" altLang="ru-RU" sz="8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Границы </a:t>
            </a:r>
            <a:r>
              <a:rPr kumimoji="0" lang="ru-RU" altLang="ru-RU" sz="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процесса</a:t>
            </a:r>
            <a:r>
              <a:rPr kumimoji="0" lang="ru-RU" altLang="ru-RU" sz="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:</a:t>
            </a:r>
            <a:r>
              <a:rPr kumimoji="0" lang="ru-RU" altLang="ru-RU" sz="800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с момента подготовки сводного отчета об ОРВ по проекту нормативного правового</a:t>
            </a:r>
            <a:r>
              <a:rPr kumimoji="0" lang="ru-RU" altLang="ru-RU" sz="800" i="0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акта Кировской области до выдачи заключения об оценке регулирующего воздействия</a:t>
            </a:r>
            <a:endParaRPr kumimoji="0" lang="ru-RU" altLang="ru-RU" sz="80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Владелец </a:t>
            </a:r>
            <a:r>
              <a:rPr kumimoji="0" lang="ru-RU" altLang="ru-RU" sz="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процесса</a:t>
            </a:r>
            <a:r>
              <a:rPr kumimoji="0" lang="en-US" altLang="ru-RU" sz="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:</a:t>
            </a:r>
            <a:r>
              <a:rPr kumimoji="0" lang="ru-RU" altLang="ru-RU" sz="800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Министр экономического развития Кировской области Кряжева Н.М.</a:t>
            </a:r>
            <a:endParaRPr kumimoji="0" lang="ru-RU" altLang="ru-RU" sz="80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lvl="0" algn="just" defTabSz="914400">
              <a:defRPr/>
            </a:pPr>
            <a:r>
              <a:rPr kumimoji="0" lang="ru-RU" altLang="ru-RU" sz="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Руководитель </a:t>
            </a:r>
            <a:r>
              <a:rPr kumimoji="0" lang="ru-RU" altLang="ru-RU" sz="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проекта</a:t>
            </a:r>
            <a:r>
              <a:rPr kumimoji="0" lang="en-US" altLang="ru-RU" sz="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:</a:t>
            </a:r>
            <a:r>
              <a:rPr kumimoji="0" lang="ru-RU" alt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ru-RU" altLang="ru-RU" sz="800" kern="0" dirty="0" smtClean="0">
                <a:solidFill>
                  <a:srgbClr val="002060"/>
                </a:solidFill>
              </a:rPr>
              <a:t>Заместитель министра экономического развития Кировской области Соколов Е.Ю.</a:t>
            </a:r>
            <a:endParaRPr kumimoji="0" lang="ru-RU" altLang="ru-RU" sz="8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algn="just">
              <a:defRPr/>
            </a:pPr>
            <a:r>
              <a:rPr kumimoji="0" lang="ru-RU" altLang="ru-RU" sz="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Команда </a:t>
            </a:r>
            <a:r>
              <a:rPr kumimoji="0" lang="ru-RU" altLang="ru-RU" sz="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проекта</a:t>
            </a:r>
            <a:r>
              <a:rPr kumimoji="0" lang="en-US" altLang="ru-RU" sz="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:</a:t>
            </a:r>
            <a:r>
              <a:rPr lang="ru-RU" altLang="ru-RU" sz="800" kern="0" dirty="0" smtClean="0">
                <a:solidFill>
                  <a:srgbClr val="002060"/>
                </a:solidFill>
              </a:rPr>
              <a:t> Лаптева М.В., Бородин М.А.,  Тутубалина М.А,, Маркевич В.В..</a:t>
            </a:r>
            <a:endParaRPr kumimoji="0" lang="ru-RU" altLang="ru-RU" sz="800" b="0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61" name="Таблица 60">
            <a:extLst>
              <a:ext uri="{FF2B5EF4-FFF2-40B4-BE49-F238E27FC236}">
                <a16:creationId xmlns:a16="http://schemas.microsoft.com/office/drawing/2014/main" xmlns="" id="{766120D7-F51D-DA7A-81E6-8F69AC2AB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7703276"/>
              </p:ext>
            </p:extLst>
          </p:nvPr>
        </p:nvGraphicFramePr>
        <p:xfrm>
          <a:off x="309472" y="4383006"/>
          <a:ext cx="5673323" cy="18297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8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8422">
                  <a:extLst>
                    <a:ext uri="{9D8B030D-6E8A-4147-A177-3AD203B41FA5}">
                      <a16:colId xmlns:a16="http://schemas.microsoft.com/office/drawing/2014/main" xmlns="" val="3615758626"/>
                    </a:ext>
                  </a:extLst>
                </a:gridCol>
                <a:gridCol w="1376612">
                  <a:extLst>
                    <a:ext uri="{9D8B030D-6E8A-4147-A177-3AD203B41FA5}">
                      <a16:colId xmlns:a16="http://schemas.microsoft.com/office/drawing/2014/main" xmlns="" val="2169143062"/>
                    </a:ext>
                  </a:extLst>
                </a:gridCol>
              </a:tblGrid>
              <a:tr h="144779"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цели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+mn-lt"/>
                        </a:rPr>
                        <a:t>Текущий показатель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+mn-lt"/>
                        </a:rPr>
                        <a:t>Целевой показатель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496"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800" dirty="0">
                          <a:latin typeface="+mn-lt"/>
                        </a:rPr>
                        <a:t>1. </a:t>
                      </a:r>
                      <a:r>
                        <a:rPr lang="ru-RU" sz="800" dirty="0" smtClean="0">
                          <a:latin typeface="+mn-lt"/>
                        </a:rPr>
                        <a:t>Снижение временных</a:t>
                      </a:r>
                      <a:r>
                        <a:rPr lang="ru-RU" sz="800" baseline="0" dirty="0" smtClean="0">
                          <a:latin typeface="+mn-lt"/>
                        </a:rPr>
                        <a:t> затрат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клиента на подготовку сводного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отчета об ОРВ 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рабочих дня – 5  дней рабочих дней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8391" rtl="0" eaLnBrk="1" latinLnBrk="0" hangingPunct="1"/>
                      <a:r>
                        <a:rPr lang="ru-RU" sz="8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рабочий день </a:t>
                      </a:r>
                      <a:endParaRPr lang="ru-RU" sz="8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latin typeface="+mn-lt"/>
                        </a:rPr>
                        <a:t>2</a:t>
                      </a:r>
                      <a:r>
                        <a:rPr lang="ru-RU" sz="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Сокращение времени на получение заключения об ОРВ</a:t>
                      </a:r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14  дней</a:t>
                      </a:r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- 42 дня</a:t>
                      </a:r>
                      <a:endParaRPr lang="en-US" sz="8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718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800" b="1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дней</a:t>
                      </a:r>
                      <a:r>
                        <a:rPr lang="ru-RU" sz="8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– 22 день</a:t>
                      </a:r>
                    </a:p>
                    <a:p>
                      <a:pPr marL="0" algn="ctr" defTabSz="718391" rtl="0" eaLnBrk="1" latinLnBrk="0" hangingPunct="1"/>
                      <a:endParaRPr lang="ru-RU" sz="8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8141015"/>
                  </a:ext>
                </a:extLst>
              </a:tr>
              <a:tr h="1568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800" kern="1200" dirty="0">
                          <a:latin typeface="+mn-lt"/>
                        </a:rPr>
                        <a:t>3. </a:t>
                      </a:r>
                      <a:r>
                        <a:rPr lang="ru-RU" sz="800" strike="noStrike" kern="1200" spc="-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</a:t>
                      </a:r>
                      <a:r>
                        <a:rPr lang="ru-RU" sz="800" strike="noStrike" kern="1200" spc="-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возвратов документов для проведения ОРВ, в связи с их некачественной подготовкой, от общего количества документов поступивших на ОРВ</a:t>
                      </a:r>
                      <a:endParaRPr lang="ru-RU" sz="800" strike="noStrike" kern="1200" spc="-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endParaRPr lang="ru-RU" sz="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718391" rtl="0" eaLnBrk="1" latinLnBrk="0" hangingPunct="1"/>
                      <a:r>
                        <a:rPr lang="ru-RU" sz="8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  <a:endParaRPr lang="ru-RU" sz="8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7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800" strike="noStrike" kern="1200" spc="-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Возможность</a:t>
                      </a:r>
                      <a:r>
                        <a:rPr lang="ru-RU" sz="800" strike="noStrike" kern="1200" spc="-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заполнения сводного заключения  об ОРВ в электронном виде на сайте министерства - конструктор</a:t>
                      </a:r>
                      <a:endParaRPr lang="ru-RU" sz="800" strike="noStrike" kern="1200" spc="-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Нет</a:t>
                      </a:r>
                      <a:endParaRPr lang="ru-RU" sz="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8391" rtl="0" eaLnBrk="1" latinLnBrk="0" hangingPunct="1"/>
                      <a:r>
                        <a:rPr lang="ru-RU" sz="8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Да</a:t>
                      </a:r>
                      <a:endParaRPr lang="ru-RU" sz="8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1333026"/>
                  </a:ext>
                </a:extLst>
              </a:tr>
            </a:tbl>
          </a:graphicData>
        </a:graphic>
      </p:graphicFrame>
      <p:graphicFrame>
        <p:nvGraphicFramePr>
          <p:cNvPr id="62" name="Таблица 61">
            <a:extLst>
              <a:ext uri="{FF2B5EF4-FFF2-40B4-BE49-F238E27FC236}">
                <a16:creationId xmlns:a16="http://schemas.microsoft.com/office/drawing/2014/main" xmlns="" id="{AEE18B11-9E0F-69C2-7BAD-A7F88D933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1087806"/>
              </p:ext>
            </p:extLst>
          </p:nvPr>
        </p:nvGraphicFramePr>
        <p:xfrm>
          <a:off x="6265766" y="3361060"/>
          <a:ext cx="5590019" cy="2834640"/>
        </p:xfrm>
        <a:graphic>
          <a:graphicData uri="http://schemas.openxmlformats.org/drawingml/2006/table">
            <a:tbl>
              <a:tblPr firstRow="1" bandRow="1"/>
              <a:tblGrid>
                <a:gridCol w="393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722">
                  <a:extLst>
                    <a:ext uri="{9D8B030D-6E8A-4147-A177-3AD203B41FA5}">
                      <a16:colId xmlns:a16="http://schemas.microsoft.com/office/drawing/2014/main" xmlns="" val="3637642304"/>
                    </a:ext>
                  </a:extLst>
                </a:gridCol>
                <a:gridCol w="9412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84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6594"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Старт проекта</a:t>
                      </a:r>
                    </a:p>
                    <a:p>
                      <a:pPr marL="0" marR="0" lvl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Выявление потребности клиента</a:t>
                      </a:r>
                    </a:p>
                    <a:p>
                      <a:pPr marL="0" marR="0" lvl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Определение Проблемы и ККТ </a:t>
                      </a:r>
                    </a:p>
                    <a:p>
                      <a:pPr marL="0" marR="0" lvl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Подготовка паспорта проекта 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15.04.2025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24.04.2025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9565908"/>
                  </a:ext>
                </a:extLst>
              </a:tr>
              <a:tr h="186051"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+mn-lt"/>
                          <a:cs typeface="Arial" panose="020B0604020202020204" pitchFamily="34" charset="0"/>
                        </a:rPr>
                        <a:t>Изучение текущей ситуации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25.04.2024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23.05.2025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0418660"/>
                  </a:ext>
                </a:extLst>
              </a:tr>
              <a:tr h="186051"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 defTabSz="1072866" rtl="0" eaLnBrk="1" latinLnBrk="0" hangingPunct="1">
                        <a:buFont typeface="Wingdings" panose="05000000000000000000" pitchFamily="2" charset="2"/>
                        <a:buChar char="§"/>
                      </a:pPr>
                      <a:endParaRPr lang="ru-RU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 defTabSz="1072866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Карта клиентского пути 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25.04.2024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1072866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16.05.2025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2241622"/>
                  </a:ext>
                </a:extLst>
              </a:tr>
              <a:tr h="186051"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 defTabSz="1072866" rtl="0" eaLnBrk="1" latinLnBrk="0" hangingPunct="1">
                        <a:buFont typeface="Wingdings" panose="05000000000000000000" pitchFamily="2" charset="2"/>
                        <a:buChar char="§"/>
                      </a:pPr>
                      <a:endParaRPr lang="ru-RU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 defTabSz="1072866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Подготовка карты процесса 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25.04.2024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23.05.2025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384980"/>
                  </a:ext>
                </a:extLst>
              </a:tr>
              <a:tr h="186051"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 defTabSz="1072866" rtl="0" eaLnBrk="1" latinLnBrk="0" hangingPunct="1">
                        <a:buFont typeface="Wingdings" panose="05000000000000000000" pitchFamily="2" charset="2"/>
                        <a:buChar char="§"/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indent="-171450" algn="l" defTabSz="1072866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Сбор данных 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25.04.2024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23.05.2025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3952876"/>
                  </a:ext>
                </a:extLst>
              </a:tr>
              <a:tr h="286232"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Анализ данных и карт процесса </a:t>
                      </a:r>
                    </a:p>
                    <a:p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Выявление корневых причин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25.04.2024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1072866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30.05.2025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6051"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800" b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3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Разработка решений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30.05.2025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30.09.2025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6051"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8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Разработка прототипа 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30.05.2025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1072866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30.06.2025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6051"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8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Тестирование </a:t>
                      </a:r>
                      <a:r>
                        <a:rPr lang="ru-RU" sz="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 доработка прототипа 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01.07.2025</a:t>
                      </a:r>
                      <a:endParaRPr lang="ru-RU" sz="8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1072866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30.08.2025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6051">
                <a:tc>
                  <a:txBody>
                    <a:bodyPr/>
                    <a:lstStyle/>
                    <a:p>
                      <a:pPr marL="171450" marR="0" lvl="0" indent="-17145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ru-RU" sz="8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Разработка целевого процесса 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30.08.2025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1072866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30.09.2025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0013218"/>
                  </a:ext>
                </a:extLst>
              </a:tr>
              <a:tr h="186051"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800" b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3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Тиражирование и контроль решений</a:t>
                      </a: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 panose="020B0604020202020204" pitchFamily="34" charset="0"/>
                        </a:rPr>
                        <a:t>01.10.2025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01.12.2025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3538687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28CC39E-9892-114F-E91E-B865830C61BE}"/>
              </a:ext>
            </a:extLst>
          </p:cNvPr>
          <p:cNvSpPr txBox="1"/>
          <p:nvPr/>
        </p:nvSpPr>
        <p:spPr>
          <a:xfrm>
            <a:off x="9030438" y="6455359"/>
            <a:ext cx="2951652" cy="215444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Утверждено: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Заказчик проекта 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Кряжева Н.М.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72695F7-89C6-68D2-7263-D2ABA560BE8A}"/>
              </a:ext>
            </a:extLst>
          </p:cNvPr>
          <p:cNvSpPr txBox="1"/>
          <p:nvPr/>
        </p:nvSpPr>
        <p:spPr>
          <a:xfrm>
            <a:off x="4679557" y="6445834"/>
            <a:ext cx="2831092" cy="215444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Согласовано: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Владелец процесса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Кряжева Н.М.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3E9B6740-7B84-34C5-6B1F-F32BC450998F}"/>
              </a:ext>
            </a:extLst>
          </p:cNvPr>
          <p:cNvSpPr txBox="1"/>
          <p:nvPr/>
        </p:nvSpPr>
        <p:spPr>
          <a:xfrm>
            <a:off x="210609" y="6455943"/>
            <a:ext cx="2763242" cy="215444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Согласовано: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Руководитель проекта Соколов Е.Ю.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Прямоугольник 34">
            <a:extLst>
              <a:ext uri="{FF2B5EF4-FFF2-40B4-BE49-F238E27FC236}">
                <a16:creationId xmlns:a16="http://schemas.microsoft.com/office/drawing/2014/main" xmlns="" id="{33F94E9A-7658-A950-051D-5504E9871438}"/>
              </a:ext>
            </a:extLst>
          </p:cNvPr>
          <p:cNvSpPr/>
          <p:nvPr/>
        </p:nvSpPr>
        <p:spPr>
          <a:xfrm>
            <a:off x="235099" y="3114340"/>
            <a:ext cx="5825646" cy="842363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graphicFrame>
        <p:nvGraphicFramePr>
          <p:cNvPr id="67" name="Таблица 66">
            <a:extLst>
              <a:ext uri="{FF2B5EF4-FFF2-40B4-BE49-F238E27FC236}">
                <a16:creationId xmlns:a16="http://schemas.microsoft.com/office/drawing/2014/main" xmlns="" id="{09B74C32-2954-3A28-1E08-DC79D376C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3420190"/>
              </p:ext>
            </p:extLst>
          </p:nvPr>
        </p:nvGraphicFramePr>
        <p:xfrm>
          <a:off x="279658" y="3341264"/>
          <a:ext cx="5673322" cy="534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5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5477">
                  <a:extLst>
                    <a:ext uri="{9D8B030D-6E8A-4147-A177-3AD203B41FA5}">
                      <a16:colId xmlns:a16="http://schemas.microsoft.com/office/drawing/2014/main" xmlns="" val="3615758626"/>
                    </a:ext>
                  </a:extLst>
                </a:gridCol>
                <a:gridCol w="2052808">
                  <a:extLst>
                    <a:ext uri="{9D8B030D-6E8A-4147-A177-3AD203B41FA5}">
                      <a16:colId xmlns:a16="http://schemas.microsoft.com/office/drawing/2014/main" xmlns="" val="2169143062"/>
                    </a:ext>
                  </a:extLst>
                </a:gridCol>
              </a:tblGrid>
              <a:tr h="181863"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 ККТ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+mn-lt"/>
                        </a:rPr>
                        <a:t>Цель 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+mn-lt"/>
                        </a:rPr>
                        <a:t>Допустимые пределы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230">
                <a:tc>
                  <a:txBody>
                    <a:bodyPr/>
                    <a:lstStyle>
                      <a:lvl1pPr marL="0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59195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718391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77586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436781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95976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155172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514367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873562" algn="l" defTabSz="718391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Время подготовки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пакета документов на ОРВ</a:t>
                      </a:r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 часов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718391" rtl="0" eaLnBrk="1" latinLnBrk="0" hangingPunct="1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Нижний предел 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4 часа</a:t>
                      </a:r>
                      <a:endParaRPr lang="ru-RU" sz="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718391" rtl="0" eaLnBrk="1" latinLnBrk="0" hangingPunct="1"/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Верхний предел – 2 рабочих дня</a:t>
                      </a:r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F0CEA742-B651-C4F5-47B6-59485E0F84F4}"/>
              </a:ext>
            </a:extLst>
          </p:cNvPr>
          <p:cNvSpPr txBox="1"/>
          <p:nvPr/>
        </p:nvSpPr>
        <p:spPr>
          <a:xfrm>
            <a:off x="242041" y="3121269"/>
            <a:ext cx="58342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3. ККТ</a:t>
            </a:r>
          </a:p>
        </p:txBody>
      </p:sp>
      <p:sp>
        <p:nvSpPr>
          <p:cNvPr id="69" name="TextBox 14">
            <a:extLst>
              <a:ext uri="{FF2B5EF4-FFF2-40B4-BE49-F238E27FC236}">
                <a16:creationId xmlns:a16="http://schemas.microsoft.com/office/drawing/2014/main" xmlns="" id="{0C373D7B-A5E1-D18E-CA73-C0A7E376A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864" y="2470133"/>
            <a:ext cx="5762566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eaLnBrk="1" hangingPunct="1">
              <a:spcBef>
                <a:spcPts val="300"/>
              </a:spcBef>
              <a:spcAft>
                <a:spcPts val="300"/>
              </a:spcAft>
              <a:defRPr sz="1400">
                <a:solidFill>
                  <a:srgbClr val="414142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Проблема: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srgbClr val="002060"/>
                </a:solidFill>
              </a:rPr>
              <a:t>В Кировской области процедура проведения оценки регулирующего воздействия в 2024 году составляет от 14  дней до 42 дней, что не позволяет своевременно принимать нормативные акты Кировской области. </a:t>
            </a:r>
            <a:endParaRPr kumimoji="0" lang="ru-RU" sz="8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u="sng" dirty="0" smtClean="0">
                <a:solidFill>
                  <a:srgbClr val="002060"/>
                </a:solidFill>
              </a:rPr>
              <a:t>Комментарии:</a:t>
            </a:r>
            <a:r>
              <a:rPr lang="ru-RU" sz="800" b="1" dirty="0" smtClean="0">
                <a:solidFill>
                  <a:srgbClr val="002060"/>
                </a:solidFill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srgbClr val="002060"/>
                </a:solidFill>
              </a:rPr>
              <a:t>Одним из трудозатратных действий клиента является заполнения сводного заключения об  оценке регулирующего воздействия </a:t>
            </a:r>
            <a:endParaRPr kumimoji="0" lang="ru-RU" sz="8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53916" y="6429396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0" name="Рисунок 29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90500" y="605649"/>
            <a:ext cx="11561111" cy="540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Паспорт проекта «Оптимизация сроков проведения процедуры оценки регулирующего воздействия проектов нормативных правовых актов Кировской области (ОРВ)»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306175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6242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1512" y="1068366"/>
            <a:ext cx="1609287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Делопроиз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водитель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Специалист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Министр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Делопроиз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водитель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Отдел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регуляторной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политики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Министр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Участник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публичных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консультаций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67108" y="1925622"/>
            <a:ext cx="1143008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Заполнение формы свод-</a:t>
            </a:r>
          </a:p>
          <a:p>
            <a:pPr algn="ctr">
              <a:lnSpc>
                <a:spcPts val="1200"/>
              </a:lnSpc>
            </a:pPr>
            <a:r>
              <a:rPr lang="ru-RU" sz="10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ного</a:t>
            </a: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отчета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2 – 5 дней</a:t>
            </a:r>
            <a:endParaRPr lang="ru-RU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67438" y="3354382"/>
            <a:ext cx="12144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7438" y="4354514"/>
            <a:ext cx="1285884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Проверка комплектности,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правильности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заполнения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30 – 60 минут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81950" y="4711704"/>
            <a:ext cx="178595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Размещение документов на сайте и интернет-портале ОРВ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30 – 40 мин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82214" y="1925622"/>
            <a:ext cx="1428760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Корректировка сводного отчета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6 часов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82082" y="5426084"/>
            <a:ext cx="1428760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писем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239404" y="6235696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Рассмотрение проекта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Направление ответа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— 20 дней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10248" y="1139804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 письма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239272" y="3354382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писем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025090" y="4711704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проектов писем о публичных 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консультациях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2 часа</a:t>
            </a:r>
          </a:p>
        </p:txBody>
      </p:sp>
      <p:sp>
        <p:nvSpPr>
          <p:cNvPr id="24" name="7-конечная звезда 23"/>
          <p:cNvSpPr/>
          <p:nvPr/>
        </p:nvSpPr>
        <p:spPr>
          <a:xfrm>
            <a:off x="7096132" y="4283076"/>
            <a:ext cx="285752" cy="28575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11596726" y="6092820"/>
            <a:ext cx="285752" cy="28575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0" y="996928"/>
            <a:ext cx="461665" cy="22036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Орган-разработчик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354382"/>
            <a:ext cx="461665" cy="23397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Минэкономразвития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381224" y="1925622"/>
            <a:ext cx="1143008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Поиск формы </a:t>
            </a:r>
          </a:p>
          <a:p>
            <a:pPr algn="ctr">
              <a:lnSpc>
                <a:spcPts val="12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сводного отчета </a:t>
            </a:r>
          </a:p>
          <a:p>
            <a:pPr algn="ctr">
              <a:lnSpc>
                <a:spcPts val="12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– 30 минут</a:t>
            </a:r>
            <a:endParaRPr lang="ru-RU" dirty="0" smtClean="0"/>
          </a:p>
        </p:txBody>
      </p:sp>
      <p:sp>
        <p:nvSpPr>
          <p:cNvPr id="22" name="7-конечная звезда 21"/>
          <p:cNvSpPr/>
          <p:nvPr/>
        </p:nvSpPr>
        <p:spPr>
          <a:xfrm>
            <a:off x="3024166" y="1711308"/>
            <a:ext cx="285752" cy="28575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7-конечная звезда 28"/>
          <p:cNvSpPr/>
          <p:nvPr/>
        </p:nvSpPr>
        <p:spPr>
          <a:xfrm>
            <a:off x="4452926" y="1711308"/>
            <a:ext cx="285752" cy="28575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81554" y="1925622"/>
            <a:ext cx="1285884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проекта письма и приложений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10 – 30 минут</a:t>
            </a:r>
            <a:endParaRPr lang="ru-RU" dirty="0" smtClean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310182" y="2711440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письма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881950" y="4140200"/>
            <a:ext cx="1643074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проектов писем о замечаниях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1 - 2 часа</a:t>
            </a:r>
          </a:p>
        </p:txBody>
      </p:sp>
      <p:cxnSp>
        <p:nvCxnSpPr>
          <p:cNvPr id="34" name="Прямая со стрелкой 33"/>
          <p:cNvCxnSpPr>
            <a:stCxn id="28" idx="3"/>
            <a:endCxn id="7" idx="1"/>
          </p:cNvCxnSpPr>
          <p:nvPr/>
        </p:nvCxnSpPr>
        <p:spPr>
          <a:xfrm>
            <a:off x="3524232" y="2247093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7" idx="3"/>
            <a:endCxn id="30" idx="1"/>
          </p:cNvCxnSpPr>
          <p:nvPr/>
        </p:nvCxnSpPr>
        <p:spPr>
          <a:xfrm>
            <a:off x="4810116" y="2247093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5667372" y="264000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 flipH="1" flipV="1">
            <a:off x="5810248" y="221137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5918199" y="2532845"/>
            <a:ext cx="164228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6561141" y="410368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Ромб 49"/>
          <p:cNvSpPr/>
          <p:nvPr/>
        </p:nvSpPr>
        <p:spPr>
          <a:xfrm>
            <a:off x="7524760" y="4568828"/>
            <a:ext cx="285752" cy="285752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>
            <a:stCxn id="50" idx="0"/>
          </p:cNvCxnSpPr>
          <p:nvPr/>
        </p:nvCxnSpPr>
        <p:spPr>
          <a:xfrm rot="5400000" flipH="1" flipV="1">
            <a:off x="7774793" y="4461671"/>
            <a:ext cx="158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50" idx="2"/>
          </p:cNvCxnSpPr>
          <p:nvPr/>
        </p:nvCxnSpPr>
        <p:spPr>
          <a:xfrm rot="16200000" flipH="1">
            <a:off x="7774793" y="4747423"/>
            <a:ext cx="158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32" idx="3"/>
          </p:cNvCxnSpPr>
          <p:nvPr/>
        </p:nvCxnSpPr>
        <p:spPr>
          <a:xfrm>
            <a:off x="9525024" y="4390233"/>
            <a:ext cx="214314" cy="103585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rot="5400000" flipH="1" flipV="1">
            <a:off x="9132512" y="4675588"/>
            <a:ext cx="150019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 flipH="1" flipV="1">
            <a:off x="8847157" y="2532845"/>
            <a:ext cx="164228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кругленный прямоугольник 65"/>
          <p:cNvSpPr/>
          <p:nvPr/>
        </p:nvSpPr>
        <p:spPr>
          <a:xfrm>
            <a:off x="9167834" y="1139804"/>
            <a:ext cx="12144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>
            <a:off x="9917139" y="1818465"/>
            <a:ext cx="21510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12" idx="1"/>
            <a:endCxn id="30" idx="3"/>
          </p:cNvCxnSpPr>
          <p:nvPr/>
        </p:nvCxnSpPr>
        <p:spPr>
          <a:xfrm rot="10800000">
            <a:off x="6167438" y="2247093"/>
            <a:ext cx="37147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11" idx="3"/>
            <a:endCxn id="21" idx="1"/>
          </p:cNvCxnSpPr>
          <p:nvPr/>
        </p:nvCxnSpPr>
        <p:spPr>
          <a:xfrm>
            <a:off x="9667900" y="4997456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Овал 80"/>
          <p:cNvSpPr/>
          <p:nvPr/>
        </p:nvSpPr>
        <p:spPr>
          <a:xfrm>
            <a:off x="1881158" y="2068498"/>
            <a:ext cx="357190" cy="3571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8" name="Прямая со стрелкой 97"/>
          <p:cNvCxnSpPr>
            <a:stCxn id="81" idx="6"/>
            <a:endCxn id="28" idx="1"/>
          </p:cNvCxnSpPr>
          <p:nvPr/>
        </p:nvCxnSpPr>
        <p:spPr>
          <a:xfrm>
            <a:off x="2238348" y="2247093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stCxn id="15" idx="3"/>
          </p:cNvCxnSpPr>
          <p:nvPr/>
        </p:nvCxnSpPr>
        <p:spPr>
          <a:xfrm>
            <a:off x="11953916" y="6521448"/>
            <a:ext cx="2380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024166" y="171130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1</a:t>
            </a:r>
            <a:endParaRPr lang="ru-RU" sz="1000" b="1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4452926" y="1711308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/>
              <a:t>2</a:t>
            </a:r>
            <a:endParaRPr lang="ru-RU" sz="10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7096132" y="4283076"/>
            <a:ext cx="255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3</a:t>
            </a:r>
            <a:endParaRPr lang="ru-RU" sz="10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11596726" y="609282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4</a:t>
            </a:r>
            <a:endParaRPr lang="ru-RU" sz="1000" b="1" dirty="0"/>
          </a:p>
        </p:txBody>
      </p:sp>
      <p:cxnSp>
        <p:nvCxnSpPr>
          <p:cNvPr id="64" name="Прямая соединительная линия 63"/>
          <p:cNvCxnSpPr>
            <a:stCxn id="10" idx="3"/>
            <a:endCxn id="50" idx="1"/>
          </p:cNvCxnSpPr>
          <p:nvPr/>
        </p:nvCxnSpPr>
        <p:spPr>
          <a:xfrm flipV="1">
            <a:off x="7453322" y="4711704"/>
            <a:ext cx="7143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24694" y="399732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комплект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452398" y="1782746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452398" y="2640002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80960" y="3282944"/>
            <a:ext cx="118110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452398" y="4140200"/>
            <a:ext cx="117456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024694" y="5140332"/>
            <a:ext cx="906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не комплект</a:t>
            </a:r>
            <a:endParaRPr lang="ru-RU" sz="1000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0596594" y="5426084"/>
            <a:ext cx="135732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писем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0739470" y="3354382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писем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cxnSp>
        <p:nvCxnSpPr>
          <p:cNvPr id="101" name="Прямая со стрелкой 100"/>
          <p:cNvCxnSpPr/>
          <p:nvPr/>
        </p:nvCxnSpPr>
        <p:spPr>
          <a:xfrm rot="5400000" flipH="1" flipV="1">
            <a:off x="11132379" y="4675985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hape 102"/>
          <p:cNvCxnSpPr>
            <a:stCxn id="21" idx="3"/>
          </p:cNvCxnSpPr>
          <p:nvPr/>
        </p:nvCxnSpPr>
        <p:spPr>
          <a:xfrm>
            <a:off x="11739602" y="4997456"/>
            <a:ext cx="71438" cy="42862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Соединительная линия уступом 105"/>
          <p:cNvCxnSpPr/>
          <p:nvPr/>
        </p:nvCxnSpPr>
        <p:spPr>
          <a:xfrm rot="5400000">
            <a:off x="10703751" y="5176051"/>
            <a:ext cx="2571768" cy="71438"/>
          </a:xfrm>
          <a:prstGeom prst="bentConnector3">
            <a:avLst>
              <a:gd name="adj1" fmla="val 8520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452398" y="5354646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380960" y="6069026"/>
            <a:ext cx="118110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5237166" y="5786454"/>
            <a:ext cx="3500462" cy="1071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TextBox 115"/>
          <p:cNvSpPr txBox="1"/>
          <p:nvPr/>
        </p:nvSpPr>
        <p:spPr>
          <a:xfrm>
            <a:off x="5237166" y="5786454"/>
            <a:ext cx="357181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Проблемы:</a:t>
            </a:r>
          </a:p>
          <a:p>
            <a:r>
              <a:rPr lang="ru-RU" sz="1100" dirty="0" smtClean="0"/>
              <a:t>1. Проблема с поиском формы сводного отчета</a:t>
            </a:r>
          </a:p>
          <a:p>
            <a:r>
              <a:rPr lang="ru-RU" sz="1100" dirty="0" smtClean="0"/>
              <a:t>2. Длительное время заполнения сводного отчета</a:t>
            </a:r>
          </a:p>
          <a:p>
            <a:r>
              <a:rPr lang="ru-RU" sz="1100" dirty="0" smtClean="0"/>
              <a:t>3. Неполный комплект документов, возврат</a:t>
            </a:r>
          </a:p>
          <a:p>
            <a:r>
              <a:rPr lang="ru-RU" sz="1100" dirty="0" smtClean="0"/>
              <a:t>4. Длительный срок публичных консультаций</a:t>
            </a:r>
            <a:endParaRPr lang="ru-RU" sz="11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69" name="Рисунок 68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3" name="Прямая соединительная линия 72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stomShape 6"/>
          <p:cNvSpPr/>
          <p:nvPr/>
        </p:nvSpPr>
        <p:spPr>
          <a:xfrm>
            <a:off x="0" y="558800"/>
            <a:ext cx="12192000" cy="5715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86389" y="529449"/>
            <a:ext cx="12221511" cy="5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Карта процесса текущая (слайд 1)</a:t>
            </a:r>
          </a:p>
        </p:txBody>
      </p:sp>
      <p:sp>
        <p:nvSpPr>
          <p:cNvPr id="78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4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CustomShape 6"/>
          <p:cNvSpPr/>
          <p:nvPr/>
        </p:nvSpPr>
        <p:spPr>
          <a:xfrm>
            <a:off x="2095500" y="5867400"/>
            <a:ext cx="2755900" cy="990600"/>
          </a:xfrm>
          <a:prstGeom prst="roundRect">
            <a:avLst/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6" name="TextBox 5"/>
          <p:cNvSpPr txBox="1"/>
          <p:nvPr/>
        </p:nvSpPr>
        <p:spPr>
          <a:xfrm>
            <a:off x="2120900" y="5909270"/>
            <a:ext cx="3009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Общее время протекания процесса 14 – 42 дня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58 операций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430000" y="64484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48" name="Прямоугольник 147"/>
          <p:cNvSpPr/>
          <p:nvPr/>
        </p:nvSpPr>
        <p:spPr>
          <a:xfrm>
            <a:off x="6311900" y="5767406"/>
            <a:ext cx="3276600" cy="10905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8084" y="928666"/>
            <a:ext cx="1836144" cy="5863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Делопроиз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водитель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Специалист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Министр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Делопроиз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водитель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Отдел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регуляторной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политики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Министр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Участник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публичных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консультаций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53652" y="3214682"/>
            <a:ext cx="142876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81290" y="4214814"/>
            <a:ext cx="1285884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проекта письма о замечаниях и предложения 30 – 60 минут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67372" y="1714484"/>
            <a:ext cx="1643074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Корректировка проекта и подготовка свода предложений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6 – 12 часов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24232" y="5286384"/>
            <a:ext cx="135732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писем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24034" y="6143640"/>
            <a:ext cx="157163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Рассмотрение проекта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Направление ответа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— 20 дней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95472" y="3214682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95670" y="3214682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письма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928666"/>
            <a:ext cx="461665" cy="22036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Орган-разработчик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571872"/>
            <a:ext cx="461665" cy="23397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Минэкономразвития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3238480" y="6000764"/>
            <a:ext cx="285752" cy="28575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4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453322" y="1714484"/>
            <a:ext cx="1571636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проекта письма о </a:t>
            </a:r>
            <a:r>
              <a:rPr lang="ru-RU" sz="10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рассмот-рении</a:t>
            </a: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замечаний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10 – 30 минут</a:t>
            </a:r>
            <a:endParaRPr lang="ru-RU" dirty="0" smtClean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95736" y="1714484"/>
            <a:ext cx="1143008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Рассмотрение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замечаний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2 дня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 rot="5400000">
            <a:off x="4418001" y="1607327"/>
            <a:ext cx="21352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Ромб 49"/>
          <p:cNvSpPr/>
          <p:nvPr/>
        </p:nvSpPr>
        <p:spPr>
          <a:xfrm>
            <a:off x="5238744" y="1928798"/>
            <a:ext cx="285752" cy="285752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/>
          <p:cNvCxnSpPr>
            <a:stCxn id="50" idx="3"/>
            <a:endCxn id="12" idx="1"/>
          </p:cNvCxnSpPr>
          <p:nvPr/>
        </p:nvCxnSpPr>
        <p:spPr>
          <a:xfrm flipV="1">
            <a:off x="5524496" y="2035955"/>
            <a:ext cx="14287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кругленный прямоугольник 65"/>
          <p:cNvSpPr/>
          <p:nvPr/>
        </p:nvSpPr>
        <p:spPr>
          <a:xfrm>
            <a:off x="3667108" y="928666"/>
            <a:ext cx="12144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 – 30 минут</a:t>
            </a:r>
          </a:p>
        </p:txBody>
      </p:sp>
      <p:cxnSp>
        <p:nvCxnSpPr>
          <p:cNvPr id="70" name="Прямая со стрелкой 69"/>
          <p:cNvCxnSpPr>
            <a:endCxn id="95" idx="2"/>
          </p:cNvCxnSpPr>
          <p:nvPr/>
        </p:nvCxnSpPr>
        <p:spPr>
          <a:xfrm rot="16200000" flipH="1">
            <a:off x="7471975" y="3626244"/>
            <a:ext cx="4857784" cy="34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8382016" y="2500302"/>
            <a:ext cx="135732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писем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8953520" y="928666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писем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cxnSp>
        <p:nvCxnSpPr>
          <p:cNvPr id="73" name="Прямая со стрелкой 72"/>
          <p:cNvCxnSpPr/>
          <p:nvPr/>
        </p:nvCxnSpPr>
        <p:spPr>
          <a:xfrm rot="5400000" flipH="1" flipV="1">
            <a:off x="1131059" y="4964913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>
            <a:off x="2952728" y="400050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rot="5400000">
            <a:off x="3703621" y="517843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5400000" flipH="1" flipV="1">
            <a:off x="3630595" y="4536285"/>
            <a:ext cx="150099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5400000" flipH="1" flipV="1">
            <a:off x="3096001" y="2357029"/>
            <a:ext cx="171451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оединительная линия уступом 84"/>
          <p:cNvCxnSpPr>
            <a:stCxn id="50" idx="2"/>
            <a:endCxn id="30" idx="2"/>
          </p:cNvCxnSpPr>
          <p:nvPr/>
        </p:nvCxnSpPr>
        <p:spPr>
          <a:xfrm rot="16200000" flipH="1">
            <a:off x="6738942" y="857228"/>
            <a:ext cx="142876" cy="2857520"/>
          </a:xfrm>
          <a:prstGeom prst="bentConnector3">
            <a:avLst>
              <a:gd name="adj1" fmla="val 2599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16200000" flipH="1">
            <a:off x="8846363" y="2393145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rot="5400000" flipH="1" flipV="1">
            <a:off x="8740000" y="1999442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rot="5400000">
            <a:off x="9309916" y="2357426"/>
            <a:ext cx="17153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Загнутый угол 94"/>
          <p:cNvSpPr/>
          <p:nvPr/>
        </p:nvSpPr>
        <p:spPr>
          <a:xfrm rot="10800000">
            <a:off x="9739338" y="6072202"/>
            <a:ext cx="357190" cy="50006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7-конечная звезда 28"/>
          <p:cNvSpPr/>
          <p:nvPr/>
        </p:nvSpPr>
        <p:spPr>
          <a:xfrm>
            <a:off x="7024694" y="1571608"/>
            <a:ext cx="285752" cy="28575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5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10025090" y="4214814"/>
            <a:ext cx="1571636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Рассмотрение проекта НПА,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сводного отчета и свода предложений 1 – 2 дня</a:t>
            </a:r>
          </a:p>
        </p:txBody>
      </p:sp>
      <p:sp>
        <p:nvSpPr>
          <p:cNvPr id="25" name="7-конечная звезда 24"/>
          <p:cNvSpPr/>
          <p:nvPr/>
        </p:nvSpPr>
        <p:spPr>
          <a:xfrm>
            <a:off x="11310974" y="4214814"/>
            <a:ext cx="285752" cy="28575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6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131" name="Прямая со стрелкой 130"/>
          <p:cNvCxnSpPr>
            <a:stCxn id="8" idx="2"/>
          </p:cNvCxnSpPr>
          <p:nvPr/>
        </p:nvCxnSpPr>
        <p:spPr>
          <a:xfrm rot="5400000">
            <a:off x="10453718" y="400050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>
            <a:stCxn id="97" idx="3"/>
          </p:cNvCxnSpPr>
          <p:nvPr/>
        </p:nvCxnSpPr>
        <p:spPr>
          <a:xfrm>
            <a:off x="11596726" y="464344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>
            <a:off x="1881158" y="6286516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>
            <a:stCxn id="12" idx="3"/>
            <a:endCxn id="30" idx="1"/>
          </p:cNvCxnSpPr>
          <p:nvPr/>
        </p:nvCxnSpPr>
        <p:spPr>
          <a:xfrm>
            <a:off x="7310446" y="2035955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310842" y="6072202"/>
            <a:ext cx="11689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 smtClean="0"/>
              <a:t>Уведомление </a:t>
            </a:r>
          </a:p>
          <a:p>
            <a:pPr algn="ctr">
              <a:lnSpc>
                <a:spcPts val="1000"/>
              </a:lnSpc>
            </a:pPr>
            <a:r>
              <a:rPr lang="ru-RU" sz="1000" dirty="0" smtClean="0"/>
              <a:t>о рассмотрении </a:t>
            </a:r>
          </a:p>
          <a:p>
            <a:pPr algn="ctr">
              <a:lnSpc>
                <a:spcPts val="1000"/>
              </a:lnSpc>
            </a:pPr>
            <a:r>
              <a:rPr lang="ru-RU" sz="1000" dirty="0" smtClean="0"/>
              <a:t>замечаний</a:t>
            </a:r>
            <a:endParaRPr lang="ru-RU" sz="1000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52398" y="1643046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2398" y="2428864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23836" y="3071806"/>
            <a:ext cx="11668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52398" y="4000500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452398" y="5214946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452398" y="5929326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7" name="Рисунок 56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stomShape 6"/>
          <p:cNvSpPr/>
          <p:nvPr/>
        </p:nvSpPr>
        <p:spPr>
          <a:xfrm>
            <a:off x="0" y="469900"/>
            <a:ext cx="12192000" cy="4572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64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8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440549"/>
            <a:ext cx="12221511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Карта процесса текущая (слайд 2)</a:t>
            </a:r>
          </a:p>
        </p:txBody>
      </p:sp>
      <p:sp>
        <p:nvSpPr>
          <p:cNvPr id="72" name="CustomShape 6"/>
          <p:cNvSpPr/>
          <p:nvPr/>
        </p:nvSpPr>
        <p:spPr>
          <a:xfrm>
            <a:off x="3606800" y="5892800"/>
            <a:ext cx="2755900" cy="990600"/>
          </a:xfrm>
          <a:prstGeom prst="roundRect">
            <a:avLst/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74" name="TextBox 73"/>
          <p:cNvSpPr txBox="1"/>
          <p:nvPr/>
        </p:nvSpPr>
        <p:spPr>
          <a:xfrm>
            <a:off x="3632200" y="5934670"/>
            <a:ext cx="3009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Общее время протекания процесса 14 – 42 дня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58 операций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362965" y="5750004"/>
            <a:ext cx="317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Проблемы:</a:t>
            </a:r>
          </a:p>
          <a:p>
            <a:r>
              <a:rPr lang="ru-RU" sz="1100" dirty="0" smtClean="0"/>
              <a:t>4. Длительный срок публичных консультаций</a:t>
            </a:r>
          </a:p>
          <a:p>
            <a:r>
              <a:rPr lang="ru-RU" sz="1100" dirty="0" smtClean="0"/>
              <a:t>5. Не все замечания рассмотрены или не аргументированы</a:t>
            </a:r>
          </a:p>
          <a:p>
            <a:r>
              <a:rPr lang="ru-RU" sz="1100" dirty="0" smtClean="0"/>
              <a:t>6. Информации недостаточно для подготовки заключения</a:t>
            </a:r>
            <a:endParaRPr lang="ru-RU" sz="1100" dirty="0"/>
          </a:p>
        </p:txBody>
      </p:sp>
      <p:sp>
        <p:nvSpPr>
          <p:cNvPr id="62" name="TextBox 61"/>
          <p:cNvSpPr txBox="1"/>
          <p:nvPr/>
        </p:nvSpPr>
        <p:spPr>
          <a:xfrm>
            <a:off x="11372850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92" name="Прямоугольник 191"/>
          <p:cNvSpPr/>
          <p:nvPr/>
        </p:nvSpPr>
        <p:spPr>
          <a:xfrm>
            <a:off x="7905720" y="6072206"/>
            <a:ext cx="4286280" cy="7857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1512" y="994856"/>
            <a:ext cx="1609287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Делопроиз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водитель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Специалист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Министр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Делопроиз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водитель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Отдел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регуляторной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политики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Министр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Участник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публичных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консультаций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10380" y="3495186"/>
            <a:ext cx="1285884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52794" y="1923550"/>
            <a:ext cx="12144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Рассмотрение  заключения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6 – 12 часов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24166" y="5281136"/>
            <a:ext cx="1357322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заключения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52728" y="3495186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заключения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525024" y="3495186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923418"/>
            <a:ext cx="461665" cy="22036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Орган-разработчик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280872"/>
            <a:ext cx="461665" cy="23397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Минэкономразвития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10380" y="4281004"/>
            <a:ext cx="1285884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Рассмотрение</a:t>
            </a:r>
          </a:p>
          <a:p>
            <a:pPr algn="ctr"/>
            <a:r>
              <a:rPr lang="ru-RU" sz="10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откорректиро-ванного</a:t>
            </a: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проекта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2 дня</a:t>
            </a:r>
          </a:p>
        </p:txBody>
      </p:sp>
      <p:sp>
        <p:nvSpPr>
          <p:cNvPr id="50" name="Ромб 49"/>
          <p:cNvSpPr/>
          <p:nvPr/>
        </p:nvSpPr>
        <p:spPr>
          <a:xfrm>
            <a:off x="4738678" y="2066426"/>
            <a:ext cx="285752" cy="285752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095604" y="994856"/>
            <a:ext cx="12144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0 минут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596066" y="2709368"/>
            <a:ext cx="135732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письма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024694" y="994856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письма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cxnSp>
        <p:nvCxnSpPr>
          <p:cNvPr id="91" name="Прямая со стрелкой 90"/>
          <p:cNvCxnSpPr/>
          <p:nvPr/>
        </p:nvCxnSpPr>
        <p:spPr>
          <a:xfrm rot="5400000" flipH="1" flipV="1">
            <a:off x="7311240" y="220850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7-конечная звезда 24"/>
          <p:cNvSpPr/>
          <p:nvPr/>
        </p:nvSpPr>
        <p:spPr>
          <a:xfrm>
            <a:off x="7881950" y="4209566"/>
            <a:ext cx="285752" cy="28575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7</a:t>
            </a:r>
            <a:endParaRPr lang="ru-RU" sz="1000" b="1" dirty="0">
              <a:solidFill>
                <a:schemeClr val="tx1"/>
              </a:solidFill>
            </a:endParaRPr>
          </a:p>
        </p:txBody>
      </p:sp>
      <p:cxnSp>
        <p:nvCxnSpPr>
          <p:cNvPr id="131" name="Прямая со стрелкой 130"/>
          <p:cNvCxnSpPr>
            <a:stCxn id="8" idx="2"/>
            <a:endCxn id="31" idx="0"/>
          </p:cNvCxnSpPr>
          <p:nvPr/>
        </p:nvCxnSpPr>
        <p:spPr>
          <a:xfrm rot="5400000">
            <a:off x="7346165" y="41738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2666976" y="4281004"/>
            <a:ext cx="1143008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проекта  заключения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1 – 2 дня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024298" y="4281004"/>
            <a:ext cx="1428760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Размещение заключения на сайте и интернет-портале ОРВ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30 – 40 мин</a:t>
            </a:r>
          </a:p>
        </p:txBody>
      </p:sp>
      <p:cxnSp>
        <p:nvCxnSpPr>
          <p:cNvPr id="60" name="Прямая со стрелкой 59"/>
          <p:cNvCxnSpPr>
            <a:stCxn id="44" idx="3"/>
            <a:endCxn id="45" idx="1"/>
          </p:cNvCxnSpPr>
          <p:nvPr/>
        </p:nvCxnSpPr>
        <p:spPr>
          <a:xfrm>
            <a:off x="6310314" y="1887831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hape 64"/>
          <p:cNvCxnSpPr>
            <a:stCxn id="50" idx="0"/>
            <a:endCxn id="44" idx="1"/>
          </p:cNvCxnSpPr>
          <p:nvPr/>
        </p:nvCxnSpPr>
        <p:spPr>
          <a:xfrm rot="5400000" flipH="1" flipV="1">
            <a:off x="4899414" y="1869972"/>
            <a:ext cx="178595" cy="2143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hape 70"/>
          <p:cNvCxnSpPr>
            <a:stCxn id="50" idx="2"/>
            <a:endCxn id="47" idx="1"/>
          </p:cNvCxnSpPr>
          <p:nvPr/>
        </p:nvCxnSpPr>
        <p:spPr>
          <a:xfrm rot="16200000" flipH="1">
            <a:off x="4935133" y="2298599"/>
            <a:ext cx="107157" cy="2143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5400000">
            <a:off x="3310712" y="5208904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5400000" flipH="1" flipV="1">
            <a:off x="3273405" y="4673913"/>
            <a:ext cx="121524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endCxn id="39" idx="1"/>
          </p:cNvCxnSpPr>
          <p:nvPr/>
        </p:nvCxnSpPr>
        <p:spPr>
          <a:xfrm>
            <a:off x="2166910" y="470963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12" idx="3"/>
            <a:endCxn id="50" idx="1"/>
          </p:cNvCxnSpPr>
          <p:nvPr/>
        </p:nvCxnSpPr>
        <p:spPr>
          <a:xfrm>
            <a:off x="4667240" y="2209302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rot="5400000" flipH="1" flipV="1">
            <a:off x="2417737" y="2530773"/>
            <a:ext cx="192803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rot="5400000">
            <a:off x="3845703" y="174495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Скругленный прямоугольник 114"/>
          <p:cNvSpPr/>
          <p:nvPr/>
        </p:nvSpPr>
        <p:spPr>
          <a:xfrm>
            <a:off x="9382148" y="994856"/>
            <a:ext cx="142876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мотивированного возражения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cxnSp>
        <p:nvCxnSpPr>
          <p:cNvPr id="120" name="Shape 119"/>
          <p:cNvCxnSpPr>
            <a:endCxn id="115" idx="2"/>
          </p:cNvCxnSpPr>
          <p:nvPr/>
        </p:nvCxnSpPr>
        <p:spPr>
          <a:xfrm flipV="1">
            <a:off x="6524628" y="1566360"/>
            <a:ext cx="3571900" cy="17145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Скругленный прямоугольник 133"/>
          <p:cNvSpPr/>
          <p:nvPr/>
        </p:nvSpPr>
        <p:spPr>
          <a:xfrm>
            <a:off x="8167702" y="4281004"/>
            <a:ext cx="1143008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проекта повторного заключения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1 – 2 дня</a:t>
            </a: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9453586" y="4281004"/>
            <a:ext cx="1428760" cy="857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Размещение повторного заключения на сайте и интернет-портале ОРВ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30 – 40 мин</a:t>
            </a:r>
          </a:p>
        </p:txBody>
      </p:sp>
      <p:cxnSp>
        <p:nvCxnSpPr>
          <p:cNvPr id="138" name="Прямая со стрелкой 137"/>
          <p:cNvCxnSpPr>
            <a:stCxn id="18" idx="3"/>
          </p:cNvCxnSpPr>
          <p:nvPr/>
        </p:nvCxnSpPr>
        <p:spPr>
          <a:xfrm flipV="1">
            <a:off x="10882346" y="3778658"/>
            <a:ext cx="1190318" cy="2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 rot="5400000">
            <a:off x="4060017" y="417384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Скругленный прямоугольник 140"/>
          <p:cNvSpPr/>
          <p:nvPr/>
        </p:nvSpPr>
        <p:spPr>
          <a:xfrm>
            <a:off x="8310578" y="5281136"/>
            <a:ext cx="1357322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заключения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8239140" y="3495186"/>
            <a:ext cx="1143008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повторного заключения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cxnSp>
        <p:nvCxnSpPr>
          <p:cNvPr id="159" name="Shape 158"/>
          <p:cNvCxnSpPr>
            <a:endCxn id="8" idx="3"/>
          </p:cNvCxnSpPr>
          <p:nvPr/>
        </p:nvCxnSpPr>
        <p:spPr>
          <a:xfrm rot="5400000">
            <a:off x="7024694" y="2637930"/>
            <a:ext cx="2214578" cy="7143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>
            <a:stCxn id="31" idx="3"/>
            <a:endCxn id="134" idx="1"/>
          </p:cNvCxnSpPr>
          <p:nvPr/>
        </p:nvCxnSpPr>
        <p:spPr>
          <a:xfrm>
            <a:off x="8096264" y="4709632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>
            <a:stCxn id="134" idx="2"/>
          </p:cNvCxnSpPr>
          <p:nvPr/>
        </p:nvCxnSpPr>
        <p:spPr>
          <a:xfrm rot="5400000">
            <a:off x="8667768" y="5209698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/>
          <p:cNvCxnSpPr/>
          <p:nvPr/>
        </p:nvCxnSpPr>
        <p:spPr>
          <a:xfrm rot="5400000" flipH="1" flipV="1">
            <a:off x="8775719" y="4673119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>
            <a:off x="9239272" y="4066690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Прямоугольник 187"/>
          <p:cNvSpPr/>
          <p:nvPr/>
        </p:nvSpPr>
        <p:spPr>
          <a:xfrm>
            <a:off x="7953388" y="6143644"/>
            <a:ext cx="50720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Проблемы:</a:t>
            </a:r>
          </a:p>
          <a:p>
            <a:r>
              <a:rPr lang="ru-RU" sz="1100" dirty="0" smtClean="0"/>
              <a:t>6. Информации недостаточно для подготовки заключения</a:t>
            </a:r>
          </a:p>
          <a:p>
            <a:r>
              <a:rPr lang="ru-RU" sz="1100" dirty="0" smtClean="0"/>
              <a:t>7. Не все замечания рассмотрены или не аргументированы</a:t>
            </a:r>
          </a:p>
        </p:txBody>
      </p:sp>
      <p:sp>
        <p:nvSpPr>
          <p:cNvPr id="193" name="Овал 192"/>
          <p:cNvSpPr/>
          <p:nvPr/>
        </p:nvSpPr>
        <p:spPr>
          <a:xfrm>
            <a:off x="5738810" y="4495318"/>
            <a:ext cx="428628" cy="4286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5" name="Прямая со стрелкой 194"/>
          <p:cNvCxnSpPr>
            <a:stCxn id="42" idx="3"/>
            <a:endCxn id="193" idx="2"/>
          </p:cNvCxnSpPr>
          <p:nvPr/>
        </p:nvCxnSpPr>
        <p:spPr>
          <a:xfrm>
            <a:off x="5453058" y="470963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11168098" y="4495318"/>
            <a:ext cx="428628" cy="42862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 стрелкой 61"/>
          <p:cNvCxnSpPr>
            <a:stCxn id="135" idx="3"/>
            <a:endCxn id="58" idx="2"/>
          </p:cNvCxnSpPr>
          <p:nvPr/>
        </p:nvCxnSpPr>
        <p:spPr>
          <a:xfrm>
            <a:off x="10882346" y="470963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23836" y="1637798"/>
            <a:ext cx="117872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381488" y="1637798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согласен</a:t>
            </a:r>
            <a:endParaRPr lang="ru-RU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4310050" y="2495054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не согласен</a:t>
            </a:r>
            <a:endParaRPr lang="ru-RU" sz="10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95868" y="1637798"/>
            <a:ext cx="1214446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Корректировка проекта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6 – 12 часов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453190" y="1637798"/>
            <a:ext cx="1428760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проекта письма </a:t>
            </a:r>
            <a:b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10 – 30 минут</a:t>
            </a:r>
            <a:endParaRPr lang="ru-RU" dirty="0" smtClean="0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52398" y="2566492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5095868" y="2209302"/>
            <a:ext cx="1428760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мотивированного возражения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6 – 12 часов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452398" y="3352310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/>
          <p:cNvSpPr/>
          <p:nvPr/>
        </p:nvSpPr>
        <p:spPr>
          <a:xfrm>
            <a:off x="5095868" y="2780806"/>
            <a:ext cx="1428760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 мотивированного возражения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cxnSp>
        <p:nvCxnSpPr>
          <p:cNvPr id="93" name="Прямая со стрелкой 92"/>
          <p:cNvCxnSpPr>
            <a:stCxn id="47" idx="2"/>
            <a:endCxn id="109" idx="0"/>
          </p:cNvCxnSpPr>
          <p:nvPr/>
        </p:nvCxnSpPr>
        <p:spPr>
          <a:xfrm rot="5400000">
            <a:off x="5774529" y="2745087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452398" y="4138128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452398" y="5209698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452398" y="5995516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>
            <a:off x="9490099" y="2530773"/>
            <a:ext cx="192803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45" idx="2"/>
          </p:cNvCxnSpPr>
          <p:nvPr/>
        </p:nvCxnSpPr>
        <p:spPr>
          <a:xfrm rot="5400000">
            <a:off x="6881818" y="242361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70" name="Рисунок 69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2" name="Прямая соединительная линия 71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ustomShape 6"/>
          <p:cNvSpPr/>
          <p:nvPr/>
        </p:nvSpPr>
        <p:spPr>
          <a:xfrm>
            <a:off x="0" y="469900"/>
            <a:ext cx="12192000" cy="4572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76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2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440549"/>
            <a:ext cx="12221511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Карта процесса текущая (слайд 3)</a:t>
            </a:r>
          </a:p>
        </p:txBody>
      </p:sp>
      <p:sp>
        <p:nvSpPr>
          <p:cNvPr id="86" name="CustomShape 6"/>
          <p:cNvSpPr/>
          <p:nvPr/>
        </p:nvSpPr>
        <p:spPr>
          <a:xfrm>
            <a:off x="4902200" y="5892800"/>
            <a:ext cx="2755900" cy="990600"/>
          </a:xfrm>
          <a:prstGeom prst="roundRect">
            <a:avLst/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88" name="TextBox 87"/>
          <p:cNvSpPr txBox="1"/>
          <p:nvPr/>
        </p:nvSpPr>
        <p:spPr>
          <a:xfrm>
            <a:off x="4927600" y="5934670"/>
            <a:ext cx="3009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Общее время протекания процесса 14 – 42 дня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58 операций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439525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3" descr="C:\Users\kilmakov_ii\Desktop\1674277697_catherineasquithgallery-com-p-serii-fon-dlya-lendinga-foto-46.jpg"/>
          <p:cNvPicPr>
            <a:picLocks noChangeAspect="1" noChangeArrowheads="1"/>
          </p:cNvPicPr>
          <p:nvPr/>
        </p:nvPicPr>
        <p:blipFill>
          <a:blip r:embed="rId2" cstate="print"/>
          <a:srcRect l="1481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21" name="Прямоугольник 120"/>
          <p:cNvSpPr/>
          <p:nvPr/>
        </p:nvSpPr>
        <p:spPr>
          <a:xfrm>
            <a:off x="8382016" y="6215082"/>
            <a:ext cx="3429024" cy="6429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38084" y="994856"/>
            <a:ext cx="1836144" cy="5863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Делопроиз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водитель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Специалист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Министр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Делопроиз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водитель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Отдел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регуляторной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политики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Министр</a:t>
            </a: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endParaRPr lang="ru-RU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Участник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публичных </a:t>
            </a:r>
          </a:p>
          <a:p>
            <a:pPr algn="ctr">
              <a:lnSpc>
                <a:spcPts val="1800"/>
              </a:lnSpc>
            </a:pP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консультаций</a:t>
            </a:r>
            <a:endParaRPr lang="ru-RU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38744" y="3352310"/>
            <a:ext cx="142876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писем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67306" y="5281136"/>
            <a:ext cx="13573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Подписание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писем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10 минут – 2 часа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52596" y="3352310"/>
            <a:ext cx="12144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Регистрация входящих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документов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923418"/>
            <a:ext cx="461665" cy="220361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Орган-разработчик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209434"/>
            <a:ext cx="461665" cy="23397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Минэкономразвития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952596" y="4281004"/>
            <a:ext cx="1214446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Рассмотрение</a:t>
            </a:r>
          </a:p>
          <a:p>
            <a:pPr algn="ctr"/>
            <a:r>
              <a:rPr lang="ru-RU" sz="10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мотивирован-ного</a:t>
            </a: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заключения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2 дня</a:t>
            </a:r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8596330" y="4281004"/>
            <a:ext cx="114300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протокола рабочей группы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2 дня</a:t>
            </a: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9953652" y="4281004"/>
            <a:ext cx="1714512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Размещение повторного заключения на сайте и интернет-портале ОРВ 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30 – 40 мин</a:t>
            </a:r>
          </a:p>
        </p:txBody>
      </p:sp>
      <p:cxnSp>
        <p:nvCxnSpPr>
          <p:cNvPr id="55" name="Прямая со стрелкой 54"/>
          <p:cNvCxnSpPr>
            <a:stCxn id="18" idx="2"/>
            <a:endCxn id="31" idx="0"/>
          </p:cNvCxnSpPr>
          <p:nvPr/>
        </p:nvCxnSpPr>
        <p:spPr>
          <a:xfrm rot="5400000">
            <a:off x="2381224" y="410240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>
            <a:off x="3309918" y="4281004"/>
            <a:ext cx="1714512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Подготовка проектов писем  о создании рабочей группы по разрешению разногласий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 – 2 дня</a:t>
            </a:r>
          </a:p>
        </p:txBody>
      </p:sp>
      <p:sp>
        <p:nvSpPr>
          <p:cNvPr id="63" name="Загнутый угол 62"/>
          <p:cNvSpPr/>
          <p:nvPr/>
        </p:nvSpPr>
        <p:spPr>
          <a:xfrm rot="10800000">
            <a:off x="6524628" y="6209830"/>
            <a:ext cx="428628" cy="50006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/>
          <p:nvPr/>
        </p:nvCxnSpPr>
        <p:spPr>
          <a:xfrm rot="5400000">
            <a:off x="5203819" y="517318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31" idx="3"/>
            <a:endCxn id="58" idx="1"/>
          </p:cNvCxnSpPr>
          <p:nvPr/>
        </p:nvCxnSpPr>
        <p:spPr>
          <a:xfrm>
            <a:off x="3167042" y="4673913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40" idx="0"/>
          </p:cNvCxnSpPr>
          <p:nvPr/>
        </p:nvCxnSpPr>
        <p:spPr>
          <a:xfrm flipV="1">
            <a:off x="5738810" y="1566360"/>
            <a:ext cx="0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6738942" y="4281004"/>
            <a:ext cx="1428760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Проведение рабочей группы по разрешению разногласий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5 – 10 дней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834810" y="4495318"/>
            <a:ext cx="357190" cy="3571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0" name="Прямая со стрелкой 109"/>
          <p:cNvCxnSpPr>
            <a:stCxn id="135" idx="3"/>
          </p:cNvCxnSpPr>
          <p:nvPr/>
        </p:nvCxnSpPr>
        <p:spPr>
          <a:xfrm>
            <a:off x="11668164" y="4673913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>
            <a:stCxn id="134" idx="3"/>
            <a:endCxn id="135" idx="1"/>
          </p:cNvCxnSpPr>
          <p:nvPr/>
        </p:nvCxnSpPr>
        <p:spPr>
          <a:xfrm>
            <a:off x="9739338" y="467391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7-конечная звезда 24"/>
          <p:cNvSpPr/>
          <p:nvPr/>
        </p:nvSpPr>
        <p:spPr>
          <a:xfrm>
            <a:off x="7881950" y="4138128"/>
            <a:ext cx="285752" cy="285752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8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8385192" y="6251110"/>
            <a:ext cx="33575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Проблемы:</a:t>
            </a:r>
          </a:p>
          <a:p>
            <a:r>
              <a:rPr lang="ru-RU" sz="1100" dirty="0" smtClean="0"/>
              <a:t>8. Отсутствие кворума рабочей группы</a:t>
            </a:r>
          </a:p>
        </p:txBody>
      </p:sp>
      <p:cxnSp>
        <p:nvCxnSpPr>
          <p:cNvPr id="124" name="Прямая со стрелкой 123"/>
          <p:cNvCxnSpPr>
            <a:endCxn id="18" idx="1"/>
          </p:cNvCxnSpPr>
          <p:nvPr/>
        </p:nvCxnSpPr>
        <p:spPr>
          <a:xfrm>
            <a:off x="1809720" y="363806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Загнутый угол 39"/>
          <p:cNvSpPr/>
          <p:nvPr/>
        </p:nvSpPr>
        <p:spPr>
          <a:xfrm rot="10800000">
            <a:off x="5524496" y="1066294"/>
            <a:ext cx="428628" cy="500066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024562" y="1066294"/>
            <a:ext cx="10358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/>
              <a:t>Уведомление </a:t>
            </a:r>
          </a:p>
          <a:p>
            <a:pPr algn="ctr"/>
            <a:r>
              <a:rPr lang="ru-RU" sz="900" dirty="0" smtClean="0"/>
              <a:t>о создании </a:t>
            </a:r>
          </a:p>
          <a:p>
            <a:pPr algn="ctr"/>
            <a:r>
              <a:rPr lang="ru-RU" sz="900" dirty="0" smtClean="0"/>
              <a:t>рабочей группы</a:t>
            </a:r>
            <a:endParaRPr lang="ru-RU" sz="900" dirty="0"/>
          </a:p>
        </p:txBody>
      </p:sp>
      <p:sp>
        <p:nvSpPr>
          <p:cNvPr id="42" name="TextBox 41"/>
          <p:cNvSpPr txBox="1"/>
          <p:nvPr/>
        </p:nvSpPr>
        <p:spPr>
          <a:xfrm>
            <a:off x="7167570" y="6209830"/>
            <a:ext cx="10358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/>
              <a:t>Уведомление </a:t>
            </a:r>
          </a:p>
          <a:p>
            <a:pPr algn="ctr"/>
            <a:r>
              <a:rPr lang="ru-RU" sz="900" dirty="0" smtClean="0"/>
              <a:t>о создании </a:t>
            </a:r>
          </a:p>
          <a:p>
            <a:pPr algn="ctr"/>
            <a:r>
              <a:rPr lang="ru-RU" sz="900" dirty="0" smtClean="0"/>
              <a:t>рабочей группы</a:t>
            </a:r>
            <a:endParaRPr lang="ru-RU" sz="900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095868" y="4281004"/>
            <a:ext cx="1357322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Направление информации о создании рабочей группы</a:t>
            </a:r>
          </a:p>
          <a:p>
            <a:pPr algn="ctr"/>
            <a:r>
              <a:rPr lang="ru-RU" sz="1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15 – 30 минут</a:t>
            </a:r>
          </a:p>
        </p:txBody>
      </p:sp>
      <p:cxnSp>
        <p:nvCxnSpPr>
          <p:cNvPr id="76" name="Прямая со стрелкой 75"/>
          <p:cNvCxnSpPr>
            <a:stCxn id="58" idx="3"/>
            <a:endCxn id="72" idx="1"/>
          </p:cNvCxnSpPr>
          <p:nvPr/>
        </p:nvCxnSpPr>
        <p:spPr>
          <a:xfrm>
            <a:off x="5024430" y="4673913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/>
          <p:nvPr/>
        </p:nvCxnSpPr>
        <p:spPr>
          <a:xfrm rot="16200000" flipV="1">
            <a:off x="5738810" y="4566756"/>
            <a:ext cx="1428760" cy="142876"/>
          </a:xfrm>
          <a:prstGeom prst="bentConnector3">
            <a:avLst>
              <a:gd name="adj1" fmla="val 833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hape 85"/>
          <p:cNvCxnSpPr>
            <a:endCxn id="63" idx="2"/>
          </p:cNvCxnSpPr>
          <p:nvPr/>
        </p:nvCxnSpPr>
        <p:spPr>
          <a:xfrm rot="16200000" flipH="1">
            <a:off x="5524497" y="4995384"/>
            <a:ext cx="2286015" cy="142875"/>
          </a:xfrm>
          <a:prstGeom prst="bentConnector3">
            <a:avLst>
              <a:gd name="adj1" fmla="val 44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72" idx="3"/>
            <a:endCxn id="95" idx="1"/>
          </p:cNvCxnSpPr>
          <p:nvPr/>
        </p:nvCxnSpPr>
        <p:spPr>
          <a:xfrm>
            <a:off x="6453190" y="4673913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Ромб 92"/>
          <p:cNvSpPr/>
          <p:nvPr/>
        </p:nvSpPr>
        <p:spPr>
          <a:xfrm>
            <a:off x="8239140" y="4566756"/>
            <a:ext cx="285752" cy="285752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8167702" y="4138128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кворум</a:t>
            </a:r>
            <a:endParaRPr lang="ru-RU" sz="800" dirty="0"/>
          </a:p>
        </p:txBody>
      </p:sp>
      <p:sp>
        <p:nvSpPr>
          <p:cNvPr id="96" name="TextBox 95"/>
          <p:cNvSpPr txBox="1"/>
          <p:nvPr/>
        </p:nvSpPr>
        <p:spPr>
          <a:xfrm>
            <a:off x="8382016" y="5066822"/>
            <a:ext cx="579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dirty="0" smtClean="0"/>
              <a:t>нет </a:t>
            </a:r>
          </a:p>
          <a:p>
            <a:pPr algn="ctr"/>
            <a:r>
              <a:rPr lang="ru-RU" sz="800" dirty="0" smtClean="0"/>
              <a:t>кворума</a:t>
            </a:r>
            <a:endParaRPr lang="ru-RU" sz="800" dirty="0"/>
          </a:p>
        </p:txBody>
      </p:sp>
      <p:cxnSp>
        <p:nvCxnSpPr>
          <p:cNvPr id="99" name="Shape 98"/>
          <p:cNvCxnSpPr>
            <a:stCxn id="93" idx="2"/>
          </p:cNvCxnSpPr>
          <p:nvPr/>
        </p:nvCxnSpPr>
        <p:spPr>
          <a:xfrm rot="5400000">
            <a:off x="7131851" y="3816657"/>
            <a:ext cx="214314" cy="228601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95" idx="3"/>
            <a:endCxn id="93" idx="1"/>
          </p:cNvCxnSpPr>
          <p:nvPr/>
        </p:nvCxnSpPr>
        <p:spPr>
          <a:xfrm>
            <a:off x="8167702" y="4673913"/>
            <a:ext cx="7143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hape 108"/>
          <p:cNvCxnSpPr>
            <a:stCxn id="93" idx="0"/>
          </p:cNvCxnSpPr>
          <p:nvPr/>
        </p:nvCxnSpPr>
        <p:spPr>
          <a:xfrm rot="5400000" flipH="1" flipV="1">
            <a:off x="8417735" y="4388161"/>
            <a:ext cx="142876" cy="2143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452398" y="1709236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523836" y="2352178"/>
            <a:ext cx="11668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452398" y="3137996"/>
            <a:ext cx="117396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529874" y="4066690"/>
            <a:ext cx="11668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523836" y="5209698"/>
            <a:ext cx="116681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380960" y="5995516"/>
            <a:ext cx="118110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36066" y="75174"/>
            <a:ext cx="8051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Министерство экономического развития Кировской области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0" name="Рисунок 49" descr="ko_gerb.png">
            <a:extLst>
              <a:ext uri="{FF2B5EF4-FFF2-40B4-BE49-F238E27FC236}">
                <a16:creationId xmlns="" xmlns:a16="http://schemas.microsoft.com/office/drawing/2014/main" id="{9764107E-A8E0-4B88-B9A2-4CAAC46D70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272" y="86631"/>
            <a:ext cx="411224" cy="434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0B8D39FC-1BB8-43A2-98C9-555C7E8109E0}"/>
              </a:ext>
            </a:extLst>
          </p:cNvPr>
          <p:cNvCxnSpPr>
            <a:cxnSpLocks/>
          </p:cNvCxnSpPr>
          <p:nvPr/>
        </p:nvCxnSpPr>
        <p:spPr>
          <a:xfrm>
            <a:off x="0" y="547393"/>
            <a:ext cx="12192000" cy="0"/>
          </a:xfrm>
          <a:prstGeom prst="line">
            <a:avLst/>
          </a:prstGeom>
          <a:ln w="3175">
            <a:solidFill>
              <a:srgbClr val="A6A6A6">
                <a:alpha val="47059"/>
              </a:srgbClr>
            </a:solidFill>
          </a:ln>
          <a:effectLst>
            <a:outerShdw blurRad="50800" dist="38100" dir="2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stomShape 6"/>
          <p:cNvSpPr/>
          <p:nvPr/>
        </p:nvSpPr>
        <p:spPr>
          <a:xfrm>
            <a:off x="0" y="469900"/>
            <a:ext cx="12192000" cy="457200"/>
          </a:xfrm>
          <a:prstGeom prst="roundRect">
            <a:avLst>
              <a:gd name="adj" fmla="val 0"/>
            </a:avLst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53" name="AutoShape 2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AutoShape 4" descr="https://brandbook.nationalpriority.ru/brandbook/02_%D0%9D%D0%B0%D1%86%D0%BF%D1%80%D0%BE%D0%B5%D0%BA%D1%82%D1%8B_%D0%BF%D0%BE_%D0%BD%D0%B0%D0%BF%D1%80%D0%B0%D0%B2%D0%BB%D0%B5%D0%BD%D0%B8%D1%8F%D0%BC/%D0%9B%D0%BE%D0%B3%D0%BE%D0%B1%D1%83%D0%BA%D0%B8_%D1%81_%D1%84%D0%B0%D0%B9%D0%BB%D0%B0%D0%BC%D0%B8/%D0%94%D0%B5%D0%BC%D0%BE%D0%B3%D1%80%D0%B0%D1%84%D0%B8%D1%8F/%D0%AE%D0%B7%D0%B5%D1%80%D0%BF%D0%B8%D0%BA/%D0%AE%D0%B7%D0%B5%D1%80%D0%BF%D0%B8%D0%BA_%D0%B4%D0%B5%D0%BC%D0%BE%D0%B3%D1%80%D0%B0%D1%84%D0%B8%D1%8F_1.jpg"/>
          <p:cNvSpPr>
            <a:spLocks noChangeAspect="1" noChangeArrowheads="1"/>
          </p:cNvSpPr>
          <p:nvPr/>
        </p:nvSpPr>
        <p:spPr bwMode="auto">
          <a:xfrm>
            <a:off x="-243751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437382" y="44625"/>
            <a:ext cx="9072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7" name="AutoShape 2" descr="blob:https://web.telegram.org/2cb07775-d0e3-493c-bf0b-b96fcc72156c"/>
          <p:cNvSpPr>
            <a:spLocks noChangeAspect="1" noChangeArrowheads="1"/>
          </p:cNvSpPr>
          <p:nvPr/>
        </p:nvSpPr>
        <p:spPr bwMode="auto">
          <a:xfrm>
            <a:off x="175605" y="-144463"/>
            <a:ext cx="34404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679F45C-C186-1477-0B93-AC0191C79A47}"/>
              </a:ext>
            </a:extLst>
          </p:cNvPr>
          <p:cNvSpPr txBox="1"/>
          <p:nvPr/>
        </p:nvSpPr>
        <p:spPr>
          <a:xfrm>
            <a:off x="148289" y="440549"/>
            <a:ext cx="12221511" cy="546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Карта процесса текущая (слайд 4)</a:t>
            </a:r>
          </a:p>
        </p:txBody>
      </p:sp>
      <p:sp>
        <p:nvSpPr>
          <p:cNvPr id="61" name="CustomShape 6"/>
          <p:cNvSpPr/>
          <p:nvPr/>
        </p:nvSpPr>
        <p:spPr>
          <a:xfrm>
            <a:off x="2717800" y="5892800"/>
            <a:ext cx="2755900" cy="990600"/>
          </a:xfrm>
          <a:prstGeom prst="roundRect">
            <a:avLst/>
          </a:prstGeom>
          <a:solidFill>
            <a:srgbClr val="4BACC6"/>
          </a:solidFill>
          <a:ln w="12700">
            <a:miter lim="400000"/>
          </a:ln>
        </p:spPr>
      </p:sp>
      <p:sp>
        <p:nvSpPr>
          <p:cNvPr id="62" name="TextBox 61"/>
          <p:cNvSpPr txBox="1"/>
          <p:nvPr/>
        </p:nvSpPr>
        <p:spPr>
          <a:xfrm>
            <a:off x="2743200" y="5934670"/>
            <a:ext cx="3009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Общее время протекания процесса 14 – 42 дня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58 операций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306175" y="6372225"/>
            <a:ext cx="666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2851</Words>
  <Application>Microsoft Office PowerPoint</Application>
  <PresentationFormat>Произвольный</PresentationFormat>
  <Paragraphs>893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пути к Бережливому ВУЗу: мотивация движения вперед и  опыт преобразования  (итоги 2018 года)</dc:title>
  <dc:creator>alikartem@mail.ru</dc:creator>
  <cp:lastModifiedBy>tikko_ua</cp:lastModifiedBy>
  <cp:revision>535</cp:revision>
  <cp:lastPrinted>2022-06-01T06:12:00Z</cp:lastPrinted>
  <dcterms:created xsi:type="dcterms:W3CDTF">2018-12-23T16:06:00Z</dcterms:created>
  <dcterms:modified xsi:type="dcterms:W3CDTF">2026-01-22T15:34:40Z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65286977D01045779FE756DA3370E464_13</vt:lpwstr>
  </property>
  <property fmtid="{D5CDD505-2E9C-101B-9397-08002B2CF9AE}" pid="3" name="KSOProductBuildVer">
    <vt:lpwstr>1049-12.2.0.23131</vt:lpwstr>
  </property>
</Properties>
</file>