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B8DABA"/>
    <a:srgbClr val="B3FFD5"/>
    <a:srgbClr val="008A3E"/>
    <a:srgbClr val="005C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6BAD-DA1F-4EFB-B6AC-437CDCC67361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B3EE-6EDE-400E-AF14-D72F28845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B3EE-6EDE-400E-AF14-D72F288454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71678"/>
            <a:ext cx="8786874" cy="2643206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005C2A"/>
                </a:solidFill>
                <a:latin typeface="Arial" pitchFamily="34" charset="0"/>
                <a:cs typeface="Arial" pitchFamily="34" charset="0"/>
              </a:rPr>
              <a:t>Реализация регионального проекта</a:t>
            </a:r>
            <a:r>
              <a:rPr lang="ru-RU" sz="2000" b="1" u="sng" dirty="0" smtClean="0">
                <a:solidFill>
                  <a:srgbClr val="005C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u="sng" dirty="0" smtClean="0">
                <a:solidFill>
                  <a:srgbClr val="005C2A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«Формирование комфортной городской среды на территории Кировской области»</a:t>
            </a:r>
            <a:br>
              <a:rPr lang="ru-RU" sz="1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u="sng" dirty="0" smtClean="0">
                <a:solidFill>
                  <a:srgbClr val="005C2A"/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«повышение к концу 2024 года комфортности городской среды; создание механизма прямого участия граждан в формировании комфортной городской среды, увеличение доли граждан, принимающих участие в решении вопросов развития городской среды»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357166"/>
            <a:ext cx="33575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Национальный проект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╨Ц╨╕╨╗╤М╨╡_╨╗╨╛╨│╨╛_╤Ж╨▓╨╡╤В_╨╕╨╜╨▓╨╡╤А╤Б╨╕╤П_╨╗╨╡╨▓.png"/>
          <p:cNvPicPr>
            <a:picLocks noChangeAspect="1"/>
          </p:cNvPicPr>
          <p:nvPr/>
        </p:nvPicPr>
        <p:blipFill>
          <a:blip r:embed="rId2" cstate="print"/>
          <a:srcRect t="18415" b="6250"/>
          <a:stretch>
            <a:fillRect/>
          </a:stretch>
        </p:blipFill>
        <p:spPr>
          <a:xfrm>
            <a:off x="214281" y="142852"/>
            <a:ext cx="2655165" cy="200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488" y="857232"/>
            <a:ext cx="60007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«Жилье  и городская среда»</a:t>
            </a:r>
            <a:endParaRPr lang="ru-RU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572140"/>
            <a:ext cx="635798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  <a:b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жилищно-коммунального хозяйства </a:t>
            </a:r>
            <a:b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Кировской области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715172" cy="100010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Ответственные участники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╨Ц╨╕╨╗╤М╨╡_╨╗╨╛╨│╨╛_╤Ж╨▓╨╡╤В_╨╕╨╜╨▓╨╡╤А╤Б╨╕╤П_╨╗╨╡╨▓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977" b="13094"/>
          <a:stretch>
            <a:fillRect/>
          </a:stretch>
        </p:blipFill>
        <p:spPr>
          <a:xfrm>
            <a:off x="7072330" y="0"/>
            <a:ext cx="1526590" cy="100646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397000"/>
          <a:ext cx="8429684" cy="4937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00396"/>
                <a:gridCol w="54292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Куратор регионального проекта</a:t>
                      </a:r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u="sng" dirty="0" err="1" smtClean="0">
                          <a:latin typeface="Arial" pitchFamily="34" charset="0"/>
                          <a:cs typeface="Arial" pitchFamily="34" charset="0"/>
                        </a:rPr>
                        <a:t>Котлячков</a:t>
                      </a:r>
                      <a:r>
                        <a:rPr lang="ru-RU" i="1" u="sng" dirty="0" smtClean="0">
                          <a:latin typeface="Arial" pitchFamily="34" charset="0"/>
                          <a:cs typeface="Arial" pitchFamily="34" charset="0"/>
                        </a:rPr>
                        <a:t> Алексей Алексеевич </a:t>
                      </a:r>
                      <a:r>
                        <a:rPr lang="ru-RU" i="1" dirty="0" smtClean="0">
                          <a:latin typeface="Arial" pitchFamily="34" charset="0"/>
                          <a:cs typeface="Arial" pitchFamily="34" charset="0"/>
                        </a:rPr>
                        <a:t>– Заместитель Председателя Правительства Кировской области, министр сельского хозяйства и продовольствия</a:t>
                      </a:r>
                      <a:r>
                        <a:rPr lang="ru-RU" i="1" baseline="0" dirty="0" smtClean="0">
                          <a:latin typeface="Arial" pitchFamily="34" charset="0"/>
                          <a:cs typeface="Arial" pitchFamily="34" charset="0"/>
                        </a:rPr>
                        <a:t> Кировской области</a:t>
                      </a:r>
                      <a:endParaRPr lang="ru-RU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Руководитель регионального проекта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u="sng" dirty="0" err="1" smtClean="0">
                          <a:latin typeface="Arial" pitchFamily="34" charset="0"/>
                          <a:cs typeface="Arial" pitchFamily="34" charset="0"/>
                        </a:rPr>
                        <a:t>Климентовский</a:t>
                      </a:r>
                      <a:r>
                        <a:rPr lang="ru-RU" i="1" u="sng" dirty="0" smtClean="0">
                          <a:latin typeface="Arial" pitchFamily="34" charset="0"/>
                          <a:cs typeface="Arial" pitchFamily="34" charset="0"/>
                        </a:rPr>
                        <a:t> Владимир Александрович </a:t>
                      </a:r>
                      <a:r>
                        <a:rPr lang="ru-RU" i="1" dirty="0" smtClean="0">
                          <a:latin typeface="Arial" pitchFamily="34" charset="0"/>
                          <a:cs typeface="Arial" pitchFamily="34" charset="0"/>
                        </a:rPr>
                        <a:t>– заместитель министра энергетики и жилищно-коммунального</a:t>
                      </a:r>
                      <a:r>
                        <a:rPr lang="ru-RU" i="1" baseline="0" dirty="0" smtClean="0">
                          <a:latin typeface="Arial" pitchFamily="34" charset="0"/>
                          <a:cs typeface="Arial" pitchFamily="34" charset="0"/>
                        </a:rPr>
                        <a:t> хозяйства Кировской области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Участники регионального проекта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Arial" pitchFamily="34" charset="0"/>
                          <a:cs typeface="Arial" pitchFamily="34" charset="0"/>
                        </a:rPr>
                        <a:t>Органы местного самоуправления Кировской области;</a:t>
                      </a:r>
                    </a:p>
                    <a:p>
                      <a:r>
                        <a:rPr lang="ru-RU" i="1" dirty="0" smtClean="0">
                          <a:latin typeface="Arial" pitchFamily="34" charset="0"/>
                          <a:cs typeface="Arial" pitchFamily="34" charset="0"/>
                        </a:rPr>
                        <a:t>Региональный</a:t>
                      </a:r>
                      <a:r>
                        <a:rPr lang="ru-RU" i="1" baseline="0" dirty="0" smtClean="0">
                          <a:latin typeface="Arial" pitchFamily="34" charset="0"/>
                          <a:cs typeface="Arial" pitchFamily="34" charset="0"/>
                        </a:rPr>
                        <a:t> центр компетенций по вопросам городской среды на территории Кировской области;</a:t>
                      </a:r>
                    </a:p>
                    <a:p>
                      <a:r>
                        <a:rPr lang="ru-RU" i="1" baseline="0" dirty="0" smtClean="0">
                          <a:latin typeface="Arial" pitchFamily="34" charset="0"/>
                          <a:cs typeface="Arial" pitchFamily="34" charset="0"/>
                        </a:rPr>
                        <a:t>Министерство энергетики и </a:t>
                      </a:r>
                      <a:r>
                        <a:rPr lang="ru-RU" i="1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жилищно-коммунального</a:t>
                      </a:r>
                      <a:r>
                        <a:rPr lang="ru-RU" i="1" baseline="0" dirty="0" smtClean="0">
                          <a:latin typeface="Arial" pitchFamily="34" charset="0"/>
                          <a:cs typeface="Arial" pitchFamily="34" charset="0"/>
                        </a:rPr>
                        <a:t> хозяйства Кировской области</a:t>
                      </a:r>
                      <a:endParaRPr lang="ru-RU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╨Ц╨╕╨╗╤М╨╡_╨╗╨╛╨│╨╛_╤Ж╨▓╨╡╤В_╨╕╨╜╨▓╨╡╤А╤Б╨╕╤П_╨╗╨╡╨▓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20977" b="13094"/>
          <a:stretch>
            <a:fillRect/>
          </a:stretch>
        </p:blipFill>
        <p:spPr>
          <a:xfrm>
            <a:off x="7072330" y="0"/>
            <a:ext cx="1526590" cy="100646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643734" cy="100010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проекта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Финансирование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6357"/>
            <a:ext cx="9144000" cy="4825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957754"/>
            <a:ext cx="9144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* Фактическое значение показателя по итогам 12  месяцев 2020 года отсутствует. Данные о фактическом значении показателя будут известны после 01.04.2021. (В соответствии с пунктом 21 Правил предоставления и распределения субсидий из федерального бюджета бюджетам субъектов Российской Федерации на поддержку государственных программ субъектов российской федерации и муниципальных программ формирования современной городской среды, являющихся приложением № 15 государственной программы Российской Федерации "Обеспечение доступным и комфортным жильем и коммунальными услугами граждан Российской Федерации").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00108"/>
            <a:ext cx="2143108" cy="132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643734" cy="100010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╨Ц╨╕╨╗╤М╨╡_╨╗╨╛╨│╨╛_╤Ж╨▓╨╡╤В_╨╕╨╜╨▓╨╡╤А╤Б╨╕╤П_╨╗╨╡╨▓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20977" b="13094"/>
          <a:stretch>
            <a:fillRect/>
          </a:stretch>
        </p:blipFill>
        <p:spPr>
          <a:xfrm>
            <a:off x="7072330" y="0"/>
            <a:ext cx="1526590" cy="100646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214414" y="2214554"/>
            <a:ext cx="7500990" cy="571504"/>
          </a:xfrm>
          <a:prstGeom prst="roundRect">
            <a:avLst/>
          </a:prstGeom>
          <a:solidFill>
            <a:srgbClr val="B3FFD5"/>
          </a:solidFill>
          <a:ln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2020 году выполнены мероприятия по благоустройству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106 дворовых территорий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 общественных пространств,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предусмотренные государственной (муниципальными) программами формирования современной городской среды на территории Кировской области;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2857496"/>
            <a:ext cx="7500990" cy="571504"/>
          </a:xfrm>
          <a:prstGeom prst="roundRect">
            <a:avLst/>
          </a:prstGeom>
          <a:solidFill>
            <a:srgbClr val="B3FFD5"/>
          </a:solidFill>
          <a:ln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2020 году 2 муниципальных образования Кировской области признаны победителями Всероссийского конкурса лучших проектов создания комфортной городской среды в малых городах и исторических поселениях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3500438"/>
            <a:ext cx="7500990" cy="1714512"/>
          </a:xfrm>
          <a:prstGeom prst="roundRect">
            <a:avLst/>
          </a:prstGeom>
          <a:solidFill>
            <a:srgbClr val="B3FFD5"/>
          </a:solidFill>
          <a:ln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включения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федеральный реестр лучших практик 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Минстрой России направлены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наиболее успешные проекты, реализованные в 2020 году:</a:t>
            </a:r>
          </a:p>
          <a:p>
            <a:r>
              <a:rPr lang="ru-RU" sz="14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Проект: «Благоустройство Детского парка им. А.С.Пушкина», г. Слободской, Кировская область»;</a:t>
            </a:r>
          </a:p>
          <a:p>
            <a:r>
              <a:rPr lang="ru-RU" sz="14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Проект: «Комплексное благоустройство общественной территории «Городской сад, Кировская область,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пгт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Санчурск»;</a:t>
            </a:r>
          </a:p>
          <a:p>
            <a:r>
              <a:rPr lang="ru-RU" sz="14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Проект: «Благоустройство территории бульварной части по ул. Ломоносова 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ул. Московской до ул.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Лепсе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г. Кирове»;</a:t>
            </a:r>
          </a:p>
          <a:p>
            <a:r>
              <a:rPr lang="ru-RU" sz="14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Проект: «Благоустройство дворовой территории по адресу: г. Киров, ул. Ульяновская, д. 2».</a:t>
            </a:r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785786" y="2428868"/>
            <a:ext cx="357190" cy="2143140"/>
          </a:xfrm>
          <a:prstGeom prst="leftBracket">
            <a:avLst/>
          </a:prstGeom>
          <a:ln w="38100">
            <a:solidFill>
              <a:srgbClr val="00A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785786" y="3143248"/>
            <a:ext cx="357190" cy="1588"/>
          </a:xfrm>
          <a:prstGeom prst="line">
            <a:avLst/>
          </a:prstGeom>
          <a:ln w="38100">
            <a:solidFill>
              <a:srgbClr val="00A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https://www.slobodskoy.ru/images/2020/n1009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www.slobodskoy.ru/images/2020/n1009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www.slobodskoy.ru/images/2020/n1009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n1009_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71546"/>
            <a:ext cx="278605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286388"/>
            <a:ext cx="2214546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 l="10762" t="3398" r="9641" b="6310"/>
          <a:stretch>
            <a:fillRect/>
          </a:stretch>
        </p:blipFill>
        <p:spPr bwMode="auto">
          <a:xfrm>
            <a:off x="2428860" y="5214926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286388"/>
            <a:ext cx="235745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 l="1109" t="1393" r="1330" b="2484"/>
          <a:stretch>
            <a:fillRect/>
          </a:stretch>
        </p:blipFill>
        <p:spPr bwMode="auto">
          <a:xfrm>
            <a:off x="0" y="5233605"/>
            <a:ext cx="2428860" cy="162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 l="3879" t="6934" r="5602" b="13315"/>
          <a:stretch>
            <a:fillRect/>
          </a:stretch>
        </p:blipFill>
        <p:spPr bwMode="auto">
          <a:xfrm>
            <a:off x="3571868" y="1000108"/>
            <a:ext cx="2643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643734" cy="100010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финансирования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╨Ц╨╕╨╗╤М╨╡_╨╗╨╛╨│╨╛_╤Ж╨▓╨╡╤В_╨╕╨╜╨▓╨╡╤А╤Б╨╕╤П_╨╗╨╡╨▓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0977" b="13094"/>
          <a:stretch>
            <a:fillRect/>
          </a:stretch>
        </p:blipFill>
        <p:spPr>
          <a:xfrm>
            <a:off x="7072330" y="0"/>
            <a:ext cx="1526590" cy="100646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571612"/>
          <a:ext cx="8501117" cy="338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22"/>
                <a:gridCol w="685706"/>
                <a:gridCol w="861529"/>
                <a:gridCol w="742001"/>
                <a:gridCol w="500066"/>
                <a:gridCol w="480989"/>
                <a:gridCol w="596442"/>
                <a:gridCol w="922833"/>
                <a:gridCol w="714380"/>
                <a:gridCol w="857256"/>
                <a:gridCol w="662612"/>
                <a:gridCol w="837581"/>
              </a:tblGrid>
              <a:tr h="52302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Поддержка формирования современной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городской среды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Иной межбюджетный трансферт на реализацию проектов -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AC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AC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</a:tr>
              <a:tr h="37432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Вн.Б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Вн.Б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</a:tr>
              <a:tr h="3743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402,9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381,6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154,3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124,5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43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406,3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379,5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112,5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4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402,8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381,6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4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416,8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397,9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4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  <a:tr h="374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AC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3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DABA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643734" cy="100010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╨Ц╨╕╨╗╤М╨╡_╨╗╨╛╨│╨╛_╤Ж╨▓╨╡╤В_╨╕╨╜╨▓╨╡╤А╤Б╨╕╤П_╨╗╨╡╨▓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0977" b="13094"/>
          <a:stretch>
            <a:fillRect/>
          </a:stretch>
        </p:blipFill>
        <p:spPr>
          <a:xfrm>
            <a:off x="7072330" y="0"/>
            <a:ext cx="1526590" cy="1006460"/>
          </a:xfrm>
        </p:spPr>
      </p:pic>
      <p:sp>
        <p:nvSpPr>
          <p:cNvPr id="6" name="TextBox 5"/>
          <p:cNvSpPr txBox="1"/>
          <p:nvPr/>
        </p:nvSpPr>
        <p:spPr>
          <a:xfrm>
            <a:off x="642910" y="1142984"/>
            <a:ext cx="7786742" cy="1021556"/>
          </a:xfrm>
          <a:prstGeom prst="roundRect">
            <a:avLst/>
          </a:prstGeom>
          <a:noFill/>
          <a:ln w="28575">
            <a:solidFill>
              <a:srgbClr val="00AC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2021 году в рамках реализации регионального проекта </a:t>
            </a:r>
            <a:r>
              <a:rPr lang="ru-RU" i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«Формирование комфортной городской среды на территории Кировской области»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ключевыми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задачами являются: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428868"/>
            <a:ext cx="6072230" cy="1000132"/>
          </a:xfrm>
          <a:prstGeom prst="rect">
            <a:avLst/>
          </a:prstGeom>
          <a:solidFill>
            <a:srgbClr val="B3FFD5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Благоустройство не менее 72 дворовых территорий и 72 общественных пространств на территории 32 муниципальных образований Кировской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571876"/>
            <a:ext cx="6072230" cy="1357322"/>
          </a:xfrm>
          <a:prstGeom prst="rect">
            <a:avLst/>
          </a:prstGeom>
          <a:solidFill>
            <a:srgbClr val="B3FFD5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Реализация проектов, признанных победителями Всероссийского конкурса лучших проектов создания комфортной городской среды «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ЗАВОДной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Омутнинск» (г. Омутнинск); «Река времени»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(г.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Кирово-Чепецк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«СОВЕТСК. КУКАРКА. ПРО: ЯВЛЕНИЕ. Концепция развития и благоустройства территории исторической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Кукарской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слободы в городе Советск Кировской области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(г. Советск).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5143512"/>
            <a:ext cx="6072230" cy="500066"/>
          </a:xfrm>
          <a:prstGeom prst="rect">
            <a:avLst/>
          </a:prstGeom>
          <a:solidFill>
            <a:srgbClr val="B3FFD5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Повышение индекса качества городской среды.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477</Words>
  <PresentationFormat>Экран (4:3)</PresentationFormat>
  <Paragraphs>114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Реализация регионального проекта  «Формирование комфортной городской среды на территории Кировской области»  Цель проекта: «повышение к концу 2024 года комфортности городской среды; создание механизма прямого участия граждан в формировании комфортной городской среды, увеличение доли граждан, принимающих участие в решении вопросов развития городской среды»</vt:lpstr>
      <vt:lpstr>Ответственные участники</vt:lpstr>
      <vt:lpstr>Показатели проекта</vt:lpstr>
      <vt:lpstr>Результаты проекта</vt:lpstr>
      <vt:lpstr>Объем финансирования</vt:lpstr>
      <vt:lpstr>Дополнительная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48</cp:revision>
  <dcterms:created xsi:type="dcterms:W3CDTF">2021-01-21T12:05:58Z</dcterms:created>
  <dcterms:modified xsi:type="dcterms:W3CDTF">2021-01-22T11:29:49Z</dcterms:modified>
</cp:coreProperties>
</file>