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76" r:id="rId2"/>
    <p:sldId id="308" r:id="rId3"/>
    <p:sldId id="319" r:id="rId4"/>
    <p:sldId id="323" r:id="rId5"/>
    <p:sldId id="290" r:id="rId6"/>
    <p:sldId id="299" r:id="rId7"/>
    <p:sldId id="304" r:id="rId8"/>
    <p:sldId id="305" r:id="rId9"/>
    <p:sldId id="300" r:id="rId10"/>
    <p:sldId id="325" r:id="rId11"/>
    <p:sldId id="322" r:id="rId12"/>
    <p:sldId id="324" r:id="rId1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E9FF"/>
    <a:srgbClr val="008196"/>
    <a:srgbClr val="5EC8CD"/>
    <a:srgbClr val="00AECD"/>
    <a:srgbClr val="C29310"/>
    <a:srgbClr val="F6FAFC"/>
    <a:srgbClr val="FCFDFE"/>
    <a:srgbClr val="F3F9FB"/>
    <a:srgbClr val="EBF6F9"/>
    <a:srgbClr val="1BA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1" autoAdjust="0"/>
    <p:restoredTop sz="94660"/>
  </p:normalViewPr>
  <p:slideViewPr>
    <p:cSldViewPr>
      <p:cViewPr varScale="1">
        <p:scale>
          <a:sx n="108" d="100"/>
          <a:sy n="108" d="100"/>
        </p:scale>
        <p:origin x="85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5EC8CD"/>
              </a:solidFill>
            </c:spPr>
            <c:extLst>
              <c:ext xmlns:c16="http://schemas.microsoft.com/office/drawing/2014/chart" uri="{C3380CC4-5D6E-409C-BE32-E72D297353CC}">
                <c16:uniqueId val="{00000000-F6D6-405A-8D04-26825CBD7955}"/>
              </c:ext>
            </c:extLst>
          </c:dPt>
          <c:dPt>
            <c:idx val="1"/>
            <c:bubble3D val="0"/>
            <c:spPr>
              <a:solidFill>
                <a:srgbClr val="C29310"/>
              </a:solidFill>
            </c:spPr>
            <c:extLst>
              <c:ext xmlns:c16="http://schemas.microsoft.com/office/drawing/2014/chart" uri="{C3380CC4-5D6E-409C-BE32-E72D297353CC}">
                <c16:uniqueId val="{00000001-F6D6-405A-8D04-26825CBD795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6D6-405A-8D04-26825CBD795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6D6-405A-8D04-26825CBD7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Roboto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Достигнуто</c:v>
                </c:pt>
                <c:pt idx="1">
                  <c:v>Не достигнуто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D6-405A-8D04-26825CBD79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5.1460487797010422E-2"/>
          <c:y val="0.80198152483786656"/>
          <c:w val="0.62654524872611761"/>
          <c:h val="0.16539347664415519"/>
        </c:manualLayout>
      </c:layout>
      <c:overlay val="0"/>
      <c:txPr>
        <a:bodyPr/>
        <a:lstStyle/>
        <a:p>
          <a:pPr>
            <a:defRPr sz="1400" cap="all" baseline="0">
              <a:solidFill>
                <a:schemeClr val="tx1">
                  <a:lumMod val="50000"/>
                  <a:lumOff val="50000"/>
                </a:schemeClr>
              </a:solidFill>
              <a:latin typeface="Roboto medium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12395844906119"/>
          <c:y val="0.12780735715355288"/>
          <c:w val="0.72611515387179204"/>
          <c:h val="0.631404481627645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5EC8CD"/>
              </a:solidFill>
            </c:spPr>
            <c:extLst>
              <c:ext xmlns:c16="http://schemas.microsoft.com/office/drawing/2014/chart" uri="{C3380CC4-5D6E-409C-BE32-E72D297353CC}">
                <c16:uniqueId val="{00000000-1130-4C10-BEDB-B16CEEDAB9EE}"/>
              </c:ext>
            </c:extLst>
          </c:dPt>
          <c:dPt>
            <c:idx val="1"/>
            <c:bubble3D val="0"/>
            <c:spPr>
              <a:solidFill>
                <a:srgbClr val="C29310"/>
              </a:solidFill>
            </c:spPr>
            <c:extLst>
              <c:ext xmlns:c16="http://schemas.microsoft.com/office/drawing/2014/chart" uri="{C3380CC4-5D6E-409C-BE32-E72D297353CC}">
                <c16:uniqueId val="{00000001-1130-4C10-BEDB-B16CEEDAB9E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130-4C10-BEDB-B16CEEDAB9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130-4C10-BEDB-B16CEEDAB9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Roboto medium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Выполнено</c:v>
                </c:pt>
                <c:pt idx="1">
                  <c:v>Не выполнено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30-4C10-BEDB-B16CEEDAB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rgbClr val="92D050"/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8050793501576752E-2"/>
          <c:y val="0"/>
          <c:w val="0.87514287942365465"/>
          <c:h val="0.695910719814379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C29310"/>
            </a:solidFill>
          </c:spPr>
          <c:invertIfNegative val="0"/>
          <c:dLbls>
            <c:dLbl>
              <c:idx val="0"/>
              <c:layout>
                <c:manualLayout>
                  <c:x val="-0.17594465999504341"/>
                  <c:y val="-4.987064833588503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CC2-4D06-8E4B-445208AA4D54}"/>
                </c:ext>
              </c:extLst>
            </c:dLbl>
            <c:dLbl>
              <c:idx val="1"/>
              <c:layout>
                <c:manualLayout>
                  <c:x val="0.25240518147556257"/>
                  <c:y val="-8.9600703783396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928597677181153E-2"/>
                      <c:h val="0.100736541564943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CC2-4D06-8E4B-445208AA4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Roboto medium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4.5</c:v>
                </c:pt>
                <c:pt idx="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C2-4D06-8E4B-445208AA4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0.18156235845589888"/>
                  <c:y val="-6.3987263968772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C2-4D06-8E4B-445208AA4D54}"/>
                </c:ext>
              </c:extLst>
            </c:dLbl>
            <c:dLbl>
              <c:idx val="1"/>
              <c:layout>
                <c:manualLayout>
                  <c:x val="0.24093212999009231"/>
                  <c:y val="-6.1250232755410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C2-4D06-8E4B-445208AA4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Roboto medium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1388.67</c:v>
                </c:pt>
                <c:pt idx="1">
                  <c:v>1340.09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C2-4D06-8E4B-445208AA4D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5EC8CD"/>
            </a:solidFill>
          </c:spPr>
          <c:invertIfNegative val="0"/>
          <c:dLbls>
            <c:dLbl>
              <c:idx val="0"/>
              <c:layout>
                <c:manualLayout>
                  <c:x val="-0.17466835949851725"/>
                  <c:y val="-5.123916394256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89081768692368"/>
                      <c:h val="0.17189935311237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DCC2-4D06-8E4B-445208AA4D54}"/>
                </c:ext>
              </c:extLst>
            </c:dLbl>
            <c:dLbl>
              <c:idx val="1"/>
              <c:layout>
                <c:manualLayout>
                  <c:x val="0.24933992594927093"/>
                  <c:y val="-6.8771249706900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89081768692368"/>
                      <c:h val="0.141792009765382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CC2-4D06-8E4B-445208AA4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 medium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>
                  <c:v>235.8</c:v>
                </c:pt>
                <c:pt idx="1">
                  <c:v>235.8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C2-4D06-8E4B-445208AA4D5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78951296"/>
        <c:axId val="178952832"/>
        <c:axId val="0"/>
      </c:bar3DChart>
      <c:catAx>
        <c:axId val="178951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cap="all" baseline="0">
                <a:solidFill>
                  <a:schemeClr val="bg1">
                    <a:lumMod val="50000"/>
                  </a:schemeClr>
                </a:solidFill>
                <a:latin typeface="Roboto medium"/>
              </a:defRPr>
            </a:pPr>
            <a:endParaRPr lang="ru-RU"/>
          </a:p>
        </c:txPr>
        <c:crossAx val="178952832"/>
        <c:crosses val="autoZero"/>
        <c:auto val="1"/>
        <c:lblAlgn val="ctr"/>
        <c:lblOffset val="100"/>
        <c:noMultiLvlLbl val="0"/>
      </c:catAx>
      <c:valAx>
        <c:axId val="17895283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789512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77835197962786762"/>
          <c:w val="0.71060934468820081"/>
          <c:h val="0.20798421191232908"/>
        </c:manualLayout>
      </c:layout>
      <c:overlay val="0"/>
      <c:txPr>
        <a:bodyPr/>
        <a:lstStyle/>
        <a:p>
          <a:pPr>
            <a:defRPr sz="1200" b="0" cap="all" baseline="0">
              <a:solidFill>
                <a:schemeClr val="bg1">
                  <a:lumMod val="50000"/>
                </a:schemeClr>
              </a:solidFill>
              <a:latin typeface="Roboto medium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населения, систематически занимающегося физической культрой и спортом, в общей численности населения </c:v>
                </c:pt>
              </c:strCache>
            </c:strRef>
          </c:tx>
          <c:spPr>
            <a:ln w="31750" cap="rnd">
              <a:solidFill>
                <a:schemeClr val="accent3">
                  <a:shade val="76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34,9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9D1-419D-BDC7-125B4F63DD9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37,0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9D1-419D-BDC7-125B4F63DD9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39,4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9D1-419D-BDC7-125B4F63DD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42,1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9D1-419D-BDC7-125B4F63DD9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51,8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7EE-4A10-B4CA-BE6970E2612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5</a:t>
                    </a:r>
                    <a:r>
                      <a:rPr lang="en-US" dirty="0"/>
                      <a:t>6,0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9D1-419D-BDC7-125B4F63DD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34.9</c:v>
                </c:pt>
                <c:pt idx="1">
                  <c:v>37</c:v>
                </c:pt>
                <c:pt idx="2">
                  <c:v>39.4</c:v>
                </c:pt>
                <c:pt idx="3">
                  <c:v>42.1</c:v>
                </c:pt>
                <c:pt idx="4">
                  <c:v>47.2</c:v>
                </c:pt>
                <c:pt idx="5">
                  <c:v>51.7</c:v>
                </c:pt>
                <c:pt idx="6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EE9-4F80-8E1A-904C9C7EAE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0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</c:spPr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42,0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9D1-419D-BDC7-125B4F63DD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47,5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9D1-419D-BDC7-125B4F63DD99}"/>
                </c:ext>
              </c:extLst>
            </c:dLbl>
            <c:dLbl>
              <c:idx val="4"/>
              <c:layout>
                <c:manualLayout>
                  <c:x val="-3.9404216245678303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F0-4D6A-BD5E-7C121B9347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36.6</c:v>
                </c:pt>
                <c:pt idx="1">
                  <c:v>39.6</c:v>
                </c:pt>
                <c:pt idx="2">
                  <c:v>42</c:v>
                </c:pt>
                <c:pt idx="3">
                  <c:v>47.5</c:v>
                </c:pt>
                <c:pt idx="4">
                  <c:v>49.6</c:v>
                </c:pt>
                <c:pt idx="5">
                  <c:v>57.9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9D1-419D-BDC7-125B4F63DD9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685632"/>
        <c:axId val="180593024"/>
      </c:lineChart>
      <c:catAx>
        <c:axId val="17968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593024"/>
        <c:crosses val="autoZero"/>
        <c:auto val="1"/>
        <c:lblAlgn val="ctr"/>
        <c:lblOffset val="100"/>
        <c:noMultiLvlLbl val="0"/>
      </c:catAx>
      <c:valAx>
        <c:axId val="1805930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7968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0823013967109"/>
          <c:y val="0.13325456528222021"/>
          <c:w val="0.81012793450300979"/>
          <c:h val="0.61744320075547265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257728"/>
        <c:axId val="183275904"/>
      </c:lineChart>
      <c:catAx>
        <c:axId val="18325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>
                    <a:lumMod val="50000"/>
                  </a:schemeClr>
                </a:solidFill>
                <a:latin typeface="Roboto medium"/>
              </a:defRPr>
            </a:pPr>
            <a:endParaRPr lang="ru-RU"/>
          </a:p>
        </c:txPr>
        <c:crossAx val="183275904"/>
        <c:crosses val="autoZero"/>
        <c:auto val="1"/>
        <c:lblAlgn val="ctr"/>
        <c:lblOffset val="100"/>
        <c:noMultiLvlLbl val="0"/>
      </c:catAx>
      <c:valAx>
        <c:axId val="183275904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one"/>
        <c:crossAx val="183257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346304"/>
        <c:axId val="183347840"/>
      </c:lineChart>
      <c:catAx>
        <c:axId val="183346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>
                    <a:lumMod val="50000"/>
                  </a:schemeClr>
                </a:solidFill>
                <a:latin typeface="Roboto medium"/>
              </a:defRPr>
            </a:pPr>
            <a:endParaRPr lang="ru-RU"/>
          </a:p>
        </c:txPr>
        <c:crossAx val="183347840"/>
        <c:crosses val="autoZero"/>
        <c:auto val="1"/>
        <c:lblAlgn val="ctr"/>
        <c:lblOffset val="100"/>
        <c:noMultiLvlLbl val="0"/>
      </c:catAx>
      <c:valAx>
        <c:axId val="183347840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one"/>
        <c:crossAx val="183346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aseline="0">
          <a:solidFill>
            <a:schemeClr val="accent1">
              <a:lumMod val="7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725056"/>
        <c:axId val="183108352"/>
      </c:lineChart>
      <c:catAx>
        <c:axId val="183725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108352"/>
        <c:crosses val="autoZero"/>
        <c:auto val="1"/>
        <c:lblAlgn val="ctr"/>
        <c:lblOffset val="100"/>
        <c:noMultiLvlLbl val="0"/>
      </c:catAx>
      <c:valAx>
        <c:axId val="183108352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one"/>
        <c:crossAx val="1837250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 baseline="0">
          <a:solidFill>
            <a:schemeClr val="accent1">
              <a:lumMod val="7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0.14423</cdr:x>
      <cdr:y>0.21155</cdr:y>
    </cdr:from>
    <cdr:to>
      <cdr:x>0.20192</cdr:x>
      <cdr:y>0.22706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flipH="1" flipV="1">
          <a:off x="540064" y="981594"/>
          <a:ext cx="216016" cy="7196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indent="0"/>
          <a:endParaRPr lang="ru-RU" sz="110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0.15385</cdr:x>
      <cdr:y>0.40312</cdr:y>
    </cdr:from>
    <cdr:to>
      <cdr:x>0.21154</cdr:x>
      <cdr:y>0.40312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>
          <a:off x="576064" y="1870481"/>
          <a:ext cx="216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indent="0"/>
          <a:endParaRPr lang="ru-RU" sz="110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0.12733</cdr:x>
      <cdr:y>0.61612</cdr:y>
    </cdr:from>
    <cdr:to>
      <cdr:x>0.20425</cdr:x>
      <cdr:y>0.64742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>
          <a:off x="476778" y="2858834"/>
          <a:ext cx="288032" cy="1452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indent="0"/>
          <a:endParaRPr lang="ru-RU" sz="110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0.7465</cdr:x>
      <cdr:y>0.58971</cdr:y>
    </cdr:from>
    <cdr:to>
      <cdr:x>0.84615</cdr:x>
      <cdr:y>0.63318</cdr:y>
    </cdr:to>
    <cdr:sp macro="" textlink="">
      <cdr:nvSpPr>
        <cdr:cNvPr id="17" name="Прямая соединительная линия 16"/>
        <cdr:cNvSpPr/>
      </cdr:nvSpPr>
      <cdr:spPr>
        <a:xfrm xmlns:a="http://schemas.openxmlformats.org/drawingml/2006/main" flipV="1">
          <a:off x="2795194" y="2736304"/>
          <a:ext cx="373157" cy="20169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indent="0"/>
          <a:endParaRPr lang="ru-RU" sz="110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0.73077</cdr:x>
      <cdr:y>0.18623</cdr:y>
    </cdr:from>
    <cdr:to>
      <cdr:x>0.81498</cdr:x>
      <cdr:y>0.23278</cdr:y>
    </cdr:to>
    <cdr:sp macro="" textlink="">
      <cdr:nvSpPr>
        <cdr:cNvPr id="19" name="Прямая соединительная линия 18"/>
        <cdr:cNvSpPr/>
      </cdr:nvSpPr>
      <cdr:spPr>
        <a:xfrm xmlns:a="http://schemas.openxmlformats.org/drawingml/2006/main" flipV="1">
          <a:off x="2736303" y="864096"/>
          <a:ext cx="315311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indent="0"/>
          <a:endParaRPr lang="ru-RU" sz="110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0.74532</cdr:x>
      <cdr:y>0.41938</cdr:y>
    </cdr:from>
    <cdr:to>
      <cdr:x>0.85549</cdr:x>
      <cdr:y>0.45869</cdr:y>
    </cdr:to>
    <cdr:sp macro="" textlink="">
      <cdr:nvSpPr>
        <cdr:cNvPr id="21" name="Прямая соединительная линия 20"/>
        <cdr:cNvSpPr/>
      </cdr:nvSpPr>
      <cdr:spPr>
        <a:xfrm xmlns:a="http://schemas.openxmlformats.org/drawingml/2006/main" flipV="1">
          <a:off x="2790796" y="1945942"/>
          <a:ext cx="412522" cy="18240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indent="0"/>
          <a:endParaRPr lang="ru-RU" sz="110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F1325-7B61-4656-9502-827D93929E52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C0B05-92BE-44B8-80DE-CBE941EDE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77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ECDD-2145-45C3-A1E7-E307E53B9CE2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7B10-ADB1-4D85-87E2-4516BB8DF3B1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1484E-8755-430F-AE30-FD2134AE7BB0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03DDE-0F70-4179-B83F-22D8249ABE3B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73BA-F797-45BA-81A3-2B0832F61185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65CC-4CD6-4F35-97D4-BA4F0207CA71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E679-5357-489D-ABC3-2314542BC7D9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3484-5FB2-4786-AB0A-98F28E475DEA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C612E-A550-4096-BD75-239921798EAF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44CA-D733-4BF1-8616-2AA801BFE831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1350C-2BC0-4D9F-B907-6785DE11E82E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28AB6-7D77-404B-B206-0AAFE6DC4CB6}" type="datetime1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F2BA5-48C4-484A-BA57-2813358B60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/>
          <p:nvPr/>
        </p:nvSpPr>
        <p:spPr>
          <a:xfrm>
            <a:off x="0" y="1484784"/>
            <a:ext cx="9144000" cy="3528392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79512" y="5229200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8196"/>
                </a:solidFill>
                <a:latin typeface="Roboto medium"/>
                <a:cs typeface="Narkisim" pitchFamily="34" charset="-79"/>
              </a:rPr>
              <a:t>Ответственный исполнитель:</a:t>
            </a:r>
          </a:p>
          <a:p>
            <a:endParaRPr lang="ru-RU" sz="800" b="1" dirty="0">
              <a:solidFill>
                <a:srgbClr val="008196"/>
              </a:solidFill>
              <a:latin typeface="Roboto medium"/>
              <a:cs typeface="Narkisim" pitchFamily="34" charset="-79"/>
            </a:endParaRPr>
          </a:p>
          <a:p>
            <a:r>
              <a:rPr lang="ru-RU" dirty="0">
                <a:solidFill>
                  <a:srgbClr val="008196"/>
                </a:solidFill>
                <a:latin typeface="Roboto medium"/>
                <a:cs typeface="Narkisim" pitchFamily="34" charset="-79"/>
              </a:rPr>
              <a:t>министерство спорта и туризма Кировской области</a:t>
            </a:r>
          </a:p>
        </p:txBody>
      </p:sp>
      <p:pic>
        <p:nvPicPr>
          <p:cNvPr id="10244" name="Picture 4" descr="http://gazeta-zvezda73.ru/images/news/2020/05/28/sport.jpg"/>
          <p:cNvPicPr>
            <a:picLocks noChangeAspect="1" noChangeArrowheads="1"/>
          </p:cNvPicPr>
          <p:nvPr/>
        </p:nvPicPr>
        <p:blipFill>
          <a:blip r:embed="rId2" cstate="print"/>
          <a:srcRect l="26675" t="12703" r="26901" b="14585"/>
          <a:stretch>
            <a:fillRect/>
          </a:stretch>
        </p:blipFill>
        <p:spPr bwMode="auto">
          <a:xfrm>
            <a:off x="7812360" y="116632"/>
            <a:ext cx="1219835" cy="1268760"/>
          </a:xfrm>
          <a:prstGeom prst="rect">
            <a:avLst/>
          </a:prstGeom>
          <a:noFill/>
        </p:spPr>
      </p:pic>
      <p:pic>
        <p:nvPicPr>
          <p:cNvPr id="2051" name="Picture 3" descr="O:\=программа=\НАЦПРОЕКТЫ\визуализация\лого из брендбука\Нац_проекты_лого_чб_контур_инверсия_лев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AECD">
                <a:tint val="45000"/>
                <a:satMod val="400000"/>
              </a:srgbClr>
            </a:duoton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>
            <a:fillRect/>
          </a:stretch>
        </p:blipFill>
        <p:spPr bwMode="auto">
          <a:xfrm>
            <a:off x="5660355" y="130263"/>
            <a:ext cx="2304256" cy="139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772816"/>
            <a:ext cx="87129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Roboto medium"/>
              </a:rPr>
              <a:t>Государственная программа Кировской области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Roboto medium"/>
              </a:rPr>
              <a:t> </a:t>
            </a:r>
            <a:br>
              <a:rPr lang="ru-RU" sz="3200" b="1" dirty="0">
                <a:solidFill>
                  <a:schemeClr val="bg1"/>
                </a:solidFill>
                <a:latin typeface="Roboto medium"/>
              </a:rPr>
            </a:br>
            <a:r>
              <a:rPr lang="ru-RU" sz="4400" b="1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 medium"/>
              </a:rPr>
              <a:t>«Развитие физической </a:t>
            </a:r>
            <a:br>
              <a:rPr lang="ru-RU" sz="4400" b="1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 medium"/>
              </a:rPr>
            </a:br>
            <a:r>
              <a:rPr lang="ru-RU" sz="4400" b="1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 medium"/>
              </a:rPr>
              <a:t>культуры и спорта»</a:t>
            </a:r>
          </a:p>
          <a:p>
            <a:pPr algn="ctr"/>
            <a:endParaRPr lang="ru-RU" b="1" dirty="0">
              <a:solidFill>
                <a:schemeClr val="bg1"/>
              </a:solidFill>
              <a:latin typeface="Roboto medium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Roboto medium"/>
              </a:rPr>
              <a:t>итоги за 2023 год</a:t>
            </a:r>
          </a:p>
        </p:txBody>
      </p:sp>
      <p:pic>
        <p:nvPicPr>
          <p:cNvPr id="9" name="Picture 2" descr="https://kirovo-chepeck.spravka.city/public_files/company/logo/104/logo-1780097-kirovo-chep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51508" cy="1436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5"/>
          <p:cNvSpPr>
            <a:spLocks noChangeArrowheads="1"/>
          </p:cNvSpPr>
          <p:nvPr/>
        </p:nvSpPr>
        <p:spPr bwMode="auto">
          <a:xfrm>
            <a:off x="95250" y="1407150"/>
            <a:ext cx="8941246" cy="5069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106" name="object 5"/>
          <p:cNvSpPr>
            <a:spLocks noChangeArrowheads="1"/>
          </p:cNvSpPr>
          <p:nvPr/>
        </p:nvSpPr>
        <p:spPr bwMode="auto">
          <a:xfrm>
            <a:off x="189037" y="1556792"/>
            <a:ext cx="8752944" cy="410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6" name="object 5"/>
          <p:cNvSpPr/>
          <p:nvPr/>
        </p:nvSpPr>
        <p:spPr>
          <a:xfrm>
            <a:off x="0" y="188640"/>
            <a:ext cx="9144000" cy="1124744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1520" y="1628800"/>
            <a:ext cx="8748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Проведено </a:t>
            </a:r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895</a:t>
            </a:r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 спортивных соревнований и спортивных мероприятий</a:t>
            </a:r>
          </a:p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во всероссийских и международных соревнованиях приняли участие 6119 спортсменов спортивных сборных команд Кировской области, из них призерами стали 1172 спортсменов, победителями – 705 человек.</a:t>
            </a:r>
          </a:p>
          <a:p>
            <a:endParaRPr lang="ru-RU" sz="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endParaRPr lang="ru-RU" sz="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pic>
        <p:nvPicPr>
          <p:cNvPr id="1029" name="Picture 5" descr="C:\Users\user\Desktop\цур\efe5-20e4-12eb-6dfe.png"/>
          <p:cNvPicPr>
            <a:picLocks noChangeAspect="1" noChangeArrowheads="1"/>
          </p:cNvPicPr>
          <p:nvPr/>
        </p:nvPicPr>
        <p:blipFill>
          <a:blip r:embed="rId2" cstate="print"/>
          <a:srcRect l="23994"/>
          <a:stretch>
            <a:fillRect/>
          </a:stretch>
        </p:blipFill>
        <p:spPr bwMode="auto">
          <a:xfrm>
            <a:off x="184100" y="3050780"/>
            <a:ext cx="3393148" cy="329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107504" y="381000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Задача: </a:t>
            </a:r>
          </a:p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Совершенствование подготовки спортивного резерва и создание условий </a:t>
            </a:r>
          </a:p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для развития спорта высших достижений</a:t>
            </a:r>
          </a:p>
        </p:txBody>
      </p:sp>
      <p:sp>
        <p:nvSpPr>
          <p:cNvPr id="2" name="AutoShape 2" descr="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4.jpg"/>
          <p:cNvPicPr>
            <a:picLocks noChangeAspect="1"/>
          </p:cNvPicPr>
          <p:nvPr/>
        </p:nvPicPr>
        <p:blipFill>
          <a:blip r:embed="rId3" cstate="print"/>
          <a:srcRect b="13932"/>
          <a:stretch>
            <a:fillRect/>
          </a:stretch>
        </p:blipFill>
        <p:spPr>
          <a:xfrm>
            <a:off x="3758831" y="3084346"/>
            <a:ext cx="4908999" cy="329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5"/>
          <p:cNvSpPr>
            <a:spLocks noChangeArrowheads="1"/>
          </p:cNvSpPr>
          <p:nvPr/>
        </p:nvSpPr>
        <p:spPr bwMode="auto">
          <a:xfrm>
            <a:off x="94084" y="1417729"/>
            <a:ext cx="8941246" cy="49021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31" name="object 5"/>
          <p:cNvSpPr>
            <a:spLocks noChangeArrowheads="1"/>
          </p:cNvSpPr>
          <p:nvPr/>
        </p:nvSpPr>
        <p:spPr bwMode="auto">
          <a:xfrm>
            <a:off x="179512" y="3284984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27" name="object 5"/>
          <p:cNvSpPr>
            <a:spLocks noChangeArrowheads="1"/>
          </p:cNvSpPr>
          <p:nvPr/>
        </p:nvSpPr>
        <p:spPr bwMode="auto">
          <a:xfrm>
            <a:off x="179512" y="1484784"/>
            <a:ext cx="8784976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Прямоугольник 31"/>
          <p:cNvSpPr/>
          <p:nvPr/>
        </p:nvSpPr>
        <p:spPr>
          <a:xfrm>
            <a:off x="107504" y="381000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Задача: </a:t>
            </a:r>
          </a:p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Совершенствование подготовки спортивного резерва и создание условий </a:t>
            </a:r>
          </a:p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для развития спорта высших достижений</a:t>
            </a:r>
          </a:p>
        </p:txBody>
      </p:sp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50" name="AutoShape 2" descr="https://docviewer.yandex.ru/view/926813323/htmlimage?id=6lst-c4g70b18tuxyykp15kyx8qx8j4vq62q0qz1of4v641ozpq3pfccwcnwzslt9o47wzrqfsnwlgvw0zsbq04p6ouxqe5hgtq5n22n&amp;name=image-sDYNSlut6YcMhrjAPd.jpg&amp;dsid=62ad9472fc3f7e58b320196252f556e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79512" y="270892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финансирование деятельности учреждений и организаций ведомственной принадлежности физической культуры и спорта</a:t>
            </a:r>
            <a:endParaRPr lang="ru-RU" sz="1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5604" name="AutoShape 4" descr="https://w7.pngwing.com/pngs/551/613/png-transparent-assorted-hand-and-power-tools-illustration-tool-euclidean-repair-toolbox-miscellaneous-angle-repair-tool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51520" y="148478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Количество занимающихся на этапах спортивной подготовки – </a:t>
            </a:r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19,2 </a:t>
            </a:r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тыс. человек, В том числе </a:t>
            </a:r>
          </a:p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 подведомственных учреждениях - </a:t>
            </a:r>
            <a:r>
              <a:rPr lang="ru-RU" sz="1600" b="1" cap="all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7 354  </a:t>
            </a:r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человек</a:t>
            </a:r>
          </a:p>
        </p:txBody>
      </p:sp>
      <p:pic>
        <p:nvPicPr>
          <p:cNvPr id="41" name="Picture 4" descr="https://i.pinimg.com/736x/b0/3e/34/b03e34daf152266fa1d306cf03a0a587.jpg"/>
          <p:cNvPicPr>
            <a:picLocks noChangeAspect="1" noChangeArrowheads="1"/>
          </p:cNvPicPr>
          <p:nvPr/>
        </p:nvPicPr>
        <p:blipFill>
          <a:blip r:embed="rId2" cstate="print"/>
          <a:srcRect l="22081" t="53795" r="59150" b="30012"/>
          <a:stretch>
            <a:fillRect/>
          </a:stretch>
        </p:blipFill>
        <p:spPr bwMode="auto">
          <a:xfrm>
            <a:off x="7800604" y="1889168"/>
            <a:ext cx="1176188" cy="76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0" name="Picture 10" descr="https://aclic.ru/docs/news/2020/20201124/1.jpg"/>
          <p:cNvPicPr>
            <a:picLocks noChangeAspect="1" noChangeArrowheads="1"/>
          </p:cNvPicPr>
          <p:nvPr/>
        </p:nvPicPr>
        <p:blipFill>
          <a:blip r:embed="rId3" cstate="print"/>
          <a:srcRect b="6766"/>
          <a:stretch>
            <a:fillRect/>
          </a:stretch>
        </p:blipFill>
        <p:spPr bwMode="auto">
          <a:xfrm>
            <a:off x="6815336" y="1940818"/>
            <a:ext cx="1044285" cy="648072"/>
          </a:xfrm>
          <a:prstGeom prst="rect">
            <a:avLst/>
          </a:prstGeom>
          <a:noFill/>
        </p:spPr>
      </p:pic>
      <p:sp>
        <p:nvSpPr>
          <p:cNvPr id="50" name="Прямоугольник 49"/>
          <p:cNvSpPr/>
          <p:nvPr/>
        </p:nvSpPr>
        <p:spPr>
          <a:xfrm>
            <a:off x="1691680" y="4941168"/>
            <a:ext cx="7272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56176" y="3280628"/>
            <a:ext cx="2217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2119,69 тыс. рублей + 343,31 тыс. рублей</a:t>
            </a:r>
          </a:p>
        </p:txBody>
      </p:sp>
      <p:pic>
        <p:nvPicPr>
          <p:cNvPr id="45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3356992"/>
            <a:ext cx="417165" cy="435757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3254207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 КОГАУ «СШОР «Салют» </a:t>
            </a:r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выполнен ремонт системы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Водоподготовки, тех. Обследование помещений</a:t>
            </a:r>
          </a:p>
        </p:txBody>
      </p:sp>
      <p:sp>
        <p:nvSpPr>
          <p:cNvPr id="55" name="object 5"/>
          <p:cNvSpPr>
            <a:spLocks noChangeArrowheads="1"/>
          </p:cNvSpPr>
          <p:nvPr/>
        </p:nvSpPr>
        <p:spPr bwMode="auto">
          <a:xfrm>
            <a:off x="179512" y="3933056"/>
            <a:ext cx="8784976" cy="1424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179512" y="400506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КОГАУ ДО «</a:t>
            </a:r>
            <a:r>
              <a:rPr lang="ru-RU" sz="1600" b="1" dirty="0" err="1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ВятСШОР</a:t>
            </a:r>
            <a:r>
              <a:rPr lang="ru-RU" sz="16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6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осуществлены работы по замене искусственного травяного покрытия на футбольном поле</a:t>
            </a:r>
            <a:endParaRPr lang="ru-RU" sz="1600" cap="all" dirty="0">
              <a:solidFill>
                <a:srgbClr val="008196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83568" y="4941168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11 140,67 тыс. рублей</a:t>
            </a:r>
          </a:p>
        </p:txBody>
      </p:sp>
      <p:pic>
        <p:nvPicPr>
          <p:cNvPr id="59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97152"/>
            <a:ext cx="417165" cy="435757"/>
          </a:xfrm>
          <a:prstGeom prst="rect">
            <a:avLst/>
          </a:prstGeom>
          <a:noFill/>
        </p:spPr>
      </p:pic>
      <p:sp>
        <p:nvSpPr>
          <p:cNvPr id="60" name="object 5"/>
          <p:cNvSpPr>
            <a:spLocks noChangeArrowheads="1"/>
          </p:cNvSpPr>
          <p:nvPr/>
        </p:nvSpPr>
        <p:spPr bwMode="auto">
          <a:xfrm>
            <a:off x="179512" y="5445224"/>
            <a:ext cx="8784976" cy="776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179512" y="5445224"/>
            <a:ext cx="7272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cap="all" dirty="0">
                <a:solidFill>
                  <a:srgbClr val="008196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в КОГАУ ДО «СШ «</a:t>
            </a:r>
            <a:r>
              <a:rPr lang="ru-RU" sz="1400" b="1" cap="all" dirty="0" err="1">
                <a:solidFill>
                  <a:srgbClr val="008196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Вересники</a:t>
            </a:r>
            <a:r>
              <a:rPr lang="ru-RU" sz="1400" b="1" cap="all" dirty="0">
                <a:solidFill>
                  <a:srgbClr val="008196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»</a:t>
            </a:r>
            <a:r>
              <a:rPr lang="ru-RU" sz="1400" cap="all" dirty="0">
                <a:solidFill>
                  <a:srgbClr val="008196"/>
                </a:solidFill>
                <a:latin typeface="Times New Roman" panose="02020603050405020304" pitchFamily="18" charset="0"/>
                <a:ea typeface="DejaVu Serif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приобретена резиновая крошка, приобретен прицепной </a:t>
            </a:r>
            <a:r>
              <a:rPr lang="ru-RU" sz="1400" dirty="0" err="1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лёдозаливочный</a:t>
            </a:r>
            <a:r>
              <a:rPr lang="ru-RU" sz="14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комбайн, заключен договор на выполнение инженерных изысканий в целях создания «умной» спортивной площадки в 2024 году</a:t>
            </a:r>
            <a:endParaRPr lang="ru-RU" sz="1400" cap="all" dirty="0">
              <a:solidFill>
                <a:srgbClr val="008196"/>
              </a:solidFill>
              <a:latin typeface="Times New Roman" panose="02020603050405020304" pitchFamily="18" charset="0"/>
              <a:ea typeface="DejaVu Serif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660232" y="5805264"/>
            <a:ext cx="2007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2452,0 тыс. рублей</a:t>
            </a:r>
          </a:p>
        </p:txBody>
      </p:sp>
      <p:pic>
        <p:nvPicPr>
          <p:cNvPr id="65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7912" y="5687438"/>
            <a:ext cx="417165" cy="435757"/>
          </a:xfrm>
          <a:prstGeom prst="rect">
            <a:avLst/>
          </a:prstGeom>
          <a:noFill/>
        </p:spPr>
      </p:pic>
      <p:pic>
        <p:nvPicPr>
          <p:cNvPr id="2055" name="Picture 7" descr="https://bigswim.ru/upload/iblock/3cf/3cfc4f9a543d9182a89ab1782d520b5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005064"/>
            <a:ext cx="1368152" cy="1366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5"/>
          <p:cNvSpPr>
            <a:spLocks noChangeArrowheads="1"/>
          </p:cNvSpPr>
          <p:nvPr/>
        </p:nvSpPr>
        <p:spPr bwMode="auto">
          <a:xfrm>
            <a:off x="107504" y="1420327"/>
            <a:ext cx="8941246" cy="49021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31" name="object 5"/>
          <p:cNvSpPr>
            <a:spLocks noChangeArrowheads="1"/>
          </p:cNvSpPr>
          <p:nvPr/>
        </p:nvSpPr>
        <p:spPr bwMode="auto">
          <a:xfrm>
            <a:off x="179512" y="2060848"/>
            <a:ext cx="878497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Прямоугольник 31"/>
          <p:cNvSpPr/>
          <p:nvPr/>
        </p:nvSpPr>
        <p:spPr>
          <a:xfrm>
            <a:off x="107504" y="381000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Задача: </a:t>
            </a:r>
          </a:p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Совершенствование подготовки спортивного резерва и создание условий </a:t>
            </a:r>
          </a:p>
          <a:p>
            <a:r>
              <a:rPr lang="ru-RU" sz="1600" b="1" cap="all" dirty="0">
                <a:solidFill>
                  <a:schemeClr val="bg1"/>
                </a:solidFill>
                <a:ea typeface="DejaVu Serif" pitchFamily="18" charset="0"/>
                <a:cs typeface="Helvetica" pitchFamily="34" charset="0"/>
              </a:rPr>
              <a:t>для развития спорта высших достижений</a:t>
            </a:r>
          </a:p>
        </p:txBody>
      </p:sp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50" name="AutoShape 2" descr="https://docviewer.yandex.ru/view/926813323/htmlimage?id=6lst-c4g70b18tuxyykp15kyx8qx8j4vq62q0qz1of4v641ozpq3pfccwcnwzslt9o47wzrqfsnwlgvw0zsbq04p6ouxqe5hgtq5n22n&amp;name=image-sDYNSlut6YcMhrjAPd.jpg&amp;dsid=62ad9472fc3f7e58b320196252f556e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07504" y="1412776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финансирование деятельности учреждений и организаций ведомственной принадлежности физической культуры и спорта</a:t>
            </a:r>
            <a:endParaRPr lang="ru-RU" sz="1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5604" name="AutoShape 4" descr="https://w7.pngwing.com/pngs/551/613/png-transparent-assorted-hand-and-power-tools-illustration-tool-euclidean-repair-toolbox-miscellaneous-angle-repair-tool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691680" y="4941168"/>
            <a:ext cx="7272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2234861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5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 КОГАУ ДО СШ «ДЫМКА»</a:t>
            </a:r>
            <a:r>
              <a:rPr lang="ru-RU" sz="15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 </a:t>
            </a:r>
            <a:r>
              <a:rPr lang="ru-RU" sz="16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 договор с подрядчиком на разработку ПСД на проведение капитального ремонта ледового поля «Олимп-Арена»</a:t>
            </a:r>
            <a:endParaRPr lang="ru-RU" sz="1600" cap="all" dirty="0">
              <a:solidFill>
                <a:srgbClr val="008196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84530" y="2834220"/>
            <a:ext cx="2035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1090,0 тыс. рублей</a:t>
            </a:r>
          </a:p>
        </p:txBody>
      </p:sp>
      <p:pic>
        <p:nvPicPr>
          <p:cNvPr id="23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9274" y="2440665"/>
            <a:ext cx="417165" cy="435757"/>
          </a:xfrm>
          <a:prstGeom prst="rect">
            <a:avLst/>
          </a:prstGeom>
          <a:noFill/>
        </p:spPr>
      </p:pic>
      <p:sp>
        <p:nvSpPr>
          <p:cNvPr id="24" name="object 5"/>
          <p:cNvSpPr>
            <a:spLocks noChangeArrowheads="1"/>
          </p:cNvSpPr>
          <p:nvPr/>
        </p:nvSpPr>
        <p:spPr bwMode="auto">
          <a:xfrm>
            <a:off x="179512" y="3140968"/>
            <a:ext cx="8784976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ru-RU" sz="1800" b="1" cap="all" dirty="0">
              <a:solidFill>
                <a:srgbClr val="C29310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3140968"/>
            <a:ext cx="67687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КОГАУ ДО «Спортивная школа «Родина» </a:t>
            </a:r>
            <a:r>
              <a:rPr lang="ru-RU" sz="10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заключены договоры на приобретение </a:t>
            </a:r>
            <a:r>
              <a:rPr lang="ru-RU" sz="1000" dirty="0" err="1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бортоподрезной</a:t>
            </a:r>
            <a:r>
              <a:rPr lang="ru-RU" sz="10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машины для кромки льда, на приобретение и изготовление мебели, осуществлен монтаж системы видеонаблюдения и автоматизированной пожарной сигнализации, проведено благоустройство территории вокруг крытого катка с искусственным льдом (устройство дорожек, озеленение территории, установка скамеек, ремонт колодцев)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srgbClr val="00819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cap="all" dirty="0">
                <a:solidFill>
                  <a:srgbClr val="008196"/>
                </a:solidFill>
                <a:ea typeface="DejaVu Serif" pitchFamily="18" charset="0"/>
                <a:cs typeface="Helvetica" pitchFamily="34" charset="0"/>
              </a:rPr>
              <a:t>Предоставление субсидии из областного бюджета автономной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b="1" cap="all" dirty="0">
                <a:solidFill>
                  <a:srgbClr val="008196"/>
                </a:solidFill>
                <a:ea typeface="DejaVu Serif" pitchFamily="18" charset="0"/>
                <a:cs typeface="Helvetica" pitchFamily="34" charset="0"/>
              </a:rPr>
              <a:t>некоммерческой организации "Футбольный клуб "Динамо" Город Киров"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359507" y="3785265"/>
            <a:ext cx="1994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282,0тыс. рублей</a:t>
            </a:r>
          </a:p>
        </p:txBody>
      </p:sp>
      <p:pic>
        <p:nvPicPr>
          <p:cNvPr id="33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0268" y="3187358"/>
            <a:ext cx="417165" cy="435757"/>
          </a:xfrm>
          <a:prstGeom prst="rect">
            <a:avLst/>
          </a:prstGeom>
          <a:noFill/>
        </p:spPr>
      </p:pic>
      <p:pic>
        <p:nvPicPr>
          <p:cNvPr id="26628" name="Picture 4" descr="«Родине» вкрутили новые лампы"/>
          <p:cNvPicPr>
            <a:picLocks noChangeAspect="1" noChangeArrowheads="1"/>
          </p:cNvPicPr>
          <p:nvPr/>
        </p:nvPicPr>
        <p:blipFill>
          <a:blip r:embed="rId3" cstate="print"/>
          <a:srcRect l="23100" t="1375" r="21251" b="38776"/>
          <a:stretch>
            <a:fillRect/>
          </a:stretch>
        </p:blipFill>
        <p:spPr bwMode="auto">
          <a:xfrm>
            <a:off x="7259171" y="3213968"/>
            <a:ext cx="1606915" cy="1152128"/>
          </a:xfrm>
          <a:prstGeom prst="rect">
            <a:avLst/>
          </a:prstGeom>
          <a:noFill/>
        </p:spPr>
      </p:pic>
      <p:sp>
        <p:nvSpPr>
          <p:cNvPr id="34" name="object 5"/>
          <p:cNvSpPr>
            <a:spLocks noChangeArrowheads="1"/>
          </p:cNvSpPr>
          <p:nvPr/>
        </p:nvSpPr>
        <p:spPr bwMode="auto">
          <a:xfrm>
            <a:off x="179512" y="4509120"/>
            <a:ext cx="878497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-251520" y="4509120"/>
            <a:ext cx="9144000" cy="71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sz="12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КОГАУ ДО «СШОР «Юность» </a:t>
            </a:r>
            <a:r>
              <a:rPr lang="ru-RU" sz="12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разработана ПСД на благоустройство территории </a:t>
            </a:r>
          </a:p>
          <a:p>
            <a:pPr indent="450215" algn="just">
              <a:lnSpc>
                <a:spcPct val="115000"/>
              </a:lnSpc>
            </a:pPr>
            <a:r>
              <a:rPr lang="ru-RU" sz="12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ФОКОТ, приобретен прицепной </a:t>
            </a:r>
            <a:r>
              <a:rPr lang="ru-RU" sz="1200" dirty="0" err="1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ледозаливочный</a:t>
            </a:r>
            <a:r>
              <a:rPr lang="ru-RU" sz="12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комбайн.</a:t>
            </a:r>
          </a:p>
          <a:p>
            <a:pPr indent="450215" algn="just">
              <a:lnSpc>
                <a:spcPct val="115000"/>
              </a:lnSpc>
            </a:pPr>
            <a:r>
              <a:rPr lang="ru-RU" sz="12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КОГАУ ЦСП «Вятка старт» </a:t>
            </a:r>
            <a:r>
              <a:rPr lang="ru-RU" sz="12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приобретен автобус YUTONG ZK6122H9.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012160" y="4748280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1632,0 тыс. рублей + 12300,0 тыс. рублей</a:t>
            </a:r>
          </a:p>
        </p:txBody>
      </p:sp>
      <p:pic>
        <p:nvPicPr>
          <p:cNvPr id="40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2562" y="4691228"/>
            <a:ext cx="555036" cy="579773"/>
          </a:xfrm>
          <a:prstGeom prst="rect">
            <a:avLst/>
          </a:prstGeom>
          <a:noFill/>
        </p:spPr>
      </p:pic>
      <p:sp>
        <p:nvSpPr>
          <p:cNvPr id="42" name="object 5"/>
          <p:cNvSpPr>
            <a:spLocks noChangeArrowheads="1"/>
          </p:cNvSpPr>
          <p:nvPr/>
        </p:nvSpPr>
        <p:spPr bwMode="auto">
          <a:xfrm>
            <a:off x="179512" y="5445224"/>
            <a:ext cx="878497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228184" y="5877272"/>
            <a:ext cx="225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25 000,0 тыс. рублей</a:t>
            </a:r>
          </a:p>
        </p:txBody>
      </p:sp>
      <p:pic>
        <p:nvPicPr>
          <p:cNvPr id="44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5699340"/>
            <a:ext cx="417165" cy="435757"/>
          </a:xfrm>
          <a:prstGeom prst="rect">
            <a:avLst/>
          </a:prstGeom>
          <a:noFill/>
        </p:spPr>
      </p:pic>
      <p:sp>
        <p:nvSpPr>
          <p:cNvPr id="46" name="Прямоугольник 45"/>
          <p:cNvSpPr/>
          <p:nvPr/>
        </p:nvSpPr>
        <p:spPr>
          <a:xfrm>
            <a:off x="179512" y="5445224"/>
            <a:ext cx="66247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предоставлена субсидия АНО «Центр развития хоккея с мячом» </a:t>
            </a:r>
          </a:p>
          <a:p>
            <a:r>
              <a:rPr lang="ru-RU" sz="15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на поддержку профессиональных спортивных клубов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AC2F68-CCD2-44BB-87DA-24F531479400}"/>
              </a:ext>
            </a:extLst>
          </p:cNvPr>
          <p:cNvSpPr/>
          <p:nvPr/>
        </p:nvSpPr>
        <p:spPr>
          <a:xfrm>
            <a:off x="5511907" y="3937665"/>
            <a:ext cx="1994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cap="all" dirty="0">
              <a:solidFill>
                <a:srgbClr val="C29310"/>
              </a:solidFill>
              <a:ea typeface="DejaVu Serif" pitchFamily="18" charset="0"/>
              <a:cs typeface="Helvetica" pitchFamily="34" charset="0"/>
            </a:endParaRPr>
          </a:p>
          <a:p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40500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5"/>
          <p:cNvSpPr>
            <a:spLocks noChangeArrowheads="1"/>
          </p:cNvSpPr>
          <p:nvPr/>
        </p:nvSpPr>
        <p:spPr bwMode="auto">
          <a:xfrm>
            <a:off x="62775" y="1477486"/>
            <a:ext cx="8941246" cy="4831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38" name="object 5"/>
          <p:cNvSpPr>
            <a:spLocks noChangeArrowheads="1"/>
          </p:cNvSpPr>
          <p:nvPr/>
        </p:nvSpPr>
        <p:spPr bwMode="auto">
          <a:xfrm>
            <a:off x="179512" y="1556792"/>
            <a:ext cx="489654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251520" y="332656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Итоги хода реализации </a:t>
            </a:r>
          </a:p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государственной программы</a:t>
            </a:r>
          </a:p>
        </p:txBody>
      </p:sp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868232800"/>
              </p:ext>
            </p:extLst>
          </p:nvPr>
        </p:nvGraphicFramePr>
        <p:xfrm>
          <a:off x="2555776" y="1340768"/>
          <a:ext cx="2664296" cy="3184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79512" y="1628800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Достижение показателей</a:t>
            </a:r>
            <a:endParaRPr lang="ru-RU" sz="1600" b="1" dirty="0"/>
          </a:p>
        </p:txBody>
      </p: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3347864" y="2420888"/>
            <a:ext cx="114165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000" cap="all" dirty="0">
                <a:solidFill>
                  <a:srgbClr val="008196"/>
                </a:solidFill>
                <a:latin typeface="Roboto medium"/>
              </a:rPr>
              <a:t>Достигнуты: </a:t>
            </a:r>
          </a:p>
          <a:p>
            <a:pPr algn="ctr"/>
            <a:r>
              <a:rPr lang="ru-RU" sz="1600" b="1" cap="all" dirty="0">
                <a:solidFill>
                  <a:srgbClr val="008196"/>
                </a:solidFill>
                <a:latin typeface="Roboto medium"/>
              </a:rPr>
              <a:t>72 %</a:t>
            </a:r>
          </a:p>
        </p:txBody>
      </p:sp>
      <p:sp>
        <p:nvSpPr>
          <p:cNvPr id="24" name="object 5"/>
          <p:cNvSpPr>
            <a:spLocks noChangeArrowheads="1"/>
          </p:cNvSpPr>
          <p:nvPr/>
        </p:nvSpPr>
        <p:spPr bwMode="auto">
          <a:xfrm>
            <a:off x="5220072" y="1556792"/>
            <a:ext cx="3672408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220072" y="1556792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ОСВОЕНИЕ СРЕДСТВ </a:t>
            </a:r>
            <a:r>
              <a:rPr lang="ru-RU" sz="14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(млн.рублей)</a:t>
            </a:r>
          </a:p>
        </p:txBody>
      </p:sp>
      <p:sp>
        <p:nvSpPr>
          <p:cNvPr id="41" name="TextBox 31"/>
          <p:cNvSpPr txBox="1">
            <a:spLocks noChangeArrowheads="1"/>
          </p:cNvSpPr>
          <p:nvPr/>
        </p:nvSpPr>
        <p:spPr bwMode="auto">
          <a:xfrm>
            <a:off x="611560" y="5229200"/>
            <a:ext cx="11521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cap="all" dirty="0">
                <a:solidFill>
                  <a:srgbClr val="008196"/>
                </a:solidFill>
                <a:latin typeface="Roboto medium"/>
              </a:rPr>
              <a:t>Достигнуты: </a:t>
            </a:r>
          </a:p>
          <a:p>
            <a:pPr algn="ctr"/>
            <a:r>
              <a:rPr lang="ru-RU" sz="1600" b="1" cap="all" dirty="0">
                <a:solidFill>
                  <a:srgbClr val="008196"/>
                </a:solidFill>
                <a:latin typeface="Roboto medium"/>
              </a:rPr>
              <a:t>97 %</a:t>
            </a:r>
          </a:p>
        </p:txBody>
      </p:sp>
      <p:sp>
        <p:nvSpPr>
          <p:cNvPr id="45" name="object 5"/>
          <p:cNvSpPr>
            <a:spLocks noChangeArrowheads="1"/>
          </p:cNvSpPr>
          <p:nvPr/>
        </p:nvSpPr>
        <p:spPr bwMode="auto">
          <a:xfrm>
            <a:off x="179512" y="3933056"/>
            <a:ext cx="489654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329869546"/>
              </p:ext>
            </p:extLst>
          </p:nvPr>
        </p:nvGraphicFramePr>
        <p:xfrm>
          <a:off x="2168457" y="3642383"/>
          <a:ext cx="338437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179512" y="4077072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Выполнение мероприятий</a:t>
            </a:r>
            <a:endParaRPr lang="ru-RU" sz="1600" b="1" dirty="0"/>
          </a:p>
        </p:txBody>
      </p:sp>
      <p:sp>
        <p:nvSpPr>
          <p:cNvPr id="46" name="TextBox 31"/>
          <p:cNvSpPr txBox="1">
            <a:spLocks noChangeArrowheads="1"/>
          </p:cNvSpPr>
          <p:nvPr/>
        </p:nvSpPr>
        <p:spPr bwMode="auto">
          <a:xfrm>
            <a:off x="3328789" y="4839469"/>
            <a:ext cx="109763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cap="all" dirty="0">
                <a:solidFill>
                  <a:srgbClr val="008196"/>
                </a:solidFill>
                <a:latin typeface="Roboto medium"/>
              </a:rPr>
              <a:t>Выполнено: </a:t>
            </a:r>
          </a:p>
          <a:p>
            <a:pPr algn="ctr"/>
            <a:r>
              <a:rPr lang="ru-RU" sz="1600" b="1" cap="all" dirty="0">
                <a:solidFill>
                  <a:srgbClr val="008196"/>
                </a:solidFill>
                <a:latin typeface="Roboto medium"/>
              </a:rPr>
              <a:t>93,7 %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323528" y="2996952"/>
            <a:ext cx="1800200" cy="626492"/>
            <a:chOff x="323528" y="3068960"/>
            <a:chExt cx="1800200" cy="626492"/>
          </a:xfrm>
        </p:grpSpPr>
        <p:sp>
          <p:nvSpPr>
            <p:cNvPr id="47" name="Овал 46"/>
            <p:cNvSpPr/>
            <p:nvPr/>
          </p:nvSpPr>
          <p:spPr>
            <a:xfrm>
              <a:off x="323528" y="3212976"/>
              <a:ext cx="72008" cy="72008"/>
            </a:xfrm>
            <a:prstGeom prst="ellipse">
              <a:avLst/>
            </a:prstGeom>
            <a:solidFill>
              <a:srgbClr val="5EC8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323528" y="3501008"/>
              <a:ext cx="72008" cy="72008"/>
            </a:xfrm>
            <a:prstGeom prst="ellipse">
              <a:avLst/>
            </a:prstGeom>
            <a:solidFill>
              <a:srgbClr val="C293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5536" y="3068960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medium"/>
                </a:rPr>
                <a:t>достигнуто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5612" y="3387675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medium"/>
                </a:rPr>
                <a:t>Не достигнуто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23528" y="5445224"/>
            <a:ext cx="1800200" cy="626492"/>
            <a:chOff x="323528" y="3068960"/>
            <a:chExt cx="1800200" cy="626492"/>
          </a:xfrm>
        </p:grpSpPr>
        <p:sp>
          <p:nvSpPr>
            <p:cNvPr id="54" name="Овал 53"/>
            <p:cNvSpPr/>
            <p:nvPr/>
          </p:nvSpPr>
          <p:spPr>
            <a:xfrm>
              <a:off x="323528" y="3212976"/>
              <a:ext cx="72008" cy="72008"/>
            </a:xfrm>
            <a:prstGeom prst="ellipse">
              <a:avLst/>
            </a:prstGeom>
            <a:solidFill>
              <a:srgbClr val="5EC8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323528" y="3501008"/>
              <a:ext cx="72008" cy="72008"/>
            </a:xfrm>
            <a:prstGeom prst="ellipse">
              <a:avLst/>
            </a:prstGeom>
            <a:solidFill>
              <a:srgbClr val="C293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5536" y="3068960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medium"/>
                </a:rPr>
                <a:t>выполнено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85612" y="3387675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cap="all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medium"/>
                </a:rPr>
                <a:t>Не выполнено</a:t>
              </a:r>
            </a:p>
          </p:txBody>
        </p:sp>
      </p:grp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F48A76BA-A7A9-4919-8D9E-0422A90E1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861335"/>
              </p:ext>
            </p:extLst>
          </p:nvPr>
        </p:nvGraphicFramePr>
        <p:xfrm>
          <a:off x="5220072" y="1556792"/>
          <a:ext cx="3744416" cy="464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5"/>
          <p:cNvSpPr>
            <a:spLocks noChangeArrowheads="1"/>
          </p:cNvSpPr>
          <p:nvPr/>
        </p:nvSpPr>
        <p:spPr bwMode="auto">
          <a:xfrm>
            <a:off x="95250" y="1407150"/>
            <a:ext cx="8941246" cy="4974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43" name="object 5"/>
          <p:cNvSpPr>
            <a:spLocks noChangeArrowheads="1"/>
          </p:cNvSpPr>
          <p:nvPr/>
        </p:nvSpPr>
        <p:spPr bwMode="auto">
          <a:xfrm>
            <a:off x="179512" y="3140968"/>
            <a:ext cx="8741204" cy="3136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23" name="object 5"/>
          <p:cNvSpPr>
            <a:spLocks noChangeArrowheads="1"/>
          </p:cNvSpPr>
          <p:nvPr/>
        </p:nvSpPr>
        <p:spPr bwMode="auto">
          <a:xfrm>
            <a:off x="179512" y="1499191"/>
            <a:ext cx="8741204" cy="1497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ЦЕЛЕВЫЕ ПОКАЗАТЕЛИ ЭФФЕКТИВНОСТИ РЕАЛИЗАЦИИ ГОСУДАРСТВЕННОЙ ПРОГРАММЫ</a:t>
            </a: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noFill/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209655710"/>
              </p:ext>
            </p:extLst>
          </p:nvPr>
        </p:nvGraphicFramePr>
        <p:xfrm>
          <a:off x="323528" y="3284984"/>
          <a:ext cx="842493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781740" y="155679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8196"/>
                </a:solidFill>
                <a:latin typeface="Roboto medium"/>
              </a:rPr>
              <a:t>ПЛАН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45836" y="155679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8196"/>
                </a:solidFill>
                <a:latin typeface="Roboto medium"/>
              </a:rPr>
              <a:t>ФАКТ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32240" y="191683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medium"/>
              </a:rPr>
              <a:t>51,8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668344" y="1916832"/>
            <a:ext cx="864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29310"/>
                </a:solidFill>
                <a:latin typeface="Roboto medium"/>
              </a:rPr>
              <a:t>57,9</a:t>
            </a:r>
          </a:p>
        </p:txBody>
      </p:sp>
      <p:pic>
        <p:nvPicPr>
          <p:cNvPr id="9218" name="Picture 2" descr="https://i.pinimg.com/736x/b0/3e/34/b03e34daf152266fa1d306cf03a0a587.jpg"/>
          <p:cNvPicPr>
            <a:picLocks noChangeAspect="1" noChangeArrowheads="1"/>
          </p:cNvPicPr>
          <p:nvPr/>
        </p:nvPicPr>
        <p:blipFill>
          <a:blip r:embed="rId3" cstate="print"/>
          <a:srcRect l="42229" r="42254" b="74713"/>
          <a:stretch>
            <a:fillRect/>
          </a:stretch>
        </p:blipFill>
        <p:spPr bwMode="auto">
          <a:xfrm>
            <a:off x="395536" y="1916832"/>
            <a:ext cx="648072" cy="7920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Прямоугольник 30"/>
          <p:cNvSpPr/>
          <p:nvPr/>
        </p:nvSpPr>
        <p:spPr>
          <a:xfrm>
            <a:off x="1331640" y="1916832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cap="all" dirty="0">
                <a:solidFill>
                  <a:srgbClr val="008196"/>
                </a:solidFill>
                <a:latin typeface="Roboto medium"/>
              </a:rPr>
              <a:t>Доля граждан, систематически занимающихся физической культурой </a:t>
            </a:r>
          </a:p>
          <a:p>
            <a:r>
              <a:rPr lang="ru-RU" sz="1600" cap="all" dirty="0">
                <a:solidFill>
                  <a:srgbClr val="008196"/>
                </a:solidFill>
                <a:latin typeface="Roboto medium"/>
              </a:rPr>
              <a:t>и спортом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95536" y="5949280"/>
            <a:ext cx="504056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95536" y="6165304"/>
            <a:ext cx="504056" cy="0"/>
          </a:xfrm>
          <a:prstGeom prst="line">
            <a:avLst/>
          </a:prstGeom>
          <a:ln w="57150">
            <a:solidFill>
              <a:srgbClr val="C293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52078" y="580114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cap="all" dirty="0">
                <a:solidFill>
                  <a:srgbClr val="008196"/>
                </a:solidFill>
                <a:latin typeface="Roboto medium"/>
              </a:rPr>
              <a:t>план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9565" y="601454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cap="all" dirty="0">
                <a:solidFill>
                  <a:srgbClr val="008196"/>
                </a:solidFill>
                <a:latin typeface="Roboto medium"/>
              </a:rPr>
              <a:t>факт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23527" y="1916832"/>
            <a:ext cx="8429947" cy="936104"/>
          </a:xfrm>
          <a:prstGeom prst="rect">
            <a:avLst/>
          </a:prstGeom>
          <a:noFill/>
          <a:ln w="6350">
            <a:solidFill>
              <a:srgbClr val="5EC8C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7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5"/>
          <p:cNvSpPr>
            <a:spLocks noChangeArrowheads="1"/>
          </p:cNvSpPr>
          <p:nvPr/>
        </p:nvSpPr>
        <p:spPr bwMode="auto">
          <a:xfrm>
            <a:off x="95250" y="1407150"/>
            <a:ext cx="8941246" cy="4974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23" name="object 5"/>
          <p:cNvSpPr>
            <a:spLocks noChangeArrowheads="1"/>
          </p:cNvSpPr>
          <p:nvPr/>
        </p:nvSpPr>
        <p:spPr bwMode="auto">
          <a:xfrm>
            <a:off x="179512" y="1499191"/>
            <a:ext cx="8741204" cy="164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ЦЕЛЕВЫЕ ПОКАЗАТЕЛИ ЭФФЕКТИВНОСТИ РЕАЛИЗАЦИИ ГОСУДАРСТВЕННОЙ ПРОГРАММЫ</a:t>
            </a: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4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noFill/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355976" y="155679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8196"/>
                </a:solidFill>
                <a:latin typeface="Roboto medium"/>
              </a:rPr>
              <a:t>ПЛАН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20072" y="155679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8196"/>
                </a:solidFill>
                <a:latin typeface="Roboto medium"/>
              </a:rPr>
              <a:t>ФАКТ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48150" y="1916832"/>
            <a:ext cx="106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medium"/>
              </a:rPr>
              <a:t> 57,1%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153025" y="1916832"/>
            <a:ext cx="9536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C29310"/>
                </a:solidFill>
                <a:latin typeface="Roboto medium"/>
              </a:rPr>
              <a:t>60,7%</a:t>
            </a:r>
            <a:endParaRPr lang="ru-RU" sz="2000" b="1" dirty="0">
              <a:solidFill>
                <a:srgbClr val="C29310"/>
              </a:solidFill>
              <a:latin typeface="Roboto medium"/>
            </a:endParaRPr>
          </a:p>
        </p:txBody>
      </p:sp>
      <p:sp>
        <p:nvSpPr>
          <p:cNvPr id="37" name="object 5"/>
          <p:cNvSpPr>
            <a:spLocks noChangeArrowheads="1"/>
          </p:cNvSpPr>
          <p:nvPr/>
        </p:nvSpPr>
        <p:spPr bwMode="auto">
          <a:xfrm>
            <a:off x="179512" y="3212976"/>
            <a:ext cx="8718696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257675" y="3284984"/>
            <a:ext cx="1034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medium"/>
              </a:rPr>
              <a:t>52 чел.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086350" y="3284984"/>
            <a:ext cx="997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29310"/>
                </a:solidFill>
                <a:latin typeface="Roboto medium"/>
              </a:rPr>
              <a:t>62 чел</a:t>
            </a:r>
          </a:p>
        </p:txBody>
      </p:sp>
      <p:sp>
        <p:nvSpPr>
          <p:cNvPr id="41" name="object 5"/>
          <p:cNvSpPr>
            <a:spLocks noChangeArrowheads="1"/>
          </p:cNvSpPr>
          <p:nvPr/>
        </p:nvSpPr>
        <p:spPr bwMode="auto">
          <a:xfrm>
            <a:off x="179512" y="4941168"/>
            <a:ext cx="8718696" cy="1363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121775569"/>
              </p:ext>
            </p:extLst>
          </p:nvPr>
        </p:nvGraphicFramePr>
        <p:xfrm>
          <a:off x="5796136" y="1724026"/>
          <a:ext cx="3096344" cy="1351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20" name="Picture 4" descr="https://i.pinimg.com/736x/b0/3e/34/b03e34daf152266fa1d306cf03a0a587.jpg"/>
          <p:cNvPicPr>
            <a:picLocks noChangeAspect="1" noChangeArrowheads="1"/>
          </p:cNvPicPr>
          <p:nvPr/>
        </p:nvPicPr>
        <p:blipFill>
          <a:blip r:embed="rId3" cstate="print"/>
          <a:srcRect l="59575" t="50673" r="21936" b="26045"/>
          <a:stretch>
            <a:fillRect/>
          </a:stretch>
        </p:blipFill>
        <p:spPr bwMode="auto">
          <a:xfrm rot="20679670">
            <a:off x="279773" y="1952890"/>
            <a:ext cx="936104" cy="884098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251520" y="3284984"/>
            <a:ext cx="5760640" cy="1477516"/>
          </a:xfrm>
          <a:prstGeom prst="rect">
            <a:avLst/>
          </a:prstGeom>
          <a:noFill/>
          <a:ln w="6350">
            <a:solidFill>
              <a:srgbClr val="5EC8C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115616" y="1990725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cap="all" dirty="0">
                <a:solidFill>
                  <a:srgbClr val="008196"/>
                </a:solidFill>
                <a:latin typeface="Roboto medium"/>
              </a:rPr>
              <a:t>Уровень обеспеченности </a:t>
            </a:r>
            <a:r>
              <a:rPr lang="ru-RU" sz="1200" cap="all">
                <a:solidFill>
                  <a:srgbClr val="008196"/>
                </a:solidFill>
                <a:latin typeface="Roboto medium"/>
              </a:rPr>
              <a:t>граждан спортивными </a:t>
            </a:r>
            <a:r>
              <a:rPr lang="ru-RU" sz="1200" cap="all" dirty="0">
                <a:solidFill>
                  <a:srgbClr val="008196"/>
                </a:solidFill>
                <a:latin typeface="Roboto medium"/>
              </a:rPr>
              <a:t>сооружениями исходя из единовременной пропускной способности объектов спорта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5029199"/>
            <a:ext cx="5760640" cy="1171575"/>
          </a:xfrm>
          <a:prstGeom prst="rect">
            <a:avLst/>
          </a:prstGeom>
          <a:noFill/>
          <a:ln w="6350">
            <a:solidFill>
              <a:srgbClr val="5EC8C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115616" y="5085184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cap="all" dirty="0">
                <a:solidFill>
                  <a:srgbClr val="008196"/>
                </a:solidFill>
                <a:latin typeface="Roboto medium"/>
              </a:rPr>
              <a:t>Количество победителей </a:t>
            </a:r>
          </a:p>
          <a:p>
            <a:r>
              <a:rPr lang="ru-RU" sz="1200" cap="all" dirty="0">
                <a:solidFill>
                  <a:srgbClr val="008196"/>
                </a:solidFill>
                <a:latin typeface="Roboto medium"/>
              </a:rPr>
              <a:t>и призеров официальных </a:t>
            </a:r>
          </a:p>
          <a:p>
            <a:r>
              <a:rPr lang="ru-RU" sz="1200" cap="all" dirty="0">
                <a:solidFill>
                  <a:srgbClr val="008196"/>
                </a:solidFill>
                <a:latin typeface="Roboto medium"/>
              </a:rPr>
              <a:t>всероссийских, международных соревнований</a:t>
            </a:r>
          </a:p>
        </p:txBody>
      </p:sp>
      <p:pic>
        <p:nvPicPr>
          <p:cNvPr id="9224" name="Picture 8" descr="https://i.pinimg.com/736x/b0/3e/34/b03e34daf152266fa1d306cf03a0a587.jpg"/>
          <p:cNvPicPr>
            <a:picLocks noChangeAspect="1" noChangeArrowheads="1"/>
          </p:cNvPicPr>
          <p:nvPr/>
        </p:nvPicPr>
        <p:blipFill>
          <a:blip r:embed="rId3" cstate="print"/>
          <a:srcRect l="80118" r="5501" b="75348"/>
          <a:stretch>
            <a:fillRect/>
          </a:stretch>
        </p:blipFill>
        <p:spPr bwMode="auto">
          <a:xfrm>
            <a:off x="395536" y="5085184"/>
            <a:ext cx="688185" cy="884809"/>
          </a:xfrm>
          <a:prstGeom prst="rect">
            <a:avLst/>
          </a:prstGeom>
          <a:noFill/>
        </p:spPr>
      </p:pic>
      <p:sp>
        <p:nvSpPr>
          <p:cNvPr id="36" name="Прямоугольник 35"/>
          <p:cNvSpPr/>
          <p:nvPr/>
        </p:nvSpPr>
        <p:spPr>
          <a:xfrm>
            <a:off x="251520" y="1916832"/>
            <a:ext cx="5760640" cy="1131168"/>
          </a:xfrm>
          <a:prstGeom prst="rect">
            <a:avLst/>
          </a:prstGeom>
          <a:noFill/>
          <a:ln w="6350">
            <a:solidFill>
              <a:srgbClr val="5EC8C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604249555"/>
              </p:ext>
            </p:extLst>
          </p:nvPr>
        </p:nvGraphicFramePr>
        <p:xfrm>
          <a:off x="6012160" y="3212976"/>
          <a:ext cx="2808312" cy="130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8" name="Группа 47"/>
          <p:cNvGrpSpPr/>
          <p:nvPr/>
        </p:nvGrpSpPr>
        <p:grpSpPr>
          <a:xfrm>
            <a:off x="4139952" y="5085181"/>
            <a:ext cx="2061939" cy="549641"/>
            <a:chOff x="4139952" y="4725144"/>
            <a:chExt cx="2061939" cy="466161"/>
          </a:xfrm>
        </p:grpSpPr>
        <p:sp>
          <p:nvSpPr>
            <p:cNvPr id="28" name="TextBox 27"/>
            <p:cNvSpPr txBox="1"/>
            <p:nvPr/>
          </p:nvSpPr>
          <p:spPr>
            <a:xfrm>
              <a:off x="4139952" y="4725144"/>
              <a:ext cx="1152128" cy="33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medium"/>
                </a:rPr>
                <a:t>   1630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148064" y="4725144"/>
              <a:ext cx="936104" cy="339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C29310"/>
                  </a:solidFill>
                  <a:latin typeface="Roboto medium"/>
                </a:rPr>
                <a:t>1866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55976" y="4969429"/>
              <a:ext cx="1187946" cy="22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medium"/>
                </a:rPr>
                <a:t>человек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48064" y="4969428"/>
              <a:ext cx="1053827" cy="22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C29310"/>
                  </a:solidFill>
                  <a:latin typeface="Roboto medium"/>
                </a:rPr>
                <a:t>человек</a:t>
              </a:r>
            </a:p>
          </p:txBody>
        </p:sp>
      </p:grpSp>
      <p:pic>
        <p:nvPicPr>
          <p:cNvPr id="49" name="Picture 4" descr="https://i.pinimg.com/736x/b0/3e/34/b03e34daf152266fa1d306cf03a0a587.jpg"/>
          <p:cNvPicPr>
            <a:picLocks noChangeAspect="1" noChangeArrowheads="1"/>
          </p:cNvPicPr>
          <p:nvPr/>
        </p:nvPicPr>
        <p:blipFill>
          <a:blip r:embed="rId3" cstate="print"/>
          <a:srcRect l="4619" t="75397" r="77381"/>
          <a:stretch>
            <a:fillRect/>
          </a:stretch>
        </p:blipFill>
        <p:spPr bwMode="auto">
          <a:xfrm>
            <a:off x="323528" y="3356992"/>
            <a:ext cx="839200" cy="86030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Прямоугольник 42"/>
          <p:cNvSpPr/>
          <p:nvPr/>
        </p:nvSpPr>
        <p:spPr>
          <a:xfrm>
            <a:off x="1115616" y="3284984"/>
            <a:ext cx="3384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rgbClr val="008196"/>
                </a:solidFill>
                <a:latin typeface="Roboto medium"/>
              </a:rPr>
              <a:t>Количество спортсменов, выполнивших нормативы мастера спорта</a:t>
            </a:r>
          </a:p>
        </p:txBody>
      </p: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489747982"/>
              </p:ext>
            </p:extLst>
          </p:nvPr>
        </p:nvGraphicFramePr>
        <p:xfrm>
          <a:off x="6084168" y="4941168"/>
          <a:ext cx="2808312" cy="130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8737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5"/>
          <p:cNvSpPr>
            <a:spLocks noChangeArrowheads="1"/>
          </p:cNvSpPr>
          <p:nvPr/>
        </p:nvSpPr>
        <p:spPr bwMode="auto">
          <a:xfrm>
            <a:off x="95250" y="1407150"/>
            <a:ext cx="8941246" cy="4830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106" name="object 5"/>
          <p:cNvSpPr>
            <a:spLocks noChangeArrowheads="1"/>
          </p:cNvSpPr>
          <p:nvPr/>
        </p:nvSpPr>
        <p:spPr bwMode="auto">
          <a:xfrm>
            <a:off x="189037" y="2204864"/>
            <a:ext cx="8752944" cy="3888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6" name="object 5"/>
          <p:cNvSpPr/>
          <p:nvPr/>
        </p:nvSpPr>
        <p:spPr>
          <a:xfrm>
            <a:off x="0" y="188640"/>
            <a:ext cx="9144000" cy="1124744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260648"/>
            <a:ext cx="9217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РЕЗУЛЬТАТЫ РЕАЛИЗАЦИИ ГОСУДАРСТВЕННОЙ ПРОГРАММЫ, ДОСТИГНУТЫЕ В 2023 ГОДУ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51520" y="2276872"/>
            <a:ext cx="8676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Проведено </a:t>
            </a:r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360</a:t>
            </a:r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 Физкультурных мероприятий</a:t>
            </a:r>
          </a:p>
          <a:p>
            <a:endParaRPr lang="ru-RU" sz="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Количество участников – </a:t>
            </a:r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6119 </a:t>
            </a:r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тысяч человек </a:t>
            </a:r>
          </a:p>
          <a:p>
            <a:endParaRPr lang="ru-RU" sz="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Финансирование:  27 373,6 </a:t>
            </a:r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тыс. рублей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1404073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Задача: повышение мотивации граждан к регулярным занятиям физической культурой и спортом и ведению здорового образа жизни</a:t>
            </a:r>
          </a:p>
        </p:txBody>
      </p:sp>
      <p:pic>
        <p:nvPicPr>
          <p:cNvPr id="1033" name="Picture 9" descr="https://sun9-25.userapi.com/impg/YSiZ880v6YBHl2N1q2HCjhJyHBKlWUwod8VGpA/XuU9ONlPg-s.jpg?size=2560x1709&amp;quality=96&amp;sign=59ad37f02471298f3001a358c2d6fa9b&amp;type=album"/>
          <p:cNvPicPr>
            <a:picLocks noChangeAspect="1" noChangeArrowheads="1"/>
          </p:cNvPicPr>
          <p:nvPr/>
        </p:nvPicPr>
        <p:blipFill>
          <a:blip r:embed="rId2" cstate="print"/>
          <a:srcRect l="25065" t="55972" r="19529" b="9853"/>
          <a:stretch>
            <a:fillRect/>
          </a:stretch>
        </p:blipFill>
        <p:spPr bwMode="auto">
          <a:xfrm>
            <a:off x="5467317" y="2286001"/>
            <a:ext cx="3303954" cy="1360452"/>
          </a:xfrm>
          <a:prstGeom prst="rect">
            <a:avLst/>
          </a:prstGeom>
          <a:noFill/>
        </p:spPr>
      </p:pic>
      <p:pic>
        <p:nvPicPr>
          <p:cNvPr id="16" name="Picture 9" descr="https://www.kirovreg.ru/upload/resize_cache/iblock/22c/700_467_2/photo_2021-11-14_13-08-00.jpg"/>
          <p:cNvPicPr>
            <a:picLocks noChangeAspect="1" noChangeArrowheads="1"/>
          </p:cNvPicPr>
          <p:nvPr/>
        </p:nvPicPr>
        <p:blipFill>
          <a:blip r:embed="rId3" cstate="print"/>
          <a:srcRect l="5662" t="24326" r="7824" b="12540"/>
          <a:stretch>
            <a:fillRect/>
          </a:stretch>
        </p:blipFill>
        <p:spPr bwMode="auto">
          <a:xfrm>
            <a:off x="4245400" y="3743725"/>
            <a:ext cx="4541322" cy="221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873DFE-6786-95DE-A9B6-4AA9E04D6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01" y="3646453"/>
            <a:ext cx="3490020" cy="232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83A4EBFB-F3F0-6742-0637-1896F45CA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756" y="1853560"/>
            <a:ext cx="432048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all" spc="0" normalizeH="0" baseline="0" noProof="0" dirty="0">
                <a:ln>
                  <a:noFill/>
                </a:ln>
                <a:solidFill>
                  <a:srgbClr val="007085"/>
                </a:solidFill>
                <a:effectLst/>
                <a:uLnTx/>
                <a:uFillTx/>
                <a:latin typeface="Calibri"/>
                <a:ea typeface="DejaVu Serif" pitchFamily="18" charset="0"/>
                <a:cs typeface="Helvetica" pitchFamily="34" charset="0"/>
              </a:rPr>
              <a:t>  </a:t>
            </a:r>
            <a:endParaRPr lang="ru-RU" sz="1600" cap="all" dirty="0">
              <a:solidFill>
                <a:srgbClr val="007085"/>
              </a:solidFill>
              <a:latin typeface="Calibri"/>
              <a:ea typeface="DejaVu Serif" pitchFamily="18" charset="0"/>
              <a:cs typeface="Helvetic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all" spc="0" normalizeH="0" baseline="0" noProof="0" dirty="0">
              <a:ln>
                <a:noFill/>
              </a:ln>
              <a:solidFill>
                <a:srgbClr val="007085"/>
              </a:solidFill>
              <a:effectLst/>
              <a:uLnTx/>
              <a:uFillTx/>
              <a:latin typeface="Calibri"/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105" name="object 5"/>
          <p:cNvSpPr>
            <a:spLocks noChangeArrowheads="1"/>
          </p:cNvSpPr>
          <p:nvPr/>
        </p:nvSpPr>
        <p:spPr bwMode="auto">
          <a:xfrm>
            <a:off x="95250" y="1407150"/>
            <a:ext cx="8941246" cy="4830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106" name="object 5"/>
          <p:cNvSpPr>
            <a:spLocks noChangeArrowheads="1"/>
          </p:cNvSpPr>
          <p:nvPr/>
        </p:nvSpPr>
        <p:spPr bwMode="auto">
          <a:xfrm>
            <a:off x="224372" y="1827038"/>
            <a:ext cx="432048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107504" y="33265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Региональный проект «Спорт – норма жизни»</a:t>
            </a:r>
          </a:p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результаты реализации в 2023 году:</a:t>
            </a:r>
          </a:p>
        </p:txBody>
      </p:sp>
      <p:pic>
        <p:nvPicPr>
          <p:cNvPr id="8" name="Picture 2" descr="O:\=программа=\НАЦПРОЕКТЫ\визуализация\лого из брендбука\Нац_проекты_лого_чб_контур_инверсия_ле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6527"/>
            <a:ext cx="144827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51520" y="1916832"/>
            <a:ext cx="4093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 КОГАУ ДО «</a:t>
            </a:r>
            <a:r>
              <a:rPr lang="ru-RU" sz="1600" cap="all" dirty="0" err="1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ВятСШОР</a:t>
            </a:r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» приобретено </a:t>
            </a: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Спортивное оборудование и инвентарь по </a:t>
            </a:r>
            <a:r>
              <a:rPr lang="ru-RU" sz="1600" cap="all" dirty="0" err="1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паурэлифтингу</a:t>
            </a:r>
            <a:endParaRPr lang="ru-RU" sz="1600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311467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3510,45 тыс. рублей</a:t>
            </a:r>
            <a:endParaRPr lang="ru-RU" dirty="0">
              <a:solidFill>
                <a:srgbClr val="C29310"/>
              </a:solidFill>
            </a:endParaRPr>
          </a:p>
        </p:txBody>
      </p:sp>
      <p:pic>
        <p:nvPicPr>
          <p:cNvPr id="19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360040" cy="376086"/>
          </a:xfrm>
          <a:prstGeom prst="rect">
            <a:avLst/>
          </a:prstGeom>
          <a:noFill/>
        </p:spPr>
      </p:pic>
      <p:sp>
        <p:nvSpPr>
          <p:cNvPr id="20" name="object 5"/>
          <p:cNvSpPr>
            <a:spLocks noChangeArrowheads="1"/>
          </p:cNvSpPr>
          <p:nvPr/>
        </p:nvSpPr>
        <p:spPr bwMode="auto">
          <a:xfrm>
            <a:off x="179512" y="3645024"/>
            <a:ext cx="432048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algn="just"/>
            <a:endParaRPr lang="ru-RU" sz="16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1412776"/>
            <a:ext cx="8892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приведение организаций спортивной подготовки в нормативное состояние</a:t>
            </a:r>
          </a:p>
        </p:txBody>
      </p:sp>
      <p:sp>
        <p:nvSpPr>
          <p:cNvPr id="28" name="object 5"/>
          <p:cNvSpPr>
            <a:spLocks noChangeArrowheads="1"/>
          </p:cNvSpPr>
          <p:nvPr/>
        </p:nvSpPr>
        <p:spPr bwMode="auto">
          <a:xfrm>
            <a:off x="4644008" y="3645024"/>
            <a:ext cx="432048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algn="just"/>
            <a:endParaRPr lang="ru-RU" sz="16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44008" y="3645024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 КОГАУ ДО </a:t>
            </a:r>
            <a:r>
              <a:rPr lang="ru-RU" sz="1600" cap="all" dirty="0" err="1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СШоР</a:t>
            </a:r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 «Быстрица» приобретено оборудование для плавания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220072" y="5661248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3510,45 тыс. рублей</a:t>
            </a:r>
            <a:endParaRPr lang="ru-RU" dirty="0">
              <a:solidFill>
                <a:srgbClr val="C29310"/>
              </a:solidFill>
            </a:endParaRPr>
          </a:p>
        </p:txBody>
      </p:sp>
      <p:pic>
        <p:nvPicPr>
          <p:cNvPr id="33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543526"/>
            <a:ext cx="360040" cy="376086"/>
          </a:xfrm>
          <a:prstGeom prst="rect">
            <a:avLst/>
          </a:prstGeom>
          <a:noFill/>
        </p:spPr>
      </p:pic>
      <p:pic>
        <p:nvPicPr>
          <p:cNvPr id="7182" name="Picture 14" descr="https://www.finishlynx.com/wp-content/uploads/2012/07/pro_crop_white-e1343887454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943407"/>
            <a:ext cx="1326342" cy="935808"/>
          </a:xfrm>
          <a:prstGeom prst="rect">
            <a:avLst/>
          </a:prstGeom>
          <a:noFill/>
        </p:spPr>
      </p:pic>
      <p:pic>
        <p:nvPicPr>
          <p:cNvPr id="7174" name="Picture 6" descr="Изображение Шоссейный велосипед FORWARD Impulse 28 (202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9584" y="2429847"/>
            <a:ext cx="1800200" cy="1012613"/>
          </a:xfrm>
          <a:prstGeom prst="rect">
            <a:avLst/>
          </a:prstGeom>
          <a:noFill/>
        </p:spPr>
      </p:pic>
      <p:pic>
        <p:nvPicPr>
          <p:cNvPr id="7180" name="Picture 12" descr="https://cdn.skateatsea.com/media/catalog/product/cache/5/image/9df78eab33525d08d6e5fb8d27136e95/e/v/evo_helium_klapskate_steel_spot_black.jpg"/>
          <p:cNvPicPr>
            <a:picLocks noChangeAspect="1" noChangeArrowheads="1"/>
          </p:cNvPicPr>
          <p:nvPr/>
        </p:nvPicPr>
        <p:blipFill>
          <a:blip r:embed="rId6" cstate="print"/>
          <a:srcRect l="4517" t="27102" r="5143" b="25469"/>
          <a:stretch>
            <a:fillRect/>
          </a:stretch>
        </p:blipFill>
        <p:spPr bwMode="auto">
          <a:xfrm rot="20621020">
            <a:off x="7064731" y="2303610"/>
            <a:ext cx="1440160" cy="756084"/>
          </a:xfrm>
          <a:prstGeom prst="rect">
            <a:avLst/>
          </a:prstGeom>
          <a:noFill/>
        </p:spPr>
      </p:pic>
      <p:pic>
        <p:nvPicPr>
          <p:cNvPr id="7184" name="Picture 16" descr="https://diamondelectric.ru/images/3146/3145892/small_begovie_liji_fischer_rcr_skate_jr_ifp_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60873" y="4264315"/>
            <a:ext cx="1428750" cy="1428750"/>
          </a:xfrm>
          <a:prstGeom prst="rect">
            <a:avLst/>
          </a:prstGeom>
          <a:noFill/>
        </p:spPr>
      </p:pic>
      <p:pic>
        <p:nvPicPr>
          <p:cNvPr id="7186" name="Picture 18" descr="https://td-sport.ru/upload/iblock/747/7477588468fb92fa6d962da96f71b1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0414" y="4440220"/>
            <a:ext cx="1023864" cy="840093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D43AABE-2EF0-43D5-BED9-00FCB57189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3468" y="4225379"/>
            <a:ext cx="1952688" cy="14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bject 5"/>
          <p:cNvSpPr>
            <a:spLocks noChangeArrowheads="1"/>
          </p:cNvSpPr>
          <p:nvPr/>
        </p:nvSpPr>
        <p:spPr bwMode="auto">
          <a:xfrm>
            <a:off x="87610" y="1412776"/>
            <a:ext cx="8941246" cy="4896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  </a:t>
            </a:r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3609206" y="2564557"/>
            <a:ext cx="432048" cy="1467222"/>
            <a:chOff x="3609206" y="2564557"/>
            <a:chExt cx="432048" cy="1467222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3609206" y="2868191"/>
              <a:ext cx="432048" cy="0"/>
            </a:xfrm>
            <a:prstGeom prst="line">
              <a:avLst/>
            </a:prstGeom>
            <a:ln w="19050">
              <a:solidFill>
                <a:srgbClr val="0081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3800475" y="2564557"/>
              <a:ext cx="9525" cy="1464518"/>
            </a:xfrm>
            <a:prstGeom prst="line">
              <a:avLst/>
            </a:prstGeom>
            <a:ln w="19050">
              <a:solidFill>
                <a:srgbClr val="0081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3809231" y="4031779"/>
              <a:ext cx="216024" cy="0"/>
            </a:xfrm>
            <a:prstGeom prst="line">
              <a:avLst/>
            </a:prstGeom>
            <a:ln w="19050">
              <a:solidFill>
                <a:srgbClr val="0081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3823692" y="3481611"/>
              <a:ext cx="216024" cy="0"/>
            </a:xfrm>
            <a:prstGeom prst="line">
              <a:avLst/>
            </a:prstGeom>
            <a:ln w="19050">
              <a:solidFill>
                <a:srgbClr val="0081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3809603" y="3182516"/>
              <a:ext cx="216024" cy="0"/>
            </a:xfrm>
            <a:prstGeom prst="line">
              <a:avLst/>
            </a:prstGeom>
            <a:ln w="19050">
              <a:solidFill>
                <a:srgbClr val="0081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3809603" y="2575917"/>
              <a:ext cx="216024" cy="0"/>
            </a:xfrm>
            <a:prstGeom prst="line">
              <a:avLst/>
            </a:prstGeom>
            <a:ln w="19050">
              <a:solidFill>
                <a:srgbClr val="0081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3803873" y="3742606"/>
              <a:ext cx="216024" cy="0"/>
            </a:xfrm>
            <a:prstGeom prst="line">
              <a:avLst/>
            </a:prstGeom>
            <a:ln w="19050">
              <a:solidFill>
                <a:srgbClr val="0081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Прямоугольник 40"/>
          <p:cNvSpPr/>
          <p:nvPr/>
        </p:nvSpPr>
        <p:spPr>
          <a:xfrm>
            <a:off x="3810844" y="2428573"/>
            <a:ext cx="4787627" cy="2203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79512" y="2420888"/>
            <a:ext cx="338437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TextBox 41"/>
          <p:cNvSpPr txBox="1"/>
          <p:nvPr/>
        </p:nvSpPr>
        <p:spPr>
          <a:xfrm>
            <a:off x="107504" y="33265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Региональный проект «Спорт – норма жизни»</a:t>
            </a:r>
          </a:p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результаты реализации в 2023 году:</a:t>
            </a:r>
          </a:p>
        </p:txBody>
      </p:sp>
      <p:pic>
        <p:nvPicPr>
          <p:cNvPr id="8" name="Picture 2" descr="O:\=программа=\НАЦПРОЕКТЫ\визуализация\лого из брендбука\Нац_проекты_лого_чб_контур_инверсия_ле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6527"/>
            <a:ext cx="144827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07504" y="1484784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Оказана государственная поддержка спортивным организациям, осуществляющим подготовку спортивного резерва для спортивных сборных команд, в том числе спортивных сборных команд Российской Федерации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2420888"/>
            <a:ext cx="2974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Приобретено спортивное оборудование, инвентарь, экипировка, оплачены тренировочные мероприятия, повышение квалификации по базовым видам спорта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067944" y="2420888"/>
            <a:ext cx="478762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МБУ ДО СШ № 1 г. Кирова</a:t>
            </a:r>
          </a:p>
          <a:p>
            <a:pPr algn="just"/>
            <a:endParaRPr lang="ru-RU" sz="300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МБУ ДО СШОР № 8 г. Кирова</a:t>
            </a:r>
          </a:p>
          <a:p>
            <a:pPr algn="just"/>
            <a:endParaRPr lang="ru-RU" sz="300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МБУ ДО СШОР № 4 г. Кирова</a:t>
            </a:r>
          </a:p>
          <a:p>
            <a:pPr algn="just"/>
            <a:endParaRPr lang="ru-RU" sz="300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МБУ ДО СШ г. </a:t>
            </a:r>
            <a:r>
              <a:rPr lang="ru-RU" sz="1600" cap="all" dirty="0" err="1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котельнича</a:t>
            </a:r>
            <a:endParaRPr lang="ru-RU" sz="1600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pPr algn="just"/>
            <a:endParaRPr lang="ru-RU" sz="300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МАУ ДО СШ «Олимпия» г. Кирово-Чепецка</a:t>
            </a:r>
          </a:p>
          <a:p>
            <a:pPr algn="just"/>
            <a:endParaRPr lang="ru-RU" sz="300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МАУ ДО СШ № 1 г. Кирово-Чепецка</a:t>
            </a: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МБУ ДО СШ Яранского района</a:t>
            </a:r>
          </a:p>
          <a:p>
            <a:pPr algn="just"/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МАУ ДО СШ </a:t>
            </a:r>
            <a:r>
              <a:rPr lang="ru-RU" sz="1600" cap="all" dirty="0" err="1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пгт</a:t>
            </a:r>
            <a:r>
              <a:rPr lang="ru-RU" sz="1600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 Верхошижемье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4014317" y="2720330"/>
            <a:ext cx="4920133" cy="382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857625" y="3038475"/>
            <a:ext cx="5013251" cy="1191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061123" y="3308276"/>
            <a:ext cx="4787627" cy="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3905250" y="3600450"/>
            <a:ext cx="4984304" cy="6921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11560" y="3284984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5 701,82 тыс. руб.</a:t>
            </a:r>
            <a:endParaRPr lang="ru-RU" sz="2400" dirty="0">
              <a:solidFill>
                <a:srgbClr val="C29310"/>
              </a:solidFill>
            </a:endParaRPr>
          </a:p>
        </p:txBody>
      </p:sp>
      <p:pic>
        <p:nvPicPr>
          <p:cNvPr id="32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360040" cy="376086"/>
          </a:xfrm>
          <a:prstGeom prst="rect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 flipV="1">
            <a:off x="3867150" y="3903043"/>
            <a:ext cx="4993085" cy="2207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90A80-BEFB-8B6A-30B1-E7C02CC22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07" y="3875225"/>
            <a:ext cx="3370881" cy="22458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63E422-82EB-14DF-670F-0C03C1D05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947" y="4696203"/>
            <a:ext cx="1423582" cy="1479982"/>
          </a:xfrm>
          <a:prstGeom prst="rect">
            <a:avLst/>
          </a:prstGeom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C270FF9-6DB5-418D-8D85-DC9101D1DFF9}"/>
              </a:ext>
            </a:extLst>
          </p:cNvPr>
          <p:cNvCxnSpPr>
            <a:cxnSpLocks/>
          </p:cNvCxnSpPr>
          <p:nvPr/>
        </p:nvCxnSpPr>
        <p:spPr>
          <a:xfrm flipV="1">
            <a:off x="3995936" y="4133851"/>
            <a:ext cx="5032920" cy="1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5"/>
          <p:cNvSpPr>
            <a:spLocks noChangeArrowheads="1"/>
          </p:cNvSpPr>
          <p:nvPr/>
        </p:nvSpPr>
        <p:spPr bwMode="auto">
          <a:xfrm>
            <a:off x="95250" y="1407150"/>
            <a:ext cx="8941246" cy="4974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106" name="object 5"/>
          <p:cNvSpPr>
            <a:spLocks noChangeArrowheads="1"/>
          </p:cNvSpPr>
          <p:nvPr/>
        </p:nvSpPr>
        <p:spPr bwMode="auto">
          <a:xfrm>
            <a:off x="179512" y="2204864"/>
            <a:ext cx="8784976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" descr="O:\=программа=\НАЦПРОЕКТЫ\визуализация\лого из брендбука\Нац_проекты_лого_чб_контур_инверсия_ле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6527"/>
            <a:ext cx="144827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79512" y="1412776"/>
            <a:ext cx="8748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Осуществлена закупка и монтаж оборудования для создания на сельских территориях малых спортивных площадок для тестирования населения в соответствии с требованиями ВФСК ГТО</a:t>
            </a:r>
            <a:endParaRPr lang="ru-RU" sz="1600" b="1" cap="all" dirty="0">
              <a:solidFill>
                <a:srgbClr val="008196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2204864"/>
            <a:ext cx="8820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AEC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Кирово-Чепецкий, Котельничский, Малмыжский, Слободской, Уржумский, Шабалинский районы</a:t>
            </a:r>
            <a:endParaRPr lang="ru-RU" sz="1600" cap="all" dirty="0">
              <a:solidFill>
                <a:srgbClr val="00AECD"/>
              </a:solidFill>
              <a:ea typeface="DejaVu Serif" pitchFamily="18" charset="0"/>
              <a:cs typeface="Helvetica" pitchFamily="34" charset="0"/>
            </a:endParaRPr>
          </a:p>
        </p:txBody>
      </p:sp>
      <p:sp>
        <p:nvSpPr>
          <p:cNvPr id="24578" name="AutoShape 2" descr="https://4.downloader.disk.yandex.ru/preview/50d6edaafaa603b5d9814c82a3cb85adab5958d8059bf316c72584b637e8c488/inf/AG6Wrhw6cBQPs4PAOFRGs2_Ul-o1zScwChSQFI2KUmIUBFYUTMb0do5_FzZq51kydToHyuySxSEnnDzPPI-HLg%3D%3D?uid=926813323&amp;filename=1.jpg&amp;disposition=inline&amp;hash=&amp;limit=0&amp;content_type=image%2Fjpeg&amp;owner_uid=926813323&amp;tknv=v2&amp;size=1855x9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4.downloader.disk.yandex.ru/preview/50d6edaafaa603b5d9814c82a3cb85adab5958d8059bf316c72584b637e8c488/inf/AG6Wrhw6cBQPs4PAOFRGs2_Ul-o1zScwChSQFI2KUmIUBFYUTMb0do5_FzZq51kydToHyuySxSEnnDzPPI-HLg%3D%3D?uid=926813323&amp;filename=1.jpg&amp;disposition=inline&amp;hash=&amp;limit=0&amp;content_type=image%2Fjpeg&amp;owner_uid=926813323&amp;tknv=v2&amp;size=1855x9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https://4.downloader.disk.yandex.ru/preview/50d6edaafaa603b5d9814c82a3cb85adab5958d8059bf316c72584b637e8c488/inf/AG6Wrhw6cBQPs4PAOFRGs2_Ul-o1zScwChSQFI2KUmIUBFYUTMb0do5_FzZq51kydToHyuySxSEnnDzPPI-HLg%3D%3D?uid=926813323&amp;filename=1.jpg&amp;disposition=inline&amp;hash=&amp;limit=0&amp;content_type=image%2Fjpeg&amp;owner_uid=926813323&amp;tknv=v2&amp;size=1855x9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https://1.downloader.disk.yandex.ru/preview/2955d144905b56b7eba69efea8bf428a9c46959bc62a2f7422aefab993cdf45d/inf/4QEa72jn-MPtVGXgtZiZCnG1NX0aqfGOwRxs4rxx9PgdKgN6QgE_9On_pcfp679jv9GdlnobcRHEqwemeynb1w%3D%3D?uid=926813323&amp;filename=wQeM3BfSzsE.jpg&amp;disposition=inline&amp;hash=&amp;limit=0&amp;content_type=image%2Fjpeg&amp;owner_uid=926813323&amp;tknv=v2&amp;size=1855x9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732239" y="5013176"/>
            <a:ext cx="2388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14 034,30 тыс. руб.</a:t>
            </a:r>
            <a:endParaRPr lang="ru-RU" sz="2000" dirty="0">
              <a:solidFill>
                <a:srgbClr val="C29310"/>
              </a:solidFill>
            </a:endParaRPr>
          </a:p>
        </p:txBody>
      </p:sp>
      <p:pic>
        <p:nvPicPr>
          <p:cNvPr id="20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869160"/>
            <a:ext cx="435120" cy="45451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07504" y="33265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Региональный проект «Спорт – норма жизни»</a:t>
            </a:r>
          </a:p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результаты реализации в 2023 году:</a:t>
            </a:r>
          </a:p>
        </p:txBody>
      </p:sp>
      <p:sp>
        <p:nvSpPr>
          <p:cNvPr id="23" name="object 5"/>
          <p:cNvSpPr>
            <a:spLocks noChangeArrowheads="1"/>
          </p:cNvSpPr>
          <p:nvPr/>
        </p:nvSpPr>
        <p:spPr bwMode="auto">
          <a:xfrm>
            <a:off x="179512" y="5517232"/>
            <a:ext cx="8784976" cy="745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pic>
        <p:nvPicPr>
          <p:cNvPr id="4098" name="Picture 2" descr="https://gym40.ru/upload/iblock/c32/c32ae62d1c8701bf619d5390c83529aa.jpg"/>
          <p:cNvPicPr>
            <a:picLocks noChangeAspect="1" noChangeArrowheads="1"/>
          </p:cNvPicPr>
          <p:nvPr/>
        </p:nvPicPr>
        <p:blipFill>
          <a:blip r:embed="rId4" cstate="print"/>
          <a:srcRect l="36514" t="3752" r="37885" b="32467"/>
          <a:stretch>
            <a:fillRect/>
          </a:stretch>
        </p:blipFill>
        <p:spPr bwMode="auto">
          <a:xfrm>
            <a:off x="2771800" y="5805264"/>
            <a:ext cx="360040" cy="36004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79512" y="5517232"/>
            <a:ext cx="8676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 выполнении нормативов (испытаний) ВФСК ГТО приняло участие </a:t>
            </a:r>
            <a:r>
              <a:rPr lang="ru-RU" sz="16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 9 264 </a:t>
            </a:r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человек:</a:t>
            </a:r>
          </a:p>
          <a:p>
            <a:endParaRPr lang="ru-RU" sz="400" b="1" cap="all" dirty="0">
              <a:solidFill>
                <a:srgbClr val="007085"/>
              </a:solidFill>
              <a:ea typeface="DejaVu Serif" pitchFamily="18" charset="0"/>
              <a:cs typeface="Helvetica" pitchFamily="34" charset="0"/>
            </a:endParaRPr>
          </a:p>
          <a:p>
            <a:r>
              <a:rPr lang="ru-RU" sz="1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Выполнили нормативы:         - 2 341человек,         - 1 864 человек,          - 1 554 человек</a:t>
            </a:r>
          </a:p>
        </p:txBody>
      </p:sp>
      <p:pic>
        <p:nvPicPr>
          <p:cNvPr id="4100" name="Picture 4" descr="https://gym40.ru/upload/iblock/c32/c32ae62d1c8701bf619d5390c83529aa.jpg"/>
          <p:cNvPicPr>
            <a:picLocks noChangeAspect="1" noChangeArrowheads="1"/>
          </p:cNvPicPr>
          <p:nvPr/>
        </p:nvPicPr>
        <p:blipFill>
          <a:blip r:embed="rId4" cstate="print"/>
          <a:srcRect l="4136" t="25549" r="70263" b="12546"/>
          <a:stretch>
            <a:fillRect/>
          </a:stretch>
        </p:blipFill>
        <p:spPr bwMode="auto">
          <a:xfrm>
            <a:off x="4644008" y="5805264"/>
            <a:ext cx="360040" cy="349451"/>
          </a:xfrm>
          <a:prstGeom prst="rect">
            <a:avLst/>
          </a:prstGeom>
          <a:noFill/>
        </p:spPr>
      </p:pic>
      <p:pic>
        <p:nvPicPr>
          <p:cNvPr id="4102" name="Picture 6" descr="https://gym40.ru/upload/iblock/c32/c32ae62d1c8701bf619d5390c83529aa.jpg"/>
          <p:cNvPicPr>
            <a:picLocks noChangeAspect="1" noChangeArrowheads="1"/>
          </p:cNvPicPr>
          <p:nvPr/>
        </p:nvPicPr>
        <p:blipFill>
          <a:blip r:embed="rId5" cstate="print"/>
          <a:srcRect l="70027" t="33766" r="4372"/>
          <a:stretch>
            <a:fillRect/>
          </a:stretch>
        </p:blipFill>
        <p:spPr bwMode="auto">
          <a:xfrm>
            <a:off x="6569967" y="5836322"/>
            <a:ext cx="368038" cy="382192"/>
          </a:xfrm>
          <a:prstGeom prst="rect">
            <a:avLst/>
          </a:prstGeom>
          <a:noFill/>
        </p:spPr>
      </p:pic>
      <p:pic>
        <p:nvPicPr>
          <p:cNvPr id="29" name="Picture 7" descr="https://sogto.ru/upload/iblock/441/441a29617afcc56b80e8d9904ed466e6.jpg"/>
          <p:cNvPicPr>
            <a:picLocks noChangeAspect="1" noChangeArrowheads="1"/>
          </p:cNvPicPr>
          <p:nvPr/>
        </p:nvPicPr>
        <p:blipFill>
          <a:blip r:embed="rId6" cstate="print"/>
          <a:srcRect l="5148" r="6167"/>
          <a:stretch>
            <a:fillRect/>
          </a:stretch>
        </p:blipFill>
        <p:spPr bwMode="auto">
          <a:xfrm>
            <a:off x="6427070" y="3581727"/>
            <a:ext cx="2465956" cy="139027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418095-4528-2BE3-ABD9-20F6C7A5A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25" y="2955780"/>
            <a:ext cx="3083889" cy="20573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F1F192-E8AF-4572-4865-760AA1591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107" y="2942638"/>
            <a:ext cx="2776085" cy="20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/>
          <p:nvPr/>
        </p:nvSpPr>
        <p:spPr>
          <a:xfrm>
            <a:off x="0" y="332656"/>
            <a:ext cx="9144000" cy="980728"/>
          </a:xfrm>
          <a:prstGeom prst="rect">
            <a:avLst/>
          </a:prstGeom>
          <a:solidFill>
            <a:srgbClr val="00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" descr="O:\=программа=\НАЦПРОЕКТЫ\визуализация\лого из брендбука\Нац_проекты_лого_чб_контур_инверсия_ле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86527"/>
            <a:ext cx="144827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8667830" y="6415832"/>
            <a:ext cx="288032" cy="288032"/>
          </a:xfrm>
          <a:prstGeom prst="ellipse">
            <a:avLst/>
          </a:prstGeom>
          <a:solidFill>
            <a:schemeClr val="bg1"/>
          </a:solidFill>
          <a:ln w="38100">
            <a:solidFill>
              <a:srgbClr val="67D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532440" y="6373602"/>
            <a:ext cx="411796" cy="365125"/>
          </a:xfrm>
        </p:spPr>
        <p:txBody>
          <a:bodyPr/>
          <a:lstStyle/>
          <a:p>
            <a:fld id="{E3CF2BA5-48C4-484A-BA57-2813358B6048}" type="slidenum">
              <a:rPr lang="ru-RU" b="1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object 5"/>
          <p:cNvSpPr>
            <a:spLocks noChangeArrowheads="1"/>
          </p:cNvSpPr>
          <p:nvPr/>
        </p:nvSpPr>
        <p:spPr bwMode="auto">
          <a:xfrm>
            <a:off x="91827" y="1484785"/>
            <a:ext cx="8941246" cy="4892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/>
              <a:t> </a:t>
            </a: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7504" y="33265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Федеральный проект «Бизнес-спринт»</a:t>
            </a:r>
          </a:p>
          <a:p>
            <a:r>
              <a:rPr lang="ru-RU" sz="2800" dirty="0">
                <a:solidFill>
                  <a:schemeClr val="bg1"/>
                </a:solidFill>
                <a:latin typeface="Roboto medium"/>
              </a:rPr>
              <a:t>результаты реализации в 2023 году:</a:t>
            </a:r>
          </a:p>
        </p:txBody>
      </p:sp>
      <p:sp>
        <p:nvSpPr>
          <p:cNvPr id="19" name="object 5"/>
          <p:cNvSpPr>
            <a:spLocks noChangeArrowheads="1"/>
          </p:cNvSpPr>
          <p:nvPr/>
        </p:nvSpPr>
        <p:spPr bwMode="auto">
          <a:xfrm>
            <a:off x="191331" y="1762615"/>
            <a:ext cx="8761337" cy="4464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eaLnBrk="0" hangingPunct="0"/>
            <a:r>
              <a:rPr lang="ru-RU" b="1" dirty="0"/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2128110"/>
            <a:ext cx="5340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</a:pPr>
            <a:r>
              <a:rPr lang="ru-RU" sz="14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федерального проекта «Бизнес-спринт </a:t>
            </a:r>
          </a:p>
          <a:p>
            <a:pPr indent="450215" algn="just">
              <a:lnSpc>
                <a:spcPts val="1800"/>
              </a:lnSpc>
            </a:pPr>
            <a:r>
              <a:rPr lang="ru-RU" sz="14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(Я выбираю спорт)» закончены работы </a:t>
            </a:r>
          </a:p>
          <a:p>
            <a:pPr indent="450215" algn="just">
              <a:lnSpc>
                <a:spcPts val="1800"/>
              </a:lnSpc>
            </a:pPr>
            <a:r>
              <a:rPr lang="ru-RU" sz="14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созданию 3 «умных» спортивных площадок </a:t>
            </a:r>
          </a:p>
          <a:p>
            <a:pPr indent="450215" algn="just">
              <a:lnSpc>
                <a:spcPts val="1800"/>
              </a:lnSpc>
            </a:pPr>
            <a:r>
              <a:rPr lang="ru-RU" sz="1400" b="1" dirty="0">
                <a:solidFill>
                  <a:srgbClr val="00819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из них в г. Кирове и 1 в г. Кирово-Чепецке).</a:t>
            </a:r>
          </a:p>
          <a:p>
            <a:r>
              <a:rPr lang="ru-RU" sz="600" b="1" cap="all" dirty="0">
                <a:solidFill>
                  <a:srgbClr val="007085"/>
                </a:solidFill>
                <a:ea typeface="DejaVu Serif" pitchFamily="18" charset="0"/>
                <a:cs typeface="Helvetica" pitchFamily="34" charset="0"/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5805264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93 191,54 тыс. </a:t>
            </a:r>
            <a:r>
              <a:rPr lang="ru-RU" sz="2000" b="1" cap="all" dirty="0">
                <a:solidFill>
                  <a:srgbClr val="C29310"/>
                </a:solidFill>
                <a:ea typeface="DejaVu Serif" pitchFamily="18" charset="0"/>
                <a:cs typeface="Helvetica" pitchFamily="34" charset="0"/>
              </a:rPr>
              <a:t>рублей</a:t>
            </a:r>
            <a:endParaRPr lang="ru-RU" sz="2000" dirty="0">
              <a:solidFill>
                <a:srgbClr val="C29310"/>
              </a:solidFill>
            </a:endParaRPr>
          </a:p>
        </p:txBody>
      </p:sp>
      <p:pic>
        <p:nvPicPr>
          <p:cNvPr id="23" name="Picture 12" descr="http://potolkinatyazh.ukit.me/uploads/s/8/8/q/88qdn2gvrvyc/img/full_msT1hNd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733256"/>
            <a:ext cx="360040" cy="376086"/>
          </a:xfrm>
          <a:prstGeom prst="rect">
            <a:avLst/>
          </a:prstGeom>
          <a:noFill/>
        </p:spPr>
      </p:pic>
      <p:pic>
        <p:nvPicPr>
          <p:cNvPr id="13" name="Рисунок 11">
            <a:extLst>
              <a:ext uri="{FF2B5EF4-FFF2-40B4-BE49-F238E27FC236}">
                <a16:creationId xmlns:a16="http://schemas.microsoft.com/office/drawing/2014/main" id="{F42C26DF-350E-4214-ABF2-1113294D2BDD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5220072" y="4005063"/>
            <a:ext cx="3600399" cy="2165523"/>
          </a:xfrm>
          <a:prstGeom prst="rect">
            <a:avLst/>
          </a:prstGeom>
          <a:ln>
            <a:noFill/>
          </a:ln>
        </p:spPr>
      </p:pic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4EBE84D0-060C-4E0E-941D-C67BE9D445CC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5220072" y="1953064"/>
            <a:ext cx="3549168" cy="1758535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id="{E5CAC6D6-E366-42EA-B8C7-FAD5D92AB322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660873" y="3236106"/>
            <a:ext cx="3811517" cy="23472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3136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7725</TotalTime>
  <Words>916</Words>
  <Application>Microsoft Office PowerPoint</Application>
  <PresentationFormat>Экран (4:3)</PresentationFormat>
  <Paragraphs>197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Roboto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sanina_lv</dc:creator>
  <cp:lastModifiedBy>Дав</cp:lastModifiedBy>
  <cp:revision>714</cp:revision>
  <cp:lastPrinted>2023-03-28T08:22:31Z</cp:lastPrinted>
  <dcterms:created xsi:type="dcterms:W3CDTF">2020-08-06T12:15:07Z</dcterms:created>
  <dcterms:modified xsi:type="dcterms:W3CDTF">2024-05-15T08:04:51Z</dcterms:modified>
</cp:coreProperties>
</file>