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6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8"/>
  </p:notesMasterIdLst>
  <p:sldIdLst>
    <p:sldId id="256" r:id="rId7"/>
    <p:sldId id="465" r:id="rId8"/>
    <p:sldId id="451" r:id="rId9"/>
    <p:sldId id="459" r:id="rId10"/>
    <p:sldId id="460" r:id="rId11"/>
    <p:sldId id="258" r:id="rId12"/>
    <p:sldId id="257" r:id="rId13"/>
    <p:sldId id="313" r:id="rId14"/>
    <p:sldId id="312" r:id="rId15"/>
    <p:sldId id="261" r:id="rId16"/>
    <p:sldId id="462" r:id="rId17"/>
    <p:sldId id="311" r:id="rId18"/>
    <p:sldId id="263" r:id="rId19"/>
    <p:sldId id="461" r:id="rId20"/>
    <p:sldId id="463" r:id="rId21"/>
    <p:sldId id="457" r:id="rId22"/>
    <p:sldId id="464" r:id="rId23"/>
    <p:sldId id="332" r:id="rId24"/>
    <p:sldId id="302" r:id="rId25"/>
    <p:sldId id="445" r:id="rId26"/>
    <p:sldId id="446" r:id="rId27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7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FF"/>
    <a:srgbClr val="0066FF"/>
    <a:srgbClr val="CC0000"/>
    <a:srgbClr val="9966FF"/>
    <a:srgbClr val="3366FF"/>
    <a:srgbClr val="DC8034"/>
    <a:srgbClr val="FFFFFF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53" autoAdjust="0"/>
    <p:restoredTop sz="87192" autoAdjust="0"/>
  </p:normalViewPr>
  <p:slideViewPr>
    <p:cSldViewPr>
      <p:cViewPr varScale="1">
        <p:scale>
          <a:sx n="101" d="100"/>
          <a:sy n="101" d="100"/>
        </p:scale>
        <p:origin x="-19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1303963642283114"/>
          <c:y val="9.2557222324134811E-2"/>
          <c:w val="0.66005489054190014"/>
          <c:h val="0.6600548905419001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BFF4-427F-BCB7-D8B8D5A19BAD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BFF4-427F-BCB7-D8B8D5A19BAD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57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FF4-427F-BCB7-D8B8D5A19BA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FF4-427F-BCB7-D8B8D5A19BAD}"/>
                </c:ext>
              </c:extLst>
            </c:dLbl>
            <c:spPr>
              <a:noFill/>
              <a:ln w="23424">
                <a:noFill/>
              </a:ln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достигнуты </c:v>
                </c:pt>
                <c:pt idx="1">
                  <c:v>не достигнуты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</c:v>
                </c:pt>
                <c:pt idx="1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FF4-427F-BCB7-D8B8D5A19BAD}"/>
            </c:ext>
          </c:extLst>
        </c:ser>
        <c:dLbls/>
        <c:firstSliceAng val="0"/>
        <c:holeSize val="50"/>
      </c:doughnutChart>
      <c:spPr>
        <a:noFill/>
        <a:ln w="23424">
          <a:noFill/>
        </a:ln>
      </c:spPr>
    </c:plotArea>
    <c:legend>
      <c:legendPos val="b"/>
      <c:layout>
        <c:manualLayout>
          <c:xMode val="edge"/>
          <c:yMode val="edge"/>
          <c:x val="0.13203248623671418"/>
          <c:y val="0.79186164119894176"/>
          <c:w val="0.86308538837307491"/>
          <c:h val="0.14661427293290966"/>
        </c:manualLayout>
      </c:layout>
    </c:legend>
    <c:plotVisOnly val="1"/>
    <c:dispBlanksAs val="zero"/>
  </c:chart>
  <c:txPr>
    <a:bodyPr/>
    <a:lstStyle/>
    <a:p>
      <a:pPr>
        <a:defRPr sz="177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1FD7-4C3C-A57B-64EC859A56F6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1-1FD7-4C3C-A57B-64EC859A56F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</a:rPr>
                      <a:t>107</a:t>
                    </a:r>
                  </a:p>
                </c:rich>
              </c:tx>
              <c:spPr>
                <a:noFill/>
                <a:ln w="21929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FD7-4C3C-A57B-64EC859A56F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800">
                        <a:solidFill>
                          <a:schemeClr val="bg1"/>
                        </a:solidFill>
                      </a:defRPr>
                    </a:pPr>
                    <a:r>
                      <a:rPr lang="en-US" sz="1800" dirty="0">
                        <a:solidFill>
                          <a:schemeClr val="bg1"/>
                        </a:solidFill>
                      </a:rPr>
                      <a:t>3</a:t>
                    </a:r>
                  </a:p>
                </c:rich>
              </c:tx>
              <c:spPr>
                <a:noFill/>
                <a:ln w="21929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452810180275716"/>
                      <c:h val="0.1065916357706105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FD7-4C3C-A57B-64EC859A56F6}"/>
                </c:ext>
              </c:extLst>
            </c:dLbl>
            <c:spPr>
              <a:noFill/>
              <a:ln w="21929">
                <a:noFill/>
              </a:ln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выполнены полностью</c:v>
                </c:pt>
                <c:pt idx="1">
                  <c:v>не выполнено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FD7-4C3C-A57B-64EC859A56F6}"/>
            </c:ext>
          </c:extLst>
        </c:ser>
        <c:dLbls/>
        <c:firstSliceAng val="0"/>
        <c:holeSize val="50"/>
      </c:doughnutChart>
      <c:spPr>
        <a:noFill/>
        <a:ln w="21929">
          <a:noFill/>
        </a:ln>
      </c:spPr>
    </c:plotArea>
    <c:legend>
      <c:legendPos val="b"/>
      <c:layout>
        <c:manualLayout>
          <c:xMode val="edge"/>
          <c:yMode val="edge"/>
          <c:x val="0.10998204757809305"/>
          <c:y val="0.80991922569516472"/>
          <c:w val="0.7807362997970958"/>
          <c:h val="0.14308789485039861"/>
        </c:manualLayout>
      </c:layout>
    </c:legend>
    <c:plotVisOnly val="1"/>
    <c:dispBlanksAs val="zero"/>
  </c:chart>
  <c:txPr>
    <a:bodyPr/>
    <a:lstStyle/>
    <a:p>
      <a:pPr>
        <a:defRPr sz="1632" b="0" i="0" u="none" strike="noStrike" baseline="0">
          <a:solidFill>
            <a:srgbClr val="000000"/>
          </a:solidFill>
          <a:latin typeface="Times New Roman" panose="02020603050405020304" pitchFamily="18" charset="0"/>
          <a:ea typeface="Calibri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3.8040435594302195E-2"/>
          <c:y val="0"/>
          <c:w val="0.90316980030541272"/>
          <c:h val="0.72402358302918579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 (тыс. рублей)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0"/>
              <c:layout>
                <c:manualLayout>
                  <c:x val="4.6273589451426575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466 418,50</a:t>
                    </a:r>
                  </a:p>
                </c:rich>
              </c:tx>
              <c:numFmt formatCode="\О\с\н\о\в\н\о\й" sourceLinked="0"/>
              <c:spPr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A17-4394-BFEA-5C33D32F3930}"/>
                </c:ext>
              </c:extLst>
            </c:dLbl>
            <c:dLbl>
              <c:idx val="1"/>
              <c:layout>
                <c:manualLayout>
                  <c:x val="-5.5350532587314285E-4"/>
                  <c:y val="-9.188787510176975E-17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tx1"/>
                        </a:solidFill>
                      </a:defRPr>
                    </a:pP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362</a:t>
                    </a:r>
                    <a:r>
                      <a:rPr lang="en-US" sz="1100" b="1" baseline="0" dirty="0">
                        <a:solidFill>
                          <a:schemeClr val="tx1"/>
                        </a:solidFill>
                      </a:rPr>
                      <a:t> 337</a:t>
                    </a:r>
                    <a:r>
                      <a:rPr lang="en-US" sz="1100" b="1" dirty="0">
                        <a:solidFill>
                          <a:schemeClr val="tx1"/>
                        </a:solidFill>
                      </a:rPr>
                      <a:t>,74</a:t>
                    </a:r>
                  </a:p>
                </c:rich>
              </c:tx>
              <c:numFmt formatCode="\О\с\н\о\в\н\о\й" sourceLinked="0"/>
              <c:spPr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A17-4394-BFEA-5C33D32F3930}"/>
                </c:ext>
              </c:extLst>
            </c:dLbl>
            <c:numFmt formatCode="\О\с\н\о\в\н\о\й" sourceLinked="0"/>
            <c:spPr>
              <a:noFill/>
              <a:ln w="25169">
                <a:noFill/>
              </a:ln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466418.5</c:v>
                </c:pt>
                <c:pt idx="1">
                  <c:v>364417.75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17-4394-BFEA-5C33D32F39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федеральный бюджет (тыс. рублей)</c:v>
                </c:pt>
              </c:strCache>
            </c:strRef>
          </c:tx>
          <c:spPr>
            <a:solidFill>
              <a:srgbClr val="99CCFF"/>
            </a:solidFill>
          </c:spPr>
          <c:dLbls>
            <c:dLbl>
              <c:idx val="0"/>
              <c:layout>
                <c:manualLayout>
                  <c:x val="-4.5901713689676755E-3"/>
                  <c:y val="-2.2633488248740489E-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/>
                      <a:t>126 598,30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A17-4394-BFEA-5C33D32F3930}"/>
                </c:ext>
              </c:extLst>
            </c:dLbl>
            <c:dLbl>
              <c:idx val="1"/>
              <c:layout>
                <c:manualLayout>
                  <c:x val="6.9289071047544558E-3"/>
                  <c:y val="7.5181857216826851E-3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/>
                      <a:t>125 129,21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A17-4394-BFEA-5C33D32F3930}"/>
                </c:ext>
              </c:extLst>
            </c:dLbl>
            <c:spPr>
              <a:noFill/>
              <a:ln w="25169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126598.3</c:v>
                </c:pt>
                <c:pt idx="1">
                  <c:v>125129.20999999999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A17-4394-BFEA-5C33D32F39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внебюджетные источники (тыс. рублей)</c:v>
                </c:pt>
              </c:strCache>
            </c:strRef>
          </c:tx>
          <c:spPr>
            <a:solidFill>
              <a:srgbClr val="7030A0"/>
            </a:solidFill>
          </c:spPr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A17-4394-BFEA-5C33D32F3930}"/>
            </c:ext>
          </c:extLst>
        </c:ser>
        <c:ser>
          <c:idx val="3"/>
          <c:order val="3"/>
          <c:tx>
            <c:strRef>
              <c:f>Лист1!$D$1</c:f>
              <c:strCache>
                <c:ptCount val="1"/>
                <c:pt idx="0">
                  <c:v>внебюджетные источники (тыс. рублей)</c:v>
                </c:pt>
              </c:strCache>
            </c:strRef>
          </c:tx>
          <c:spPr>
            <a:solidFill>
              <a:srgbClr val="9966FF"/>
            </a:solidFill>
          </c:spPr>
          <c:dLbls>
            <c:dLbl>
              <c:idx val="0"/>
              <c:layout>
                <c:manualLayout>
                  <c:x val="1.7937277071135314E-2"/>
                  <c:y val="-1.5748236949833339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dirty="0"/>
                      <a:t>2 530,00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A17-4394-BFEA-5C33D32F3930}"/>
                </c:ext>
              </c:extLst>
            </c:dLbl>
            <c:dLbl>
              <c:idx val="1"/>
              <c:layout>
                <c:manualLayout>
                  <c:x val="2.0926756352765297E-2"/>
                  <c:y val="-1.5794667662159107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en-US" sz="1200" b="1" baseline="0" dirty="0"/>
                      <a:t>3 800</a:t>
                    </a:r>
                    <a:r>
                      <a:rPr lang="en-US" sz="1200" b="1" dirty="0"/>
                      <a:t>,10</a:t>
                    </a:r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A17-4394-BFEA-5C33D32F3930}"/>
                </c:ext>
              </c:extLst>
            </c:dLbl>
            <c:spPr>
              <a:noFill/>
              <a:ln w="25169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3800.1</c:v>
                </c:pt>
                <c:pt idx="1">
                  <c:v>3800.1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A17-4394-BFEA-5C33D32F3930}"/>
            </c:ext>
          </c:extLst>
        </c:ser>
        <c:dLbls/>
        <c:shape val="box"/>
        <c:axId val="151262336"/>
        <c:axId val="151263872"/>
        <c:axId val="0"/>
      </c:bar3DChart>
      <c:catAx>
        <c:axId val="151262336"/>
        <c:scaling>
          <c:orientation val="minMax"/>
        </c:scaling>
        <c:axPos val="b"/>
        <c:numFmt formatCode="General" sourceLinked="1"/>
        <c:tickLblPos val="nextTo"/>
        <c:crossAx val="151263872"/>
        <c:crosses val="autoZero"/>
        <c:auto val="1"/>
        <c:lblAlgn val="ctr"/>
        <c:lblOffset val="100"/>
      </c:catAx>
      <c:valAx>
        <c:axId val="151263872"/>
        <c:scaling>
          <c:orientation val="minMax"/>
        </c:scaling>
        <c:delete val="1"/>
        <c:axPos val="l"/>
        <c:numFmt formatCode="#,##0.00" sourceLinked="1"/>
        <c:tickLblPos val="none"/>
        <c:crossAx val="151262336"/>
        <c:crosses val="autoZero"/>
        <c:crossBetween val="between"/>
      </c:valAx>
      <c:spPr>
        <a:noFill/>
        <a:ln w="25169">
          <a:noFill/>
        </a:ln>
      </c:spPr>
    </c:plotArea>
    <c:plotVisOnly val="1"/>
    <c:dispBlanksAs val="gap"/>
  </c:chart>
  <c:txPr>
    <a:bodyPr/>
    <a:lstStyle/>
    <a:p>
      <a:pPr>
        <a:defRPr sz="1786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2.3856588414760769E-2"/>
          <c:y val="0.13490667492608019"/>
          <c:w val="0.86979615048120063"/>
          <c:h val="0.6600637265628126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marker>
            <c:symbol val="circle"/>
            <c:size val="2"/>
          </c:marker>
          <c:dLbls>
            <c:dLbl>
              <c:idx val="0"/>
              <c:layout>
                <c:manualLayout>
                  <c:x val="-3.3760687948534512E-2"/>
                  <c:y val="3.178395389845138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7D-45A8-98E2-2CEF970C230B}"/>
                </c:ext>
              </c:extLst>
            </c:dLbl>
            <c:dLbl>
              <c:idx val="1"/>
              <c:layout>
                <c:manualLayout>
                  <c:x val="-1.1943548819326329E-2"/>
                  <c:y val="3.58404562001672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7D-45A8-98E2-2CEF970C230B}"/>
                </c:ext>
              </c:extLst>
            </c:dLbl>
            <c:dLbl>
              <c:idx val="2"/>
              <c:layout>
                <c:manualLayout>
                  <c:x val="-4.6187875676648955E-2"/>
                  <c:y val="3.176751737171521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7D-45A8-98E2-2CEF970C230B}"/>
                </c:ext>
              </c:extLst>
            </c:dLbl>
            <c:dLbl>
              <c:idx val="3"/>
              <c:layout>
                <c:manualLayout>
                  <c:x val="-3.8075750204000405E-2"/>
                  <c:y val="4.164459081492018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7D-45A8-98E2-2CEF970C230B}"/>
                </c:ext>
              </c:extLst>
            </c:dLbl>
            <c:dLbl>
              <c:idx val="4"/>
              <c:layout>
                <c:manualLayout>
                  <c:x val="-5.3279999540280946E-2"/>
                  <c:y val="3.826265833739652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7D-45A8-98E2-2CEF970C230B}"/>
                </c:ext>
              </c:extLst>
            </c:dLbl>
            <c:dLbl>
              <c:idx val="5"/>
              <c:layout>
                <c:manualLayout>
                  <c:x val="-5.5147129246175722E-2"/>
                  <c:y val="3.023731613969202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7D-45A8-98E2-2CEF970C230B}"/>
                </c:ext>
              </c:extLst>
            </c:dLbl>
            <c:dLbl>
              <c:idx val="6"/>
              <c:layout>
                <c:manualLayout>
                  <c:x val="-4.0138021062793822E-2"/>
                  <c:y val="2.983393678884258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7D-45A8-98E2-2CEF970C230B}"/>
                </c:ext>
              </c:extLst>
            </c:dLbl>
            <c:dLbl>
              <c:idx val="7"/>
              <c:layout>
                <c:manualLayout>
                  <c:x val="-1.7202913179069419E-2"/>
                  <c:y val="3.206821355403714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7D-45A8-98E2-2CEF970C230B}"/>
                </c:ext>
              </c:extLst>
            </c:dLbl>
            <c:dLbl>
              <c:idx val="9"/>
              <c:layout>
                <c:manualLayout>
                  <c:x val="-1.265648846034651E-2"/>
                  <c:y val="5.70053866637612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7D-45A8-98E2-2CEF970C230B}"/>
                </c:ext>
              </c:extLst>
            </c:dLbl>
            <c:spPr>
              <a:noFill/>
              <a:ln w="22772">
                <a:noFill/>
              </a:ln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cap="sq">
                <a:miter lim="800000"/>
              </a:ln>
            </c:spPr>
            <c:trendlineType val="linear"/>
          </c:trendline>
          <c:cat>
            <c:numRef>
              <c:f>Лист1!$A$2:$A$12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Лист1!$B$2:$B$12</c:f>
              <c:numCache>
                <c:formatCode>0.0</c:formatCode>
                <c:ptCount val="11"/>
                <c:pt idx="0">
                  <c:v>47.8</c:v>
                </c:pt>
                <c:pt idx="1">
                  <c:v>49.6</c:v>
                </c:pt>
                <c:pt idx="2">
                  <c:v>53.7</c:v>
                </c:pt>
                <c:pt idx="3">
                  <c:v>54.5</c:v>
                </c:pt>
                <c:pt idx="4">
                  <c:v>56.2</c:v>
                </c:pt>
                <c:pt idx="5">
                  <c:v>58.5</c:v>
                </c:pt>
                <c:pt idx="6">
                  <c:v>62.9</c:v>
                </c:pt>
                <c:pt idx="7">
                  <c:v>67.7</c:v>
                </c:pt>
                <c:pt idx="8">
                  <c:v>76.099999999999994</c:v>
                </c:pt>
                <c:pt idx="9">
                  <c:v>82.2</c:v>
                </c:pt>
                <c:pt idx="10">
                  <c:v>88.8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47D-45A8-98E2-2CEF970C230B}"/>
            </c:ext>
          </c:extLst>
        </c:ser>
        <c:dLbls/>
        <c:marker val="1"/>
        <c:axId val="159574272"/>
        <c:axId val="159391744"/>
      </c:line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ln cap="sq">
              <a:solidFill>
                <a:srgbClr val="FF0000"/>
              </a:solidFill>
              <a:miter lim="800000"/>
            </a:ln>
          </c:spPr>
          <c:marker>
            <c:symbol val="circle"/>
            <c:size val="2"/>
          </c:marker>
          <c:dLbls>
            <c:dLbl>
              <c:idx val="0"/>
              <c:layout>
                <c:manualLayout>
                  <c:x val="-6.6392208687926155E-2"/>
                  <c:y val="-4.244807263464069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5607645718450845E-2"/>
                      <c:h val="4.16656739486979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F47D-45A8-98E2-2CEF970C230B}"/>
                </c:ext>
              </c:extLst>
            </c:dLbl>
            <c:dLbl>
              <c:idx val="1"/>
              <c:layout>
                <c:manualLayout>
                  <c:x val="-4.6741619383737665E-2"/>
                  <c:y val="-3.06789561043391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47D-45A8-98E2-2CEF970C230B}"/>
                </c:ext>
              </c:extLst>
            </c:dLbl>
            <c:dLbl>
              <c:idx val="2"/>
              <c:layout>
                <c:manualLayout>
                  <c:x val="-4.6198171467538102E-2"/>
                  <c:y val="-4.661363768378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7D-45A8-98E2-2CEF970C230B}"/>
                </c:ext>
              </c:extLst>
            </c:dLbl>
            <c:dLbl>
              <c:idx val="3"/>
              <c:layout>
                <c:manualLayout>
                  <c:x val="-5.3430526409609977E-2"/>
                  <c:y val="-2.12770269178558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47D-45A8-98E2-2CEF970C230B}"/>
                </c:ext>
              </c:extLst>
            </c:dLbl>
            <c:dLbl>
              <c:idx val="4"/>
              <c:layout>
                <c:manualLayout>
                  <c:x val="-5.2066293400350551E-2"/>
                  <c:y val="-4.22002275352906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47D-45A8-98E2-2CEF970C230B}"/>
                </c:ext>
              </c:extLst>
            </c:dLbl>
            <c:dLbl>
              <c:idx val="5"/>
              <c:layout>
                <c:manualLayout>
                  <c:x val="-8.3048277286929095E-2"/>
                  <c:y val="-4.47964699888181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47D-45A8-98E2-2CEF970C230B}"/>
                </c:ext>
              </c:extLst>
            </c:dLbl>
            <c:spPr>
              <a:noFill/>
              <a:ln w="22772">
                <a:noFill/>
              </a:ln>
            </c:sp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</c:numCache>
            </c:numRef>
          </c:cat>
          <c:val>
            <c:numRef>
              <c:f>Лист1!$C$2:$C$12</c:f>
              <c:numCache>
                <c:formatCode>0.0</c:formatCode>
                <c:ptCount val="11"/>
                <c:pt idx="0">
                  <c:v>57.4</c:v>
                </c:pt>
                <c:pt idx="1">
                  <c:v>66.5</c:v>
                </c:pt>
                <c:pt idx="2">
                  <c:v>79.099999999999994</c:v>
                </c:pt>
                <c:pt idx="3">
                  <c:v>93.3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F47D-45A8-98E2-2CEF970C230B}"/>
            </c:ext>
          </c:extLst>
        </c:ser>
        <c:dLbls/>
        <c:marker val="1"/>
        <c:axId val="159394816"/>
        <c:axId val="159393280"/>
      </c:lineChart>
      <c:catAx>
        <c:axId val="159574272"/>
        <c:scaling>
          <c:orientation val="minMax"/>
        </c:scaling>
        <c:axPos val="b"/>
        <c:numFmt formatCode="General" sourceLinked="1"/>
        <c:tickLblPos val="nextTo"/>
        <c:spPr>
          <a:ln>
            <a:noFill/>
          </a:ln>
        </c:spPr>
        <c:crossAx val="159391744"/>
        <c:crosses val="autoZero"/>
        <c:auto val="1"/>
        <c:lblAlgn val="ctr"/>
        <c:lblOffset val="100"/>
      </c:catAx>
      <c:valAx>
        <c:axId val="159391744"/>
        <c:scaling>
          <c:orientation val="minMax"/>
          <c:max val="110"/>
          <c:min val="70"/>
        </c:scaling>
        <c:delete val="1"/>
        <c:axPos val="l"/>
        <c:numFmt formatCode="\О\с\н\о\в\н\о\й" sourceLinked="0"/>
        <c:tickLblPos val="none"/>
        <c:crossAx val="159574272"/>
        <c:crosses val="autoZero"/>
        <c:crossBetween val="between"/>
        <c:majorUnit val="20"/>
      </c:valAx>
      <c:valAx>
        <c:axId val="159393280"/>
        <c:scaling>
          <c:orientation val="minMax"/>
        </c:scaling>
        <c:axPos val="r"/>
        <c:numFmt formatCode="0.0" sourceLinked="1"/>
        <c:tickLblPos val="nextTo"/>
        <c:crossAx val="159394816"/>
        <c:crosses val="max"/>
        <c:crossBetween val="between"/>
      </c:valAx>
      <c:catAx>
        <c:axId val="159394816"/>
        <c:scaling>
          <c:orientation val="minMax"/>
        </c:scaling>
        <c:delete val="1"/>
        <c:axPos val="b"/>
        <c:numFmt formatCode="General" sourceLinked="1"/>
        <c:tickLblPos val="none"/>
        <c:crossAx val="159393280"/>
        <c:crosses val="autoZero"/>
        <c:auto val="1"/>
        <c:lblAlgn val="ctr"/>
        <c:lblOffset val="100"/>
      </c:catAx>
      <c:spPr>
        <a:noFill/>
        <a:ln w="22772">
          <a:solidFill>
            <a:schemeClr val="accent2"/>
          </a:solidFill>
        </a:ln>
      </c:spPr>
    </c:plotArea>
    <c:legend>
      <c:legendPos val="b"/>
      <c:layout>
        <c:manualLayout>
          <c:xMode val="edge"/>
          <c:yMode val="edge"/>
          <c:x val="0.27670840483556852"/>
          <c:y val="0.8919841954273422"/>
          <c:w val="0.44658342088826702"/>
          <c:h val="8.5605427406009987E-2"/>
        </c:manualLayout>
      </c:layout>
    </c:legend>
    <c:plotVisOnly val="1"/>
    <c:dispBlanksAs val="gap"/>
  </c:chart>
  <c:txPr>
    <a:bodyPr/>
    <a:lstStyle/>
    <a:p>
      <a:pPr algn="ctr">
        <a:defRPr lang="ru-RU" sz="955" b="0" i="0" u="none" strike="noStrike" kern="1200" baseline="0">
          <a:solidFill>
            <a:prstClr val="black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B02B0-1AD6-46E9-AAD9-3BAEA319C484}" type="doc">
      <dgm:prSet loTypeId="urn:microsoft.com/office/officeart/2005/8/layout/cycle8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A31FBD-52F5-43E6-9760-88F229267CBD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100" b="1" dirty="0" err="1"/>
            <a:t>Государствен-ные</a:t>
          </a:r>
          <a:r>
            <a:rPr lang="ru-RU" sz="1100" b="1" dirty="0"/>
            <a:t> программы Кировской области</a:t>
          </a:r>
        </a:p>
      </dgm:t>
    </dgm:pt>
    <dgm:pt modelId="{33FA3D02-5DE5-437B-801D-C8A7EF7157C2}" type="sibTrans" cxnId="{B44F4690-D3C5-47CF-AB2B-2538D3B86F47}">
      <dgm:prSet/>
      <dgm:spPr/>
      <dgm:t>
        <a:bodyPr/>
        <a:lstStyle/>
        <a:p>
          <a:endParaRPr lang="ru-RU"/>
        </a:p>
      </dgm:t>
    </dgm:pt>
    <dgm:pt modelId="{7B6B7051-D77B-4B16-BD18-80830195FA03}" type="parTrans" cxnId="{B44F4690-D3C5-47CF-AB2B-2538D3B86F47}">
      <dgm:prSet/>
      <dgm:spPr/>
      <dgm:t>
        <a:bodyPr/>
        <a:lstStyle/>
        <a:p>
          <a:endParaRPr lang="ru-RU"/>
        </a:p>
      </dgm:t>
    </dgm:pt>
    <dgm:pt modelId="{76180C75-D7ED-47EA-A6A0-4D513D068738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/>
            <a:t>Проверка </a:t>
          </a:r>
          <a:r>
            <a:rPr lang="ru-RU" sz="1200" b="1" dirty="0" err="1"/>
            <a:t>инвестицион-ных</a:t>
          </a:r>
          <a:r>
            <a:rPr lang="ru-RU" sz="1200" b="1" dirty="0"/>
            <a:t> проектов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dirty="0"/>
        </a:p>
      </dgm:t>
    </dgm:pt>
    <dgm:pt modelId="{F527A4B9-C3AB-4FFD-B751-C59F2ABA3787}" type="sibTrans" cxnId="{4E75DEE4-728D-46A9-BAC3-243AA069C5B4}">
      <dgm:prSet/>
      <dgm:spPr/>
      <dgm:t>
        <a:bodyPr/>
        <a:lstStyle/>
        <a:p>
          <a:endParaRPr lang="ru-RU"/>
        </a:p>
      </dgm:t>
    </dgm:pt>
    <dgm:pt modelId="{2C286509-71F5-4C4F-B247-E0FFE6BE7DD4}" type="parTrans" cxnId="{4E75DEE4-728D-46A9-BAC3-243AA069C5B4}">
      <dgm:prSet/>
      <dgm:spPr/>
      <dgm:t>
        <a:bodyPr/>
        <a:lstStyle/>
        <a:p>
          <a:endParaRPr lang="ru-RU"/>
        </a:p>
      </dgm:t>
    </dgm:pt>
    <dgm:pt modelId="{458F9D4F-8E81-4425-8AAB-52317754B5F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b="1" dirty="0"/>
            <a:t>Участие в государственных программах Российской Федерации</a:t>
          </a:r>
        </a:p>
      </dgm:t>
    </dgm:pt>
    <dgm:pt modelId="{06BBD4D3-16D0-4D72-A804-58A1E6EA5B39}" type="sibTrans" cxnId="{EA05FCF3-19F0-4B9D-BC57-EDB4EFAD84F8}">
      <dgm:prSet/>
      <dgm:spPr/>
      <dgm:t>
        <a:bodyPr/>
        <a:lstStyle/>
        <a:p>
          <a:endParaRPr lang="ru-RU"/>
        </a:p>
      </dgm:t>
    </dgm:pt>
    <dgm:pt modelId="{A9F7A2F1-FB2C-4CB2-BC12-C93CE0FF7D0E}" type="parTrans" cxnId="{EA05FCF3-19F0-4B9D-BC57-EDB4EFAD84F8}">
      <dgm:prSet/>
      <dgm:spPr/>
      <dgm:t>
        <a:bodyPr/>
        <a:lstStyle/>
        <a:p>
          <a:endParaRPr lang="ru-RU"/>
        </a:p>
      </dgm:t>
    </dgm:pt>
    <dgm:pt modelId="{0D25D52F-2846-4925-9E55-C438FB752CF6}" type="pres">
      <dgm:prSet presAssocID="{BABB02B0-1AD6-46E9-AAD9-3BAEA319C48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07D395-9CD9-49F4-8142-6F904BE81668}" type="pres">
      <dgm:prSet presAssocID="{BABB02B0-1AD6-46E9-AAD9-3BAEA319C484}" presName="wedge1" presStyleLbl="node1" presStyleIdx="0" presStyleCnt="3" custScaleX="118304" custScaleY="103633" custLinFactNeighborX="12441" custLinFactNeighborY="-7133"/>
      <dgm:spPr/>
      <dgm:t>
        <a:bodyPr/>
        <a:lstStyle/>
        <a:p>
          <a:endParaRPr lang="ru-RU"/>
        </a:p>
      </dgm:t>
    </dgm:pt>
    <dgm:pt modelId="{80F46B50-AED0-4A5C-B0A2-A876FBC56DAF}" type="pres">
      <dgm:prSet presAssocID="{BABB02B0-1AD6-46E9-AAD9-3BAEA319C484}" presName="dummy1a" presStyleCnt="0"/>
      <dgm:spPr/>
    </dgm:pt>
    <dgm:pt modelId="{EC1A5815-7FE1-4B47-9318-D402E69A883E}" type="pres">
      <dgm:prSet presAssocID="{BABB02B0-1AD6-46E9-AAD9-3BAEA319C484}" presName="dummy1b" presStyleCnt="0"/>
      <dgm:spPr/>
    </dgm:pt>
    <dgm:pt modelId="{2C3472AE-809B-4C19-9116-BC2E50ED3735}" type="pres">
      <dgm:prSet presAssocID="{BABB02B0-1AD6-46E9-AAD9-3BAEA319C48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1DB30-BD51-47A8-BB2B-515C1E839881}" type="pres">
      <dgm:prSet presAssocID="{BABB02B0-1AD6-46E9-AAD9-3BAEA319C484}" presName="wedge2" presStyleLbl="node1" presStyleIdx="1" presStyleCnt="3" custScaleX="118182" custScaleY="120658" custLinFactNeighborX="11224" custLinFactNeighborY="-8908"/>
      <dgm:spPr/>
      <dgm:t>
        <a:bodyPr/>
        <a:lstStyle/>
        <a:p>
          <a:endParaRPr lang="ru-RU"/>
        </a:p>
      </dgm:t>
    </dgm:pt>
    <dgm:pt modelId="{AAE20711-8EF8-4F4C-8641-C18469A4562D}" type="pres">
      <dgm:prSet presAssocID="{BABB02B0-1AD6-46E9-AAD9-3BAEA319C484}" presName="dummy2a" presStyleCnt="0"/>
      <dgm:spPr/>
    </dgm:pt>
    <dgm:pt modelId="{EFFCFA6C-F1F9-4DA5-9634-FC415F806FD4}" type="pres">
      <dgm:prSet presAssocID="{BABB02B0-1AD6-46E9-AAD9-3BAEA319C484}" presName="dummy2b" presStyleCnt="0"/>
      <dgm:spPr/>
    </dgm:pt>
    <dgm:pt modelId="{D9E4A40F-4A45-4573-A8B2-84FB69E86422}" type="pres">
      <dgm:prSet presAssocID="{BABB02B0-1AD6-46E9-AAD9-3BAEA319C48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4D973-9A1B-4D14-9869-B3B6D09C876C}" type="pres">
      <dgm:prSet presAssocID="{BABB02B0-1AD6-46E9-AAD9-3BAEA319C484}" presName="wedge3" presStyleLbl="node1" presStyleIdx="2" presStyleCnt="3" custScaleX="120554" custScaleY="108593" custLinFactNeighborX="7415" custLinFactNeighborY="-6759"/>
      <dgm:spPr/>
      <dgm:t>
        <a:bodyPr/>
        <a:lstStyle/>
        <a:p>
          <a:endParaRPr lang="ru-RU"/>
        </a:p>
      </dgm:t>
    </dgm:pt>
    <dgm:pt modelId="{B39EED34-0BF2-4D55-84E5-599044C1020A}" type="pres">
      <dgm:prSet presAssocID="{BABB02B0-1AD6-46E9-AAD9-3BAEA319C484}" presName="dummy3a" presStyleCnt="0"/>
      <dgm:spPr/>
    </dgm:pt>
    <dgm:pt modelId="{45A416E2-138C-47E0-B19D-47DF3E5FE1DE}" type="pres">
      <dgm:prSet presAssocID="{BABB02B0-1AD6-46E9-AAD9-3BAEA319C484}" presName="dummy3b" presStyleCnt="0"/>
      <dgm:spPr/>
    </dgm:pt>
    <dgm:pt modelId="{CEB60267-B943-44A9-8423-BF1FDD33DBC2}" type="pres">
      <dgm:prSet presAssocID="{BABB02B0-1AD6-46E9-AAD9-3BAEA319C48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C94A6-F663-449D-ACFC-D6FC57C8E680}" type="pres">
      <dgm:prSet presAssocID="{33FA3D02-5DE5-437B-801D-C8A7EF7157C2}" presName="arrowWedge1" presStyleLbl="fgSibTrans2D1" presStyleIdx="0" presStyleCnt="3" custLinFactNeighborX="7348" custLinFactNeighborY="-1711"/>
      <dgm:spPr/>
    </dgm:pt>
    <dgm:pt modelId="{B4B0A96A-88F4-4D62-9EF9-468DE57BED18}" type="pres">
      <dgm:prSet presAssocID="{06BBD4D3-16D0-4D72-A804-58A1E6EA5B39}" presName="arrowWedge2" presStyleLbl="fgSibTrans2D1" presStyleIdx="1" presStyleCnt="3" custLinFactNeighborX="-1002" custLinFactNeighborY="13216"/>
      <dgm:spPr/>
    </dgm:pt>
    <dgm:pt modelId="{E3B71D97-46EA-401D-A18B-16FDEBAC31EF}" type="pres">
      <dgm:prSet presAssocID="{F527A4B9-C3AB-4FFD-B751-C59F2ABA3787}" presName="arrowWedge3" presStyleLbl="fgSibTrans2D1" presStyleIdx="2" presStyleCnt="3" custLinFactNeighborX="-9221" custLinFactNeighborY="-1793"/>
      <dgm:spPr/>
    </dgm:pt>
  </dgm:ptLst>
  <dgm:cxnLst>
    <dgm:cxn modelId="{E51ADA69-997D-40A7-999B-782E44F2D9DF}" type="presOf" srcId="{458F9D4F-8E81-4425-8AAB-52317754B5FD}" destId="{3251DB30-BD51-47A8-BB2B-515C1E839881}" srcOrd="0" destOrd="0" presId="urn:microsoft.com/office/officeart/2005/8/layout/cycle8"/>
    <dgm:cxn modelId="{2FB60E58-1EE7-4419-B068-8FFDFE9EFECF}" type="presOf" srcId="{4BA31FBD-52F5-43E6-9760-88F229267CBD}" destId="{2C3472AE-809B-4C19-9116-BC2E50ED3735}" srcOrd="1" destOrd="0" presId="urn:microsoft.com/office/officeart/2005/8/layout/cycle8"/>
    <dgm:cxn modelId="{EA05FCF3-19F0-4B9D-BC57-EDB4EFAD84F8}" srcId="{BABB02B0-1AD6-46E9-AAD9-3BAEA319C484}" destId="{458F9D4F-8E81-4425-8AAB-52317754B5FD}" srcOrd="1" destOrd="0" parTransId="{A9F7A2F1-FB2C-4CB2-BC12-C93CE0FF7D0E}" sibTransId="{06BBD4D3-16D0-4D72-A804-58A1E6EA5B39}"/>
    <dgm:cxn modelId="{4E75DEE4-728D-46A9-BAC3-243AA069C5B4}" srcId="{BABB02B0-1AD6-46E9-AAD9-3BAEA319C484}" destId="{76180C75-D7ED-47EA-A6A0-4D513D068738}" srcOrd="2" destOrd="0" parTransId="{2C286509-71F5-4C4F-B247-E0FFE6BE7DD4}" sibTransId="{F527A4B9-C3AB-4FFD-B751-C59F2ABA3787}"/>
    <dgm:cxn modelId="{F13CE921-CADC-4775-B076-D62483078F21}" type="presOf" srcId="{4BA31FBD-52F5-43E6-9760-88F229267CBD}" destId="{D307D395-9CD9-49F4-8142-6F904BE81668}" srcOrd="0" destOrd="0" presId="urn:microsoft.com/office/officeart/2005/8/layout/cycle8"/>
    <dgm:cxn modelId="{57A60866-50F2-486C-8AA1-F69B022D1AE0}" type="presOf" srcId="{458F9D4F-8E81-4425-8AAB-52317754B5FD}" destId="{D9E4A40F-4A45-4573-A8B2-84FB69E86422}" srcOrd="1" destOrd="0" presId="urn:microsoft.com/office/officeart/2005/8/layout/cycle8"/>
    <dgm:cxn modelId="{2EA1EF38-3B2A-4B76-B29E-AAAEE60775A4}" type="presOf" srcId="{76180C75-D7ED-47EA-A6A0-4D513D068738}" destId="{47C4D973-9A1B-4D14-9869-B3B6D09C876C}" srcOrd="0" destOrd="0" presId="urn:microsoft.com/office/officeart/2005/8/layout/cycle8"/>
    <dgm:cxn modelId="{B44F4690-D3C5-47CF-AB2B-2538D3B86F47}" srcId="{BABB02B0-1AD6-46E9-AAD9-3BAEA319C484}" destId="{4BA31FBD-52F5-43E6-9760-88F229267CBD}" srcOrd="0" destOrd="0" parTransId="{7B6B7051-D77B-4B16-BD18-80830195FA03}" sibTransId="{33FA3D02-5DE5-437B-801D-C8A7EF7157C2}"/>
    <dgm:cxn modelId="{4AA8576F-F937-40B5-AAA4-01B127C4FD77}" type="presOf" srcId="{BABB02B0-1AD6-46E9-AAD9-3BAEA319C484}" destId="{0D25D52F-2846-4925-9E55-C438FB752CF6}" srcOrd="0" destOrd="0" presId="urn:microsoft.com/office/officeart/2005/8/layout/cycle8"/>
    <dgm:cxn modelId="{16971C4D-450D-4281-B239-0E65BF2F8D1A}" type="presOf" srcId="{76180C75-D7ED-47EA-A6A0-4D513D068738}" destId="{CEB60267-B943-44A9-8423-BF1FDD33DBC2}" srcOrd="1" destOrd="0" presId="urn:microsoft.com/office/officeart/2005/8/layout/cycle8"/>
    <dgm:cxn modelId="{B31F1C46-D4E3-44BA-AE6B-B7A4E1887C23}" type="presParOf" srcId="{0D25D52F-2846-4925-9E55-C438FB752CF6}" destId="{D307D395-9CD9-49F4-8142-6F904BE81668}" srcOrd="0" destOrd="0" presId="urn:microsoft.com/office/officeart/2005/8/layout/cycle8"/>
    <dgm:cxn modelId="{B77718EC-111E-4651-AF37-43ADD5CEB251}" type="presParOf" srcId="{0D25D52F-2846-4925-9E55-C438FB752CF6}" destId="{80F46B50-AED0-4A5C-B0A2-A876FBC56DAF}" srcOrd="1" destOrd="0" presId="urn:microsoft.com/office/officeart/2005/8/layout/cycle8"/>
    <dgm:cxn modelId="{52850E7B-BAAC-4C15-9DB8-634EF9B503DF}" type="presParOf" srcId="{0D25D52F-2846-4925-9E55-C438FB752CF6}" destId="{EC1A5815-7FE1-4B47-9318-D402E69A883E}" srcOrd="2" destOrd="0" presId="urn:microsoft.com/office/officeart/2005/8/layout/cycle8"/>
    <dgm:cxn modelId="{2FC28CE2-6E0D-4497-A66E-457BECA45D33}" type="presParOf" srcId="{0D25D52F-2846-4925-9E55-C438FB752CF6}" destId="{2C3472AE-809B-4C19-9116-BC2E50ED3735}" srcOrd="3" destOrd="0" presId="urn:microsoft.com/office/officeart/2005/8/layout/cycle8"/>
    <dgm:cxn modelId="{AA36D2F3-AA33-48A9-9CF8-C8713221BD43}" type="presParOf" srcId="{0D25D52F-2846-4925-9E55-C438FB752CF6}" destId="{3251DB30-BD51-47A8-BB2B-515C1E839881}" srcOrd="4" destOrd="0" presId="urn:microsoft.com/office/officeart/2005/8/layout/cycle8"/>
    <dgm:cxn modelId="{1FBF01B3-78FE-485B-A88C-697078665FB0}" type="presParOf" srcId="{0D25D52F-2846-4925-9E55-C438FB752CF6}" destId="{AAE20711-8EF8-4F4C-8641-C18469A4562D}" srcOrd="5" destOrd="0" presId="urn:microsoft.com/office/officeart/2005/8/layout/cycle8"/>
    <dgm:cxn modelId="{512E6A9C-EDFE-48AE-A032-19CDD1824413}" type="presParOf" srcId="{0D25D52F-2846-4925-9E55-C438FB752CF6}" destId="{EFFCFA6C-F1F9-4DA5-9634-FC415F806FD4}" srcOrd="6" destOrd="0" presId="urn:microsoft.com/office/officeart/2005/8/layout/cycle8"/>
    <dgm:cxn modelId="{C5DA32BA-6580-4DBF-9D06-4A4A65F992A7}" type="presParOf" srcId="{0D25D52F-2846-4925-9E55-C438FB752CF6}" destId="{D9E4A40F-4A45-4573-A8B2-84FB69E86422}" srcOrd="7" destOrd="0" presId="urn:microsoft.com/office/officeart/2005/8/layout/cycle8"/>
    <dgm:cxn modelId="{9CE2D8C8-778B-4A08-AC34-951EDEB8D0B5}" type="presParOf" srcId="{0D25D52F-2846-4925-9E55-C438FB752CF6}" destId="{47C4D973-9A1B-4D14-9869-B3B6D09C876C}" srcOrd="8" destOrd="0" presId="urn:microsoft.com/office/officeart/2005/8/layout/cycle8"/>
    <dgm:cxn modelId="{F6F2612F-2972-4851-AA0E-F9F0D72120D7}" type="presParOf" srcId="{0D25D52F-2846-4925-9E55-C438FB752CF6}" destId="{B39EED34-0BF2-4D55-84E5-599044C1020A}" srcOrd="9" destOrd="0" presId="urn:microsoft.com/office/officeart/2005/8/layout/cycle8"/>
    <dgm:cxn modelId="{0341EB29-DC0B-49B8-9172-77BCC1651019}" type="presParOf" srcId="{0D25D52F-2846-4925-9E55-C438FB752CF6}" destId="{45A416E2-138C-47E0-B19D-47DF3E5FE1DE}" srcOrd="10" destOrd="0" presId="urn:microsoft.com/office/officeart/2005/8/layout/cycle8"/>
    <dgm:cxn modelId="{5F067D07-0373-4F91-8EF0-B353180AB972}" type="presParOf" srcId="{0D25D52F-2846-4925-9E55-C438FB752CF6}" destId="{CEB60267-B943-44A9-8423-BF1FDD33DBC2}" srcOrd="11" destOrd="0" presId="urn:microsoft.com/office/officeart/2005/8/layout/cycle8"/>
    <dgm:cxn modelId="{5561C1F1-2BF1-49FA-BCA3-2A9DC50FEB8E}" type="presParOf" srcId="{0D25D52F-2846-4925-9E55-C438FB752CF6}" destId="{4D3C94A6-F663-449D-ACFC-D6FC57C8E680}" srcOrd="12" destOrd="0" presId="urn:microsoft.com/office/officeart/2005/8/layout/cycle8"/>
    <dgm:cxn modelId="{C0A472D0-171A-41D7-90EF-A07E8F74B684}" type="presParOf" srcId="{0D25D52F-2846-4925-9E55-C438FB752CF6}" destId="{B4B0A96A-88F4-4D62-9EF9-468DE57BED18}" srcOrd="13" destOrd="0" presId="urn:microsoft.com/office/officeart/2005/8/layout/cycle8"/>
    <dgm:cxn modelId="{B4A3346D-2AC3-443A-9402-7A3469968E82}" type="presParOf" srcId="{0D25D52F-2846-4925-9E55-C438FB752CF6}" destId="{E3B71D97-46EA-401D-A18B-16FDEBAC31E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95B8A3-57FD-4A1A-9649-733CA3BD111E}" type="doc">
      <dgm:prSet loTypeId="urn:microsoft.com/office/officeart/2005/8/layout/cycle4#1" loCatId="matrix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0AF8A146-6C6F-49E0-A260-EEB7AF6E7146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 региональный конкурс «Экспортер года» (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СМСП  Кировской области в 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номинациях)</a:t>
          </a:r>
        </a:p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270885-3A56-40E8-BEA4-5F1C3BB74BD9}" type="parTrans" cxnId="{23326C3E-EEF3-4CAE-80EB-02E39940C965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61F19-970A-4CD6-993E-0C359639A9D9}" type="sibTrans" cxnId="{23326C3E-EEF3-4CAE-80EB-02E39940C965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011C0-1337-49B5-8291-EAB74013CA0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семинаров для экспортно-ориентированных предприятий</a:t>
          </a:r>
        </a:p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1A3041-796C-4831-AD56-AE1159892D58}" type="parTrans" cxnId="{1CD974DC-B155-4138-B304-7BC9D3C78D8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16431-F71E-43FE-955E-41B03FBC077E}" type="sibTrans" cxnId="{1CD974DC-B155-4138-B304-7BC9D3C78D82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75372C-54DD-495F-9204-0C160E6D20E3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 Кировской области внедрен Региональный экспортный стандарт 2.0</a:t>
          </a:r>
          <a:b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инструментов). Достигнут результат федерального проекта</a:t>
          </a:r>
        </a:p>
      </dgm:t>
    </dgm:pt>
    <dgm:pt modelId="{78001392-5447-4E66-8B70-5E18F8C28701}" type="parTrans" cxnId="{E9B27404-EE77-4AD5-AC80-AE164FC69CBA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3508F9-674B-47A8-83BE-105A91F1178D}" type="sibTrans" cxnId="{E9B27404-EE77-4AD5-AC80-AE164FC69CBA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6C1CE-2406-4BF8-BCE0-5385B3A5940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Проведена информационная кампании о мерах государственной поддержки и основах ведения экспортной деятельности, в том числе через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маркетплейсы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0056C1-0C48-4BF6-9CDE-A7236D9AC15B}" type="parTrans" cxnId="{44A5B2BF-A059-4490-BF0E-8D44EE41C70E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CCD24-51B2-445E-8612-029B99F9F6B3}" type="sibTrans" cxnId="{44A5B2BF-A059-4490-BF0E-8D44EE41C70E}">
      <dgm:prSet/>
      <dgm:spPr/>
      <dgm:t>
        <a:bodyPr/>
        <a:lstStyle/>
        <a:p>
          <a:endParaRPr lang="ru-RU" sz="140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F5B3BC-153E-48C7-A798-166CF5B1726C}" type="pres">
      <dgm:prSet presAssocID="{FE95B8A3-57FD-4A1A-9649-733CA3BD111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FDC0D-ABF2-4A53-81F0-A1943F730BC5}" type="pres">
      <dgm:prSet presAssocID="{FE95B8A3-57FD-4A1A-9649-733CA3BD111E}" presName="children" presStyleCnt="0"/>
      <dgm:spPr/>
    </dgm:pt>
    <dgm:pt modelId="{0FE7BB32-31AC-47C9-A44B-F9BC21399889}" type="pres">
      <dgm:prSet presAssocID="{FE95B8A3-57FD-4A1A-9649-733CA3BD111E}" presName="childPlaceholder" presStyleCnt="0"/>
      <dgm:spPr/>
    </dgm:pt>
    <dgm:pt modelId="{12290350-5BB0-4EBD-89F2-B13E5C5C1DED}" type="pres">
      <dgm:prSet presAssocID="{FE95B8A3-57FD-4A1A-9649-733CA3BD111E}" presName="circle" presStyleCnt="0"/>
      <dgm:spPr/>
    </dgm:pt>
    <dgm:pt modelId="{9B61B19A-9F6C-4356-BA10-2B9E43AE74AC}" type="pres">
      <dgm:prSet presAssocID="{FE95B8A3-57FD-4A1A-9649-733CA3BD111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09F93-4721-4E0F-8980-54AD250D9BEB}" type="pres">
      <dgm:prSet presAssocID="{FE95B8A3-57FD-4A1A-9649-733CA3BD111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CE4A2-810A-4ACF-9C99-5170B6C479A5}" type="pres">
      <dgm:prSet presAssocID="{FE95B8A3-57FD-4A1A-9649-733CA3BD111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A4319-6907-48DC-B128-786784F5ACFB}" type="pres">
      <dgm:prSet presAssocID="{FE95B8A3-57FD-4A1A-9649-733CA3BD111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0CA9BF-C942-4D5A-82C0-2749CF5002DC}" type="pres">
      <dgm:prSet presAssocID="{FE95B8A3-57FD-4A1A-9649-733CA3BD111E}" presName="quadrantPlaceholder" presStyleCnt="0"/>
      <dgm:spPr/>
    </dgm:pt>
    <dgm:pt modelId="{1C022C58-9633-4669-9F2F-F4DFC9C3444A}" type="pres">
      <dgm:prSet presAssocID="{FE95B8A3-57FD-4A1A-9649-733CA3BD111E}" presName="center1" presStyleLbl="fgShp" presStyleIdx="0" presStyleCnt="2"/>
      <dgm:spPr/>
    </dgm:pt>
    <dgm:pt modelId="{49B7AC6A-E1EC-435D-8067-E02633C2977E}" type="pres">
      <dgm:prSet presAssocID="{FE95B8A3-57FD-4A1A-9649-733CA3BD111E}" presName="center2" presStyleLbl="fgShp" presStyleIdx="1" presStyleCnt="2" custLinFactNeighborX="2388" custLinFactNeighborY="-15476"/>
      <dgm:spPr/>
    </dgm:pt>
  </dgm:ptLst>
  <dgm:cxnLst>
    <dgm:cxn modelId="{8E739E30-0E30-4927-94B3-72C539469620}" type="presOf" srcId="{0AF8A146-6C6F-49E0-A260-EEB7AF6E7146}" destId="{9B61B19A-9F6C-4356-BA10-2B9E43AE74AC}" srcOrd="0" destOrd="0" presId="urn:microsoft.com/office/officeart/2005/8/layout/cycle4#1"/>
    <dgm:cxn modelId="{23326C3E-EEF3-4CAE-80EB-02E39940C965}" srcId="{FE95B8A3-57FD-4A1A-9649-733CA3BD111E}" destId="{0AF8A146-6C6F-49E0-A260-EEB7AF6E7146}" srcOrd="0" destOrd="0" parTransId="{A6270885-3A56-40E8-BEA4-5F1C3BB74BD9}" sibTransId="{C6A61F19-970A-4CD6-993E-0C359639A9D9}"/>
    <dgm:cxn modelId="{E9B27404-EE77-4AD5-AC80-AE164FC69CBA}" srcId="{FE95B8A3-57FD-4A1A-9649-733CA3BD111E}" destId="{8575372C-54DD-495F-9204-0C160E6D20E3}" srcOrd="2" destOrd="0" parTransId="{78001392-5447-4E66-8B70-5E18F8C28701}" sibTransId="{243508F9-674B-47A8-83BE-105A91F1178D}"/>
    <dgm:cxn modelId="{1CD974DC-B155-4138-B304-7BC9D3C78D82}" srcId="{FE95B8A3-57FD-4A1A-9649-733CA3BD111E}" destId="{C9B011C0-1337-49B5-8291-EAB74013CA0E}" srcOrd="1" destOrd="0" parTransId="{521A3041-796C-4831-AD56-AE1159892D58}" sibTransId="{D5F16431-F71E-43FE-955E-41B03FBC077E}"/>
    <dgm:cxn modelId="{90CF2007-B63B-4EFA-8DA2-9D4FB056E2D0}" type="presOf" srcId="{C9B011C0-1337-49B5-8291-EAB74013CA0E}" destId="{EC109F93-4721-4E0F-8980-54AD250D9BEB}" srcOrd="0" destOrd="0" presId="urn:microsoft.com/office/officeart/2005/8/layout/cycle4#1"/>
    <dgm:cxn modelId="{2007C8A5-F06B-4E5B-94B5-6F09B65E8812}" type="presOf" srcId="{19A6C1CE-2406-4BF8-BCE0-5385B3A59408}" destId="{FC4A4319-6907-48DC-B128-786784F5ACFB}" srcOrd="0" destOrd="0" presId="urn:microsoft.com/office/officeart/2005/8/layout/cycle4#1"/>
    <dgm:cxn modelId="{94994AD7-FA29-4934-8BFE-8EAC5BFE1267}" type="presOf" srcId="{FE95B8A3-57FD-4A1A-9649-733CA3BD111E}" destId="{43F5B3BC-153E-48C7-A798-166CF5B1726C}" srcOrd="0" destOrd="0" presId="urn:microsoft.com/office/officeart/2005/8/layout/cycle4#1"/>
    <dgm:cxn modelId="{B51DF7B1-FA05-4680-9A88-8F7104D12200}" type="presOf" srcId="{8575372C-54DD-495F-9204-0C160E6D20E3}" destId="{B17CE4A2-810A-4ACF-9C99-5170B6C479A5}" srcOrd="0" destOrd="0" presId="urn:microsoft.com/office/officeart/2005/8/layout/cycle4#1"/>
    <dgm:cxn modelId="{44A5B2BF-A059-4490-BF0E-8D44EE41C70E}" srcId="{FE95B8A3-57FD-4A1A-9649-733CA3BD111E}" destId="{19A6C1CE-2406-4BF8-BCE0-5385B3A59408}" srcOrd="3" destOrd="0" parTransId="{F10056C1-0C48-4BF6-9CDE-A7236D9AC15B}" sibTransId="{306CCD24-51B2-445E-8612-029B99F9F6B3}"/>
    <dgm:cxn modelId="{5A924A18-D58A-4166-99A0-417F10FEA8F2}" type="presParOf" srcId="{43F5B3BC-153E-48C7-A798-166CF5B1726C}" destId="{753FDC0D-ABF2-4A53-81F0-A1943F730BC5}" srcOrd="0" destOrd="0" presId="urn:microsoft.com/office/officeart/2005/8/layout/cycle4#1"/>
    <dgm:cxn modelId="{10A89850-D66E-4835-93B0-72A17DDF0A87}" type="presParOf" srcId="{753FDC0D-ABF2-4A53-81F0-A1943F730BC5}" destId="{0FE7BB32-31AC-47C9-A44B-F9BC21399889}" srcOrd="0" destOrd="0" presId="urn:microsoft.com/office/officeart/2005/8/layout/cycle4#1"/>
    <dgm:cxn modelId="{370D0288-0FF3-41FC-A861-81025D2A2D48}" type="presParOf" srcId="{43F5B3BC-153E-48C7-A798-166CF5B1726C}" destId="{12290350-5BB0-4EBD-89F2-B13E5C5C1DED}" srcOrd="1" destOrd="0" presId="urn:microsoft.com/office/officeart/2005/8/layout/cycle4#1"/>
    <dgm:cxn modelId="{12C86FF7-BAE3-4745-99A4-3BA72CB89B98}" type="presParOf" srcId="{12290350-5BB0-4EBD-89F2-B13E5C5C1DED}" destId="{9B61B19A-9F6C-4356-BA10-2B9E43AE74AC}" srcOrd="0" destOrd="0" presId="urn:microsoft.com/office/officeart/2005/8/layout/cycle4#1"/>
    <dgm:cxn modelId="{061EAB98-1E52-4CEE-A064-75F11E0335FA}" type="presParOf" srcId="{12290350-5BB0-4EBD-89F2-B13E5C5C1DED}" destId="{EC109F93-4721-4E0F-8980-54AD250D9BEB}" srcOrd="1" destOrd="0" presId="urn:microsoft.com/office/officeart/2005/8/layout/cycle4#1"/>
    <dgm:cxn modelId="{96E8342E-D833-42F0-8836-70B3E3DC2F09}" type="presParOf" srcId="{12290350-5BB0-4EBD-89F2-B13E5C5C1DED}" destId="{B17CE4A2-810A-4ACF-9C99-5170B6C479A5}" srcOrd="2" destOrd="0" presId="urn:microsoft.com/office/officeart/2005/8/layout/cycle4#1"/>
    <dgm:cxn modelId="{6C4EF198-EA62-4156-B0E9-D09B250B2C10}" type="presParOf" srcId="{12290350-5BB0-4EBD-89F2-B13E5C5C1DED}" destId="{FC4A4319-6907-48DC-B128-786784F5ACFB}" srcOrd="3" destOrd="0" presId="urn:microsoft.com/office/officeart/2005/8/layout/cycle4#1"/>
    <dgm:cxn modelId="{8E1282B1-D105-42B5-B35B-000B76E72369}" type="presParOf" srcId="{12290350-5BB0-4EBD-89F2-B13E5C5C1DED}" destId="{7E0CA9BF-C942-4D5A-82C0-2749CF5002DC}" srcOrd="4" destOrd="0" presId="urn:microsoft.com/office/officeart/2005/8/layout/cycle4#1"/>
    <dgm:cxn modelId="{453D194E-E2BE-40F0-8068-D6A3CD376509}" type="presParOf" srcId="{43F5B3BC-153E-48C7-A798-166CF5B1726C}" destId="{1C022C58-9633-4669-9F2F-F4DFC9C3444A}" srcOrd="2" destOrd="0" presId="urn:microsoft.com/office/officeart/2005/8/layout/cycle4#1"/>
    <dgm:cxn modelId="{0549620D-4B07-41E7-9831-2640BC7D4551}" type="presParOf" srcId="{43F5B3BC-153E-48C7-A798-166CF5B1726C}" destId="{49B7AC6A-E1EC-435D-8067-E02633C2977E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07D395-9CD9-49F4-8142-6F904BE81668}">
      <dsp:nvSpPr>
        <dsp:cNvPr id="0" name=""/>
        <dsp:cNvSpPr/>
      </dsp:nvSpPr>
      <dsp:spPr>
        <a:xfrm>
          <a:off x="1334275" y="-71280"/>
          <a:ext cx="2813630" cy="2464709"/>
        </a:xfrm>
        <a:prstGeom prst="pie">
          <a:avLst>
            <a:gd name="adj1" fmla="val 16200000"/>
            <a:gd name="adj2" fmla="val 1800000"/>
          </a:avLst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/>
            <a:t>Государствен-ные</a:t>
          </a:r>
          <a:r>
            <a:rPr lang="ru-RU" sz="1100" b="1" kern="1200" dirty="0"/>
            <a:t> программы Кировской области</a:t>
          </a:r>
        </a:p>
      </dsp:txBody>
      <dsp:txXfrm>
        <a:off x="2817125" y="451002"/>
        <a:ext cx="1004868" cy="733544"/>
      </dsp:txXfrm>
    </dsp:sp>
    <dsp:sp modelId="{3251DB30-BD51-47A8-BB2B-515C1E839881}">
      <dsp:nvSpPr>
        <dsp:cNvPr id="0" name=""/>
        <dsp:cNvSpPr/>
      </dsp:nvSpPr>
      <dsp:spPr>
        <a:xfrm>
          <a:off x="1257800" y="-231009"/>
          <a:ext cx="2810728" cy="2869615"/>
        </a:xfrm>
        <a:prstGeom prst="pie">
          <a:avLst>
            <a:gd name="adj1" fmla="val 1800000"/>
            <a:gd name="adj2" fmla="val 900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Участие в государственных программах Российской Федерации</a:t>
          </a:r>
        </a:p>
      </dsp:txBody>
      <dsp:txXfrm>
        <a:off x="1927021" y="1630824"/>
        <a:ext cx="1505747" cy="751566"/>
      </dsp:txXfrm>
    </dsp:sp>
    <dsp:sp modelId="{47C4D973-9A1B-4D14-9869-B3B6D09C876C}">
      <dsp:nvSpPr>
        <dsp:cNvPr id="0" name=""/>
        <dsp:cNvSpPr/>
      </dsp:nvSpPr>
      <dsp:spPr>
        <a:xfrm>
          <a:off x="1090022" y="-121367"/>
          <a:ext cx="2867142" cy="2582673"/>
        </a:xfrm>
        <a:prstGeom prst="pie">
          <a:avLst>
            <a:gd name="adj1" fmla="val 9000000"/>
            <a:gd name="adj2" fmla="val 16200000"/>
          </a:avLst>
        </a:prstGeom>
        <a:solidFill>
          <a:srgbClr val="00B0F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/>
            <a:t>Проверка </a:t>
          </a:r>
          <a:r>
            <a:rPr lang="ru-RU" sz="1200" b="1" kern="1200" dirty="0" err="1"/>
            <a:t>инвестицион-ных</a:t>
          </a:r>
          <a:r>
            <a:rPr lang="ru-RU" sz="1200" b="1" kern="1200" dirty="0"/>
            <a:t> проектов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200" b="1" kern="1200" dirty="0"/>
        </a:p>
      </dsp:txBody>
      <dsp:txXfrm>
        <a:off x="1422133" y="425912"/>
        <a:ext cx="1023979" cy="768652"/>
      </dsp:txXfrm>
    </dsp:sp>
    <dsp:sp modelId="{4D3C94A6-F663-449D-ACFC-D6FC57C8E680}">
      <dsp:nvSpPr>
        <dsp:cNvPr id="0" name=""/>
        <dsp:cNvSpPr/>
      </dsp:nvSpPr>
      <dsp:spPr>
        <a:xfrm>
          <a:off x="1597402" y="-221715"/>
          <a:ext cx="2672762" cy="267276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B0A96A-88F4-4D62-9EF9-468DE57BED18}">
      <dsp:nvSpPr>
        <dsp:cNvPr id="0" name=""/>
        <dsp:cNvSpPr/>
      </dsp:nvSpPr>
      <dsp:spPr>
        <a:xfrm>
          <a:off x="1296134" y="216012"/>
          <a:ext cx="2672762" cy="267276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B71D97-46EA-401D-A18B-16FDEBAC31EF}">
      <dsp:nvSpPr>
        <dsp:cNvPr id="0" name=""/>
        <dsp:cNvSpPr/>
      </dsp:nvSpPr>
      <dsp:spPr>
        <a:xfrm>
          <a:off x="936100" y="-216014"/>
          <a:ext cx="2672762" cy="267276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1B19A-9F6C-4356-BA10-2B9E43AE74AC}">
      <dsp:nvSpPr>
        <dsp:cNvPr id="0" name=""/>
        <dsp:cNvSpPr/>
      </dsp:nvSpPr>
      <dsp:spPr>
        <a:xfrm>
          <a:off x="1958416" y="323863"/>
          <a:ext cx="2460225" cy="2460225"/>
        </a:xfrm>
        <a:prstGeom prst="pieWedg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 региональный конкурс «Экспортер года» (</a:t>
          </a: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СМСП  Кировской области в </a:t>
          </a: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номинациях)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8416" y="323863"/>
        <a:ext cx="2460225" cy="2460225"/>
      </dsp:txXfrm>
    </dsp:sp>
    <dsp:sp modelId="{EC109F93-4721-4E0F-8980-54AD250D9BEB}">
      <dsp:nvSpPr>
        <dsp:cNvPr id="0" name=""/>
        <dsp:cNvSpPr/>
      </dsp:nvSpPr>
      <dsp:spPr>
        <a:xfrm rot="5400000">
          <a:off x="4532278" y="323863"/>
          <a:ext cx="2460225" cy="2460225"/>
        </a:xfrm>
        <a:prstGeom prst="pieWedg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</a:t>
          </a: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12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семинаров для экспортно-ориентированных предприятий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532278" y="323863"/>
        <a:ext cx="2460225" cy="2460225"/>
      </dsp:txXfrm>
    </dsp:sp>
    <dsp:sp modelId="{B17CE4A2-810A-4ACF-9C99-5170B6C479A5}">
      <dsp:nvSpPr>
        <dsp:cNvPr id="0" name=""/>
        <dsp:cNvSpPr/>
      </dsp:nvSpPr>
      <dsp:spPr>
        <a:xfrm rot="10800000">
          <a:off x="4532278" y="2897724"/>
          <a:ext cx="2460225" cy="2460225"/>
        </a:xfrm>
        <a:prstGeom prst="pieWedge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Кировской области внедрен Региональный экспортный стандарт 2.0</a:t>
          </a:r>
          <a:b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400" b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15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инструментов). Достигнут результат федерального проекта</a:t>
          </a:r>
        </a:p>
      </dsp:txBody>
      <dsp:txXfrm rot="10800000">
        <a:off x="4532278" y="2897724"/>
        <a:ext cx="2460225" cy="2460225"/>
      </dsp:txXfrm>
    </dsp:sp>
    <dsp:sp modelId="{FC4A4319-6907-48DC-B128-786784F5ACFB}">
      <dsp:nvSpPr>
        <dsp:cNvPr id="0" name=""/>
        <dsp:cNvSpPr/>
      </dsp:nvSpPr>
      <dsp:spPr>
        <a:xfrm rot="16200000">
          <a:off x="1958416" y="2897724"/>
          <a:ext cx="2460225" cy="2460225"/>
        </a:xfrm>
        <a:prstGeom prst="pieWedge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Проведена информационная кампании о мерах государственной поддержки и основах ведения экспортной деятельности, в том числе через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маркетплейсы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6200000">
        <a:off x="1958416" y="2897724"/>
        <a:ext cx="2460225" cy="2460225"/>
      </dsp:txXfrm>
    </dsp:sp>
    <dsp:sp modelId="{1C022C58-9633-4669-9F2F-F4DFC9C3444A}">
      <dsp:nvSpPr>
        <dsp:cNvPr id="0" name=""/>
        <dsp:cNvSpPr/>
      </dsp:nvSpPr>
      <dsp:spPr>
        <a:xfrm>
          <a:off x="4050744" y="2329543"/>
          <a:ext cx="849431" cy="73863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B7AC6A-E1EC-435D-8067-E02633C2977E}">
      <dsp:nvSpPr>
        <dsp:cNvPr id="0" name=""/>
        <dsp:cNvSpPr/>
      </dsp:nvSpPr>
      <dsp:spPr>
        <a:xfrm rot="10800000">
          <a:off x="4071028" y="2499322"/>
          <a:ext cx="849431" cy="738635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0.83155</cdr:y>
    </cdr:from>
    <cdr:to>
      <cdr:x>1</cdr:x>
      <cdr:y>0.9594</cdr:y>
    </cdr:to>
    <cdr:sp macro="" textlink="">
      <cdr:nvSpPr>
        <cdr:cNvPr id="2" name="Прямоугольник: скругленные углы 1">
          <a:extLst xmlns:a="http://schemas.openxmlformats.org/drawingml/2006/main">
            <a:ext uri="{FF2B5EF4-FFF2-40B4-BE49-F238E27FC236}">
              <a16:creationId xmlns:a16="http://schemas.microsoft.com/office/drawing/2014/main" xmlns="" id="{8ACA6133-FFFE-4C08-9AC1-99883012BB9D}"/>
            </a:ext>
          </a:extLst>
        </cdr:cNvPr>
        <cdr:cNvSpPr/>
      </cdr:nvSpPr>
      <cdr:spPr>
        <a:xfrm xmlns:a="http://schemas.openxmlformats.org/drawingml/2006/main">
          <a:off x="0" y="4214049"/>
          <a:ext cx="4410075" cy="647897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endParaRPr kumimoji="0" lang="ru-RU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</cdr:x>
      <cdr:y>0.80803</cdr:y>
    </cdr:from>
    <cdr:to>
      <cdr:x>1</cdr:x>
      <cdr:y>0.97201</cdr:y>
    </cdr:to>
    <cdr:sp macro="" textlink="">
      <cdr:nvSpPr>
        <cdr:cNvPr id="4" name="TextBox 29">
          <a:extLst xmlns:a="http://schemas.openxmlformats.org/drawingml/2006/main">
            <a:ext uri="{FF2B5EF4-FFF2-40B4-BE49-F238E27FC236}">
              <a16:creationId xmlns:a16="http://schemas.microsoft.com/office/drawing/2014/main" xmlns="" id="{72AC4B89-85BB-4273-BA8D-2E0377D67026}"/>
            </a:ext>
          </a:extLst>
        </cdr:cNvPr>
        <cdr:cNvSpPr txBox="1"/>
      </cdr:nvSpPr>
      <cdr:spPr>
        <a:xfrm xmlns:a="http://schemas.openxmlformats.org/drawingml/2006/main">
          <a:off x="0" y="4094878"/>
          <a:ext cx="4410075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lvl9pPr>
        </a:lstStyle>
        <a:p xmlns:a="http://schemas.openxmlformats.org/drawingml/2006/main">
          <a:pPr marL="0" marR="0" lvl="0" indent="0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tabLst/>
            <a:defRPr/>
          </a:pPr>
          <a:r>
            <a: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          </a:t>
          </a:r>
          <a:r>
            <a: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внебюджетные источники,</a:t>
          </a:r>
          <a:r>
            <a:rPr kumimoji="0" lang="ru-RU" altLang="ru-RU" sz="1600" b="0" i="0" u="none" strike="noStrike" kern="1200" cap="none" spc="0" normalizeH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рублей;</a:t>
          </a:r>
        </a:p>
        <a:p xmlns:a="http://schemas.openxmlformats.org/drawingml/2006/main">
          <a:pPr lvl="0" eaLnBrk="1" hangingPunct="1">
            <a:defRPr/>
          </a:pPr>
          <a:r>
            <a:rPr lang="ru-RU" altLang="ru-RU" sz="160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ф</a:t>
          </a:r>
          <a:r>
            <a:rPr kumimoji="0" lang="ru-RU" altLang="ru-RU" sz="1600" b="0" i="0" u="none" strike="noStrike" kern="1200" cap="none" spc="0" normalizeH="0" noProof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едеральный</a:t>
          </a:r>
          <a:r>
            <a:rPr lang="ru-RU" altLang="ru-RU" sz="160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ru-RU" altLang="ru-RU" sz="1600" b="0" i="0" u="none" strike="noStrike" kern="1200" cap="none" spc="0" normalizeH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бюджет, тыс. рублей; </a:t>
          </a:r>
        </a:p>
        <a:p xmlns:a="http://schemas.openxmlformats.org/drawingml/2006/main">
          <a:pPr lvl="0" eaLnBrk="1" hangingPunct="1">
            <a:defRPr/>
          </a:pPr>
          <a:r>
            <a:rPr kumimoji="0" lang="ru-RU" altLang="ru-RU" sz="1600" b="0" i="0" u="none" strike="noStrike" kern="1200" cap="none" spc="0" normalizeH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rPr>
            <a:t>          областной</a:t>
          </a:r>
          <a:r>
            <a:rPr lang="ru-RU" altLang="ru-RU" sz="1600" dirty="0">
              <a:solidFill>
                <a:srgbClr val="4F81B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бюджет, тыс. рублей; </a:t>
          </a:r>
          <a:endParaRPr kumimoji="0" lang="ru-RU" altLang="ru-RU" sz="1350" b="0" i="0" u="none" strike="noStrike" kern="1200" cap="none" spc="0" normalizeH="0" baseline="0" noProof="0" dirty="0">
            <a:ln>
              <a:noFill/>
            </a:ln>
            <a:solidFill>
              <a:srgbClr val="002060"/>
            </a:solidFill>
            <a:effectLst/>
            <a:uLnTx/>
            <a:uFillTx/>
            <a:latin typeface="Times New Roman" pitchFamily="18" charset="0"/>
            <a:ea typeface="+mn-ea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0.09279</cdr:x>
      <cdr:y>0.83317</cdr:y>
    </cdr:from>
    <cdr:to>
      <cdr:x>0.12545</cdr:x>
      <cdr:y>0.86079</cdr:y>
    </cdr:to>
    <cdr:sp macro="" textlink="">
      <cdr:nvSpPr>
        <cdr:cNvPr id="5" name="Блок-схема: альтернативный процесс 4">
          <a:extLst xmlns:a="http://schemas.openxmlformats.org/drawingml/2006/main">
            <a:ext uri="{FF2B5EF4-FFF2-40B4-BE49-F238E27FC236}">
              <a16:creationId xmlns:a16="http://schemas.microsoft.com/office/drawing/2014/main" xmlns="" id="{FC8CE6EE-BE3F-4291-A527-AF0517D787A2}"/>
            </a:ext>
          </a:extLst>
        </cdr:cNvPr>
        <cdr:cNvSpPr/>
      </cdr:nvSpPr>
      <cdr:spPr>
        <a:xfrm xmlns:a="http://schemas.openxmlformats.org/drawingml/2006/main">
          <a:off x="409219" y="4222273"/>
          <a:ext cx="144016" cy="139939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7030A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0.09279</cdr:x>
      <cdr:y>0.88501</cdr:y>
    </cdr:from>
    <cdr:to>
      <cdr:x>0.12545</cdr:x>
      <cdr:y>0.91262</cdr:y>
    </cdr:to>
    <cdr:sp macro="" textlink="">
      <cdr:nvSpPr>
        <cdr:cNvPr id="6" name="Блок-схема: альтернативный процесс 5">
          <a:extLst xmlns:a="http://schemas.openxmlformats.org/drawingml/2006/main">
            <a:ext uri="{FF2B5EF4-FFF2-40B4-BE49-F238E27FC236}">
              <a16:creationId xmlns:a16="http://schemas.microsoft.com/office/drawing/2014/main" xmlns="" id="{7ECB2584-2F9F-42B6-8852-DF7EEBC02711}"/>
            </a:ext>
          </a:extLst>
        </cdr:cNvPr>
        <cdr:cNvSpPr/>
      </cdr:nvSpPr>
      <cdr:spPr>
        <a:xfrm xmlns:a="http://schemas.openxmlformats.org/drawingml/2006/main">
          <a:off x="409219" y="4484979"/>
          <a:ext cx="144016" cy="139939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99CC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0.09279</cdr:x>
      <cdr:y>0.93557</cdr:y>
    </cdr:from>
    <cdr:to>
      <cdr:x>0.12545</cdr:x>
      <cdr:y>0.96318</cdr:y>
    </cdr:to>
    <cdr:sp macro="" textlink="">
      <cdr:nvSpPr>
        <cdr:cNvPr id="7" name="Блок-схема: альтернативный процесс 6">
          <a:extLst xmlns:a="http://schemas.openxmlformats.org/drawingml/2006/main">
            <a:ext uri="{FF2B5EF4-FFF2-40B4-BE49-F238E27FC236}">
              <a16:creationId xmlns:a16="http://schemas.microsoft.com/office/drawing/2014/main" xmlns="" id="{BF0137EB-99DD-49D7-B116-C23268A3AF9A}"/>
            </a:ext>
          </a:extLst>
        </cdr:cNvPr>
        <cdr:cNvSpPr/>
      </cdr:nvSpPr>
      <cdr:spPr>
        <a:xfrm xmlns:a="http://schemas.openxmlformats.org/drawingml/2006/main">
          <a:off x="409219" y="4741201"/>
          <a:ext cx="144016" cy="139939"/>
        </a:xfrm>
        <a:prstGeom xmlns:a="http://schemas.openxmlformats.org/drawingml/2006/main" prst="flowChartAlternateProcess">
          <a:avLst/>
        </a:prstGeom>
        <a:solidFill xmlns:a="http://schemas.openxmlformats.org/drawingml/2006/main">
          <a:srgbClr val="0066F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EF8EDF90-B87A-445A-B522-C8399492B6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5497836-6551-4434-B05E-970CDB27B7E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482" y="0"/>
            <a:ext cx="2946575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AD3088-B9D3-447E-BB97-D8CD0A380E4D}" type="datetimeFigureOut">
              <a:rPr lang="ru-RU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04FCED9B-3921-4D1F-86F6-9E053CDA20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673D042C-CCBB-4AB5-A107-76FC582F0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606" y="4690822"/>
            <a:ext cx="5438464" cy="444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10FCFC-7CBF-4FC4-82C0-09F3442CF4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576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7E4913-DFC0-415A-B1B4-510CEA892B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482" y="9378485"/>
            <a:ext cx="2946575" cy="494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64D49BA-29E7-4F3C-BEA8-188D00D62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D49BA-29E7-4F3C-BEA8-188D00D62977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23248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D49BA-29E7-4F3C-BEA8-188D00D6297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5971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D49BA-29E7-4F3C-BEA8-188D00D6297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40803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xmlns="" id="{3B354371-0B2D-4DC4-9D6D-E8BE60E38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9388" y="1136650"/>
            <a:ext cx="4092575" cy="3070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xmlns="" id="{313CF8EF-AC6F-4D49-A5B7-E6C99EAEE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xmlns="" id="{ED537C3A-BAD4-475D-815D-D5DD27DCE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1F758-EBA1-4632-BF87-D50B213B732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531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>
            <a:extLst>
              <a:ext uri="{FF2B5EF4-FFF2-40B4-BE49-F238E27FC236}">
                <a16:creationId xmlns:a16="http://schemas.microsoft.com/office/drawing/2014/main" xmlns="" id="{3B354371-0B2D-4DC4-9D6D-E8BE60E388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49388" y="1136650"/>
            <a:ext cx="4092575" cy="30702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>
            <a:extLst>
              <a:ext uri="{FF2B5EF4-FFF2-40B4-BE49-F238E27FC236}">
                <a16:creationId xmlns:a16="http://schemas.microsoft.com/office/drawing/2014/main" xmlns="" id="{313CF8EF-AC6F-4D49-A5B7-E6C99EAEE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>
            <a:extLst>
              <a:ext uri="{FF2B5EF4-FFF2-40B4-BE49-F238E27FC236}">
                <a16:creationId xmlns:a16="http://schemas.microsoft.com/office/drawing/2014/main" xmlns="" id="{ED537C3A-BAD4-475D-815D-D5DD27DCE5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C1F758-EBA1-4632-BF87-D50B213B7324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78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xmlns="" id="{DCFD3DC4-04D2-4DD5-A1B4-3B25292C8B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xmlns="" id="{54FAAC7C-3702-4B4F-9B3E-A6E79D4A60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xmlns="" id="{43CDEA5E-4DED-44A8-A8EF-087BF445C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0BD755-ECCC-4E52-8945-844039CC837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800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4D49BA-29E7-4F3C-BEA8-188D00D62977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903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A0F9C28-7036-4E27-895A-9E259228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E7E0-812B-476C-A6DE-FEDB91BCE6B6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DDF307-824D-40A0-AA28-75674C35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C1863F-FDC6-4B3C-A34F-21DB027E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4CA4-7F6E-4180-AFBC-C5C4E14BC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3760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FBC61E-E712-4AC4-9C5D-3F3D2859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E2E6-325B-4844-8165-549647938696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A0115D-C3D6-4FE4-B7EC-2F71B9B11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548E24-4634-4670-B4D0-FCD2CC025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0204-D46F-4ED2-BA7C-0D77BBD2E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170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8B339F2-31F1-4E46-A23F-13F3F1A2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069C-DC9B-43BD-8F2F-20405FF2D090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A37A6E4-8CFC-4C69-B34E-557E623D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6DA879C-DB15-4CED-8862-7AEEC377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9D54B-FC84-4C01-9B32-46739F51A1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8317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DCB91-3230-424A-91F3-DB89143FD5D2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394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BB41C-9DBA-4A4B-AFB6-819182F29951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54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D9F43-3092-4819-B33B-7DCF0947EE5A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058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7FBA9-8788-4396-9DC8-72FA98DE8E2A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9595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9FF67-D90A-48EE-89E6-4276DE400287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1925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2B98B-23A1-4FC1-B8CA-F66D5DD3BB22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395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D78A3-9F0C-4B05-AB00-E4463F6DE178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597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A1B3-CC40-4ED5-96D8-95B752D5A8B5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769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C5AF8A-D271-40AE-8AA3-A103493B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C4449-44F6-4AA2-AC4B-901E1A819739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8AA129-3976-4A3C-968C-81A6F45D8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0DF46EA-8E70-4A16-B2F0-7B79BD97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5DB21-E25C-4679-9C73-050EEA2688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71556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000A9-7199-407F-A197-5D03BD00683F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6769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6FB35-260C-4716-94FF-A4BC404E9430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1408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0AE29-C5F4-45DD-8C58-C10DB1579A2B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9161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8CEA1-5071-4B5C-9393-3194AB22BC33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51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21DB-94BB-4710-BB8A-B1D1B77EC1B0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527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B7D9-CA92-4A5D-A14F-6578D1980635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929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E858B-C408-4010-9FFD-391BFA529F42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15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393E-FE11-44D6-9A81-47370D940888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63427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DA95-C4F3-4543-A51B-F2AF7AD06D7B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177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C962-FF6A-4EB5-9A29-FAE151CE726D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88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A519A69-0D3D-4E29-A87A-3EE6A605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D8D4-C195-4CF0-A1C2-3B28F59AA6FC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20A7BA-2FC5-4A69-9705-A1106FD4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FAFB96-BCB1-4926-B610-1DC74E5DB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4EA5-65E5-4EB8-9FB9-F18BFB4B50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63172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3ABCE-2C1D-4527-BAD9-8B84AABE21BD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932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9B59-6DE2-457E-A2AD-958C9F2A2046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520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8A79-C6D9-4A1C-A2B8-1F7E6FF71694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6956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D806E-0EE5-40E8-AC8F-565E9D0B67FB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760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C0E3FA-2CAC-45A2-B26C-9F00D0633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19FC-8E41-474B-8011-FAC651B96F73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C969D00-8980-4192-805D-1CF15735B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0B8312-8B97-433A-8CDC-6B5D69C7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70799-AB29-4E9C-BD8A-294273F684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979933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E0A892-DA05-429A-9798-33B4335D7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B5FA-F05F-47BD-A583-58F86842C68E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329852-9D26-4906-B65D-E5D4B79F1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F1E355-BBD1-4060-A4C0-01754E7F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F1E19-D849-46B3-88B1-101EC0AFC6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42984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F0621E-512F-4326-BD9C-896BCFE25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6514-3E70-4D8B-9B4F-A9F91ABB0100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5974BE-D0BF-41AF-A29C-D2D898D8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CC7A92-DBDD-4EB2-B3A0-0E8D08C00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F58F66-590D-4502-BD14-30F357DE36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92515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4C95BBC5-CD9B-44D2-B72E-D5AEE7B43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3D506-E707-4907-AC07-65D1B46F4EC3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C1A9FAC-AB50-4434-9AE7-597464AB8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713B072-DD1A-476E-A474-F36D8F5C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44538-BE01-4A1E-A7ED-E0601DBEDB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3407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1F61EDCA-8A94-4830-A666-5F185943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137D-C983-40E9-8F89-26DB111BC82D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35D95805-25B1-4AE6-91BB-7ECF0BD22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8A87613-2FD1-471F-8134-AB30240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450A9-B6EC-48FB-BDC8-95B2CC46B2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991468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AEB7D9EF-44B2-45AE-AC25-5D0ACF1D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DE9F-D10F-4E73-9369-937F53DECE9B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71EF68C8-0E42-4379-AC8D-0FB3A3B1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719DD442-CD58-4668-9DAC-8AED9535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AE2CC-18A0-4D65-8BD7-D51494301F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7055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4B716A38-707B-477F-8A2D-2F8FDA5E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CDED-B920-4605-A28A-B28C5589E5B1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3C046FC-3559-468B-8704-33B9C1519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CCAB870-3DB7-4724-B63F-47CB01A8F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6722A-B51D-48A6-927B-8C6756DA18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650041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18466B0F-AC59-494C-9D4B-AB649712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B0454-8628-49EA-80BE-A2B1E0F71EFE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E1245EAC-40BA-4F2C-A904-52F06086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E9CA3156-3C1D-4ACC-B5AC-6C062974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AEB68-576D-44A9-B572-7A51A2ACD6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134621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44BC423-A487-4F14-91CE-3D7870046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98E0F-8A0D-4702-B157-89C95C21417A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2F37523-6E0C-4A48-A1D4-24B0E4E64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1BEB731-AE30-4EFA-9DB3-3F02D4BE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23F6D-DDCF-43A3-BEDE-2DB42E8255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0604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3082A51-B5D5-47C4-BAE3-A40550EB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1619-F036-4BBD-BA21-A202B6F2B4F2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8886F393-2D3C-4443-9F7A-0A423A32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B93EA0F-A748-4857-9A91-13FEA03D7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68363-A86C-4E4A-9077-B43B26DB9B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432108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BF6CEB0-FFA4-46D2-82C0-1673BF1B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137EE-3028-4583-9A40-800FD5B4E60E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C295BE8-1AE1-40D1-810A-031A6E1E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89BC075-1F3F-427B-87E5-93957E76C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A55D6-4F03-47A7-A7E9-27F86B2206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81028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A04D22-B62D-4107-AC77-5EA1FB63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5E3F8-1F01-4900-9BAE-393E6A01AA35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A732438-1B14-49FD-A910-A973BE49F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3C15BA-AAC6-4263-83C9-41D33563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5507A-CA54-47A6-8FD2-08B71722A0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21332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4DD2853-292D-4D82-9064-45101DBB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543AA-EBEC-4E54-84D2-4BCA534AE14E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0AFE86-BC2C-4AEF-9B4A-0F7D31D4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076430-B024-40D4-A78F-B967586A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A2046-2432-4379-A969-3ECEFB37E5C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87646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B7F122-2B00-4B27-A5FC-DFF82C34C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B339A-0AF6-4B77-9B2A-82C636E79159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D862D1-FFD3-45C1-9549-1CE38D8D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4E9DF29-047F-41FE-B0C3-CE02F5447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0E96E-53C6-46E4-8290-3A038B08C9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8211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F273A6-444F-4D54-8FB9-5C12CF8F3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57CEE-9045-4F1F-A670-80944812EC1D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1050C1-F2F2-4BCC-B586-835BC069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A4D11A-3BFB-43D5-8B3D-9A1F2EFD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1A6C5-64F6-46C7-9FC5-93B0735575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921465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08C9569-4C1A-4E88-BB70-DDF5B505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2055-7FF6-460F-BB53-49E8CD5D4A18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1B06598-8E0D-4830-B8BE-B316AF44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CB14FF2-A3BB-4731-A06F-B404894E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6F199-7331-441D-99A7-06CFBD8778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139752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1C4DB14-4A43-4B83-97A8-EE6DBFC1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D741-37CF-42F2-8A6D-C487D05BB67F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E1A0926-C7A6-4981-84C4-35C8898C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7F4EF4DF-28D4-4B1E-8FC5-FECEA94F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F6FF4-C601-45AE-80F6-740D2C5B13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030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ADAD89BB-18AD-4DBA-9488-A4FB76A8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F3D7C-BF54-4493-A147-670C8A148B97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726EB6A0-9D94-40CE-ABE3-4ED4F163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DC3C6EEE-4DFF-4C04-8FE6-926D1BA7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B5DB-BB4F-4639-BEAF-4B15FD80B4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1164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CF2E871C-48F4-40D1-BB73-B341FC9C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A4AB4-A091-45A3-A0A3-FB0092BC37D6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1658159-00A7-40D5-B0FB-6A362BFD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C458A5D5-ED34-451D-80BA-AF3F8FEBB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E6AB0-8BD9-40F6-8455-D7E135E3E1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516476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146A8292-65A7-47DE-9301-2303A032B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B3B84-CCF0-43D8-BC02-B6945B757DB3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421BEF2E-4345-4A5C-854A-7DD82E57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9B095447-EEF9-46B3-B45D-E1A8AADD8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6A47E-54E1-4A54-97D6-55A9905C9C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786360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5D810A7-C86D-4F6C-8BC5-865DF9498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5826F-FAE2-489A-8FD7-9A0CF817C5BE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D963695C-5031-411E-A428-B050ED94A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DD42A95-BD3D-41DD-B423-B6C468B09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FEC1B-D6A6-4D70-A6AE-C211AF31D4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813992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1E8F147-CE2D-4930-8025-0DE36507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F084-8334-4615-9C49-D8FB29EEA4B6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2F9ED17B-243B-4F95-841B-090DB94A1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2773826-C0E1-49C5-9C22-FEA4D045D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41B2F-243F-4667-9AEF-017F176722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61362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A5CCD2F-3C91-4DED-90B4-F5BFB984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9C855-DDEE-4928-8AAD-36DD989CE898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949D840-0D6A-4E92-A1DF-A4B75E78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C3F5887-A190-4CD7-92D8-7BAC0D5C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9E96F-D62F-4C2A-9AFF-49D65222A6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695383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6E9DB8-12A6-4F29-826D-01C26572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65F2E-FE64-4791-B111-DFC61E72D9EB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57D828-0375-4B77-A66A-852D003E7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87F2A35-910B-45CE-AEEF-57DAE9A81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7FDB7-F376-42DA-AF77-9F1976A7C2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718156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0F2F7-168B-45BA-AFFE-5C894670DBD3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5273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2FFE-48F6-45D5-B2D6-C8A441F9B1F8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14744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1A8A1-A975-4C24-A655-4DB9E1AEA474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49692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B2C8-0534-432B-BA92-11855955DEFD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637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95B7DC36-808F-44F3-9E9F-65C83327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298B-8B45-4FC3-BF73-8C218AA76A47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5CE3D79A-4E0F-4B4F-9EC1-EAEBC0329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E2B63A4-AACB-43BE-A5C4-4681BDE0F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14A7E-A44F-4BEC-82B4-A4F8B2AFA5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92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956A-485E-46EC-B068-A7FAE1F120D1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95955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0D95-EC67-434D-8DD7-AB23350AA253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240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B2F6-D3EA-43A9-AC09-D0782FEAA9A4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4498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25B7B-9365-45A0-8AC4-068CDDA4294F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0651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CA7C-0B63-48DC-8356-6A4EEAEB8A00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4761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F5E3-F092-4DBB-A817-B00D4D7375BC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7666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BA36B-CE5C-4006-AA93-F5C0E09F8AA9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159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4F8C3229-BF5D-4596-8E41-0595C80D3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CF70B-CF06-4588-BBCF-49ADB649D760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2EE7D900-BC13-40B0-AEBF-8781763EF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526D892F-C245-4E2D-BCAD-6A34C4D84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9C00-86B4-48B2-9B29-329B91AE67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2888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A40B246C-1584-4E6B-8C67-DFE083D9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F5A9B-5013-4F89-8A9B-3346EE84E02E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3B5BCA8-CD21-47C5-BD75-502B7040C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CE81E95-182C-4033-9E28-2CFBF7702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A91C0-0A9D-4DFC-A3F8-7CD0D91A0C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4483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15BEE94C-4B23-4E3B-9CDC-746950BCC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9AA47-1E1F-4720-B1AE-DEDA2F0437B6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23AF014-C5F1-4C3C-92E4-4B1724922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38AE2F23-C15A-47C4-B8ED-F1CEABEF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CB4C-20FD-47FC-BDDF-F725E1FC87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70713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343C8ADA-ADD4-44E4-9C6D-67FF4DA664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71329A9-6470-401E-AF80-5DDBAFD555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B21B7A-9346-457A-BD1B-8346C418A8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6C2436-9ED0-439A-B59D-2D1F10FB7E3F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0AD5D39-6432-45BC-9627-3873057C61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52EDF4-EF23-4FBF-A408-79868760B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17F84B-5DAA-4ECB-8436-9565F5AC42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6E043-5B09-43CF-B3BB-5786A9AFF495}" type="datetime1">
              <a:rPr lang="ru-RU" smtClean="0"/>
              <a:pPr/>
              <a:t>21.05.2024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03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BF49D-B65C-45FD-8C6B-0625EAF39EF0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82268-AB65-4EDB-B8F9-10B69764EC9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81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1E6DE0BC-81BD-460A-91B7-CC5C0FA0C6F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ADE6FEDC-459C-489F-A3A3-9E140B4396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8F0112-5A04-4506-8D11-B30FF6D5E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64F7D3-B93B-4D65-82F7-23D0F6632155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C3482D-9200-48A2-ABD5-354A1ED6D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8693532-C852-4BFE-982F-00B889FE9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4E9DCF1-72A0-4E4B-B0E1-3A55460D64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6624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A4EA3551-4EA3-4C3B-8013-29777AAEBD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F6092AB-BEB9-431A-9E36-82D5A850F3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C85C72-00E9-4DC6-9EFB-15014E054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FFC513B-C29C-4F32-BF7F-5158C5CB9693}" type="datetime1">
              <a:rPr lang="ru-RU" smtClean="0"/>
              <a:pPr>
                <a:defRPr/>
              </a:pPr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71285F-1F7A-4789-98CA-46BD7074BB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29B5D9-C747-493B-A485-30BFE77E4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E1405C0-F0F5-4A62-BE10-55BFE44CFC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26417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A7EFF-B654-414F-BA9C-C1261467F54D}" type="datetime1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4AB48-07F2-49B1-AD9E-1E8365B75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671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7.svg"/><Relationship Id="rId4" Type="http://schemas.openxmlformats.org/officeDocument/2006/relationships/image" Target="../media/image24.png"/><Relationship Id="rId9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83B9C33D-F4B2-454E-9908-80B2ED2FD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341438"/>
            <a:ext cx="7772400" cy="1973262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</a:t>
            </a:r>
            <a:b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Кировской области</a:t>
            </a:r>
            <a:b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«Экономическое развитие и поддержка предпринимательства»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xmlns="" id="{EAD8EA20-AE34-4EA4-8012-1BCEDC9AE3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16488"/>
            <a:ext cx="6400800" cy="11049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– министерство промышленности, предпринимательства и </a:t>
            </a:r>
            <a:r>
              <a:rPr lang="ru-RU" altLang="ru-RU" sz="1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торговли Кировской </a:t>
            </a:r>
            <a:r>
              <a:rPr lang="ru-RU" alt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</a:p>
        </p:txBody>
      </p:sp>
      <p:sp>
        <p:nvSpPr>
          <p:cNvPr id="4100" name="Подзаголовок 2">
            <a:extLst>
              <a:ext uri="{FF2B5EF4-FFF2-40B4-BE49-F238E27FC236}">
                <a16:creationId xmlns:a16="http://schemas.microsoft.com/office/drawing/2014/main" xmlns="" id="{4A8E6A5B-8AB4-448E-94A1-2F2AEEA0A5C8}"/>
              </a:ext>
            </a:extLst>
          </p:cNvPr>
          <p:cNvSpPr txBox="1">
            <a:spLocks/>
          </p:cNvSpPr>
          <p:nvPr/>
        </p:nvSpPr>
        <p:spPr bwMode="auto">
          <a:xfrm>
            <a:off x="1403350" y="3476625"/>
            <a:ext cx="6400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итоги за 202</a:t>
            </a:r>
            <a:r>
              <a:rPr lang="en-US" altLang="ru-RU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год</a:t>
            </a:r>
          </a:p>
        </p:txBody>
      </p:sp>
      <p:sp>
        <p:nvSpPr>
          <p:cNvPr id="3077" name="Прямоугольник 4">
            <a:extLst>
              <a:ext uri="{FF2B5EF4-FFF2-40B4-BE49-F238E27FC236}">
                <a16:creationId xmlns:a16="http://schemas.microsoft.com/office/drawing/2014/main" xmlns="" id="{AF3B785C-FFAE-4B6B-9F5C-253BB2A32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603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078" name="Picture 2" descr="O:\Отдел прогнозирования\Жаворонкина\ФОН copy.tif">
            <a:extLst>
              <a:ext uri="{FF2B5EF4-FFF2-40B4-BE49-F238E27FC236}">
                <a16:creationId xmlns:a16="http://schemas.microsoft.com/office/drawing/2014/main" xmlns="" id="{A3998831-6A1A-4C40-9908-14E34A8B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4663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43668" y="365078"/>
            <a:ext cx="88566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Основные результаты реализации подпрограммы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/>
            </a:r>
            <a:b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«Формирование благоприятной инвестиционной среды и стимулирование деловой активности на территории Кировской области»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827584" y="1412777"/>
            <a:ext cx="7776864" cy="358686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CC0000">
                <a:alpha val="45882"/>
              </a:srgb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021" y="1412776"/>
            <a:ext cx="7245350" cy="2975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Внедрение стандарта развития конкуренции на территории Кировской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5940154" y="3623002"/>
            <a:ext cx="2888798" cy="273630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Проведен рейтинг муниципальных образований Кировской области в части их деятельности по содействию развитию конкуренции и обеспечению условий для благоприятного инвестиционного климата по итогам 2022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D012581-5EE5-5B92-EF39-FCBE740DB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3672" r="48206"/>
          <a:stretch/>
        </p:blipFill>
        <p:spPr bwMode="auto">
          <a:xfrm>
            <a:off x="1259632" y="2191928"/>
            <a:ext cx="5958139" cy="132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6B92E5-4C2C-6633-4236-B98B4F777279}"/>
              </a:ext>
            </a:extLst>
          </p:cNvPr>
          <p:cNvSpPr txBox="1"/>
          <p:nvPr/>
        </p:nvSpPr>
        <p:spPr>
          <a:xfrm>
            <a:off x="3203847" y="3841912"/>
            <a:ext cx="268226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Подготовлен доклад 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«О состоянии и развитии конкуренции на товарных рынках Кировской области за 2022 год»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90AA0A-ADF9-7B9A-36FA-F5241A402939}"/>
              </a:ext>
            </a:extLst>
          </p:cNvPr>
          <p:cNvSpPr txBox="1"/>
          <p:nvPr/>
        </p:nvSpPr>
        <p:spPr>
          <a:xfrm>
            <a:off x="611560" y="3853497"/>
            <a:ext cx="259228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Проведен мониторинг состояния и развития конкуренции на товарных рынках Кировской области </a:t>
            </a:r>
          </a:p>
        </p:txBody>
      </p:sp>
      <p:sp>
        <p:nvSpPr>
          <p:cNvPr id="7" name="Скругленный прямоугольник 35">
            <a:extLst>
              <a:ext uri="{FF2B5EF4-FFF2-40B4-BE49-F238E27FC236}">
                <a16:creationId xmlns:a16="http://schemas.microsoft.com/office/drawing/2014/main" xmlns="" id="{1904439F-27C4-ADB9-7F22-6CD680DC8A37}"/>
              </a:ext>
            </a:extLst>
          </p:cNvPr>
          <p:cNvSpPr/>
          <p:nvPr/>
        </p:nvSpPr>
        <p:spPr>
          <a:xfrm>
            <a:off x="467544" y="3768376"/>
            <a:ext cx="2610619" cy="1636668"/>
          </a:xfrm>
          <a:prstGeom prst="roundRect">
            <a:avLst/>
          </a:prstGeom>
          <a:solidFill>
            <a:srgbClr val="00AEC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Скругленный прямоугольник 34">
            <a:extLst>
              <a:ext uri="{FF2B5EF4-FFF2-40B4-BE49-F238E27FC236}">
                <a16:creationId xmlns:a16="http://schemas.microsoft.com/office/drawing/2014/main" xmlns="" id="{9DB296B4-F630-E4C5-1B03-7201EDE0191A}"/>
              </a:ext>
            </a:extLst>
          </p:cNvPr>
          <p:cNvSpPr/>
          <p:nvPr/>
        </p:nvSpPr>
        <p:spPr>
          <a:xfrm>
            <a:off x="5994194" y="3798754"/>
            <a:ext cx="2853012" cy="2560552"/>
          </a:xfrm>
          <a:prstGeom prst="roundRect">
            <a:avLst/>
          </a:prstGeom>
          <a:solidFill>
            <a:srgbClr val="7C6EB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Скругленный прямоугольник 31">
            <a:extLst>
              <a:ext uri="{FF2B5EF4-FFF2-40B4-BE49-F238E27FC236}">
                <a16:creationId xmlns:a16="http://schemas.microsoft.com/office/drawing/2014/main" xmlns="" id="{47B63B6C-78D4-C10B-6712-5D5D82E31891}"/>
              </a:ext>
            </a:extLst>
          </p:cNvPr>
          <p:cNvSpPr/>
          <p:nvPr/>
        </p:nvSpPr>
        <p:spPr>
          <a:xfrm>
            <a:off x="3257888" y="3838220"/>
            <a:ext cx="2592000" cy="1650593"/>
          </a:xfrm>
          <a:prstGeom prst="roundRect">
            <a:avLst/>
          </a:prstGeom>
          <a:solidFill>
            <a:srgbClr val="DCAA4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4FD4866-0992-4E9F-86AA-D8FFDE5D1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D35CE9-F990-4023-BF4E-EA2DDD8B8AB4}"/>
              </a:ext>
            </a:extLst>
          </p:cNvPr>
          <p:cNvSpPr txBox="1"/>
          <p:nvPr/>
        </p:nvSpPr>
        <p:spPr>
          <a:xfrm>
            <a:off x="668974" y="2053995"/>
            <a:ext cx="3930953" cy="273921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Подготовлено техническое задание к государственному контракту на выполнение работ по описанию местоположения границ особой экономической зоны промышленно-производственного типа «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Биополис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на территории Кировской области.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Заключен государственный контракт.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Работы по описанию местоположения границ особой экономической зоны на территории Кировской области выполнены</a:t>
            </a:r>
          </a:p>
        </p:txBody>
      </p:sp>
      <p:sp>
        <p:nvSpPr>
          <p:cNvPr id="7174" name="Прямоугольник 13">
            <a:extLst>
              <a:ext uri="{FF2B5EF4-FFF2-40B4-BE49-F238E27FC236}">
                <a16:creationId xmlns:a16="http://schemas.microsoft.com/office/drawing/2014/main" xmlns="" id="{CAC21D9A-36E3-4813-A12E-61281096A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571500"/>
            <a:ext cx="821531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Основные результаты реализации подпрограммы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charset="0"/>
              </a:rPr>
              <a:t>«Управление социально-экономическим развитием Кировской области»  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F3ABCF7F-3619-4C84-847F-B33A891B5B8B}"/>
              </a:ext>
            </a:extLst>
          </p:cNvPr>
          <p:cNvCxnSpPr/>
          <p:nvPr/>
        </p:nvCxnSpPr>
        <p:spPr>
          <a:xfrm flipV="1">
            <a:off x="497110" y="1134238"/>
            <a:ext cx="84296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DC4085CA-00CA-4AEB-9D26-DA9A095765F6}"/>
              </a:ext>
            </a:extLst>
          </p:cNvPr>
          <p:cNvSpPr/>
          <p:nvPr/>
        </p:nvSpPr>
        <p:spPr>
          <a:xfrm>
            <a:off x="830457" y="1290840"/>
            <a:ext cx="7777162" cy="584200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CC0000">
                <a:alpha val="45882"/>
              </a:srgb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Создание и развитие особой экономической зоны промышленно-производственного типа «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Биополис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на территории Кировской области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E8362F-6C6C-428C-B55B-26E90B23F143}"/>
              </a:ext>
            </a:extLst>
          </p:cNvPr>
          <p:cNvSpPr/>
          <p:nvPr/>
        </p:nvSpPr>
        <p:spPr>
          <a:xfrm>
            <a:off x="4813787" y="2053995"/>
            <a:ext cx="3786936" cy="1246495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Подготовлены кадастровые планы территории особой экономической зоны промышленно-производственного типа «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Биополис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на территории Кировской области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CF6307D-6FB6-44C3-88D6-09F670DF47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64764" y="4318840"/>
            <a:ext cx="1775456" cy="20186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61983A8-EF48-40C1-B511-9B1F6A83F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7821" y="4302355"/>
            <a:ext cx="1882513" cy="201868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A113DC03-72BA-4ECB-BB3D-324085ED5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5291842"/>
            <a:ext cx="1948094" cy="1095803"/>
          </a:xfrm>
          <a:prstGeom prst="rect">
            <a:avLst/>
          </a:prstGeom>
          <a:ln w="9525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377D258-2517-4E71-B8D6-B47FB9F4615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457" y="5012939"/>
            <a:ext cx="1873492" cy="1108442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2" name="Стрелка: вниз 21">
            <a:extLst>
              <a:ext uri="{FF2B5EF4-FFF2-40B4-BE49-F238E27FC236}">
                <a16:creationId xmlns:a16="http://schemas.microsoft.com/office/drawing/2014/main" xmlns="" id="{153A3694-D554-41D7-9B7C-A3ECCE80B5EA}"/>
              </a:ext>
            </a:extLst>
          </p:cNvPr>
          <p:cNvSpPr/>
          <p:nvPr/>
        </p:nvSpPr>
        <p:spPr>
          <a:xfrm>
            <a:off x="5683920" y="393289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xmlns="" id="{82BCA075-1867-47F8-9D1E-71E0BDA9BE5B}"/>
              </a:ext>
            </a:extLst>
          </p:cNvPr>
          <p:cNvSpPr/>
          <p:nvPr/>
        </p:nvSpPr>
        <p:spPr>
          <a:xfrm>
            <a:off x="7640987" y="3969078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3EA8E9A6-91DA-4EB8-B619-BF2CBE5FD550}"/>
              </a:ext>
            </a:extLst>
          </p:cNvPr>
          <p:cNvSpPr/>
          <p:nvPr/>
        </p:nvSpPr>
        <p:spPr>
          <a:xfrm>
            <a:off x="4922335" y="3549188"/>
            <a:ext cx="1816885" cy="37984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1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территорию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Оричевского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района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A7BF5675-3F68-41A1-B97D-D6A67A94C348}"/>
              </a:ext>
            </a:extLst>
          </p:cNvPr>
          <p:cNvSpPr/>
          <p:nvPr/>
        </p:nvSpPr>
        <p:spPr>
          <a:xfrm>
            <a:off x="6667293" y="3518344"/>
            <a:ext cx="2091404" cy="52091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территорию </a:t>
            </a:r>
          </a:p>
          <a:p>
            <a:pPr marL="0" marR="0" lvl="0" indent="0" algn="ctr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Слободского района </a:t>
            </a: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</a:t>
            </a:r>
          </a:p>
          <a:p>
            <a:pPr marL="0" marR="0" lvl="0" indent="0" algn="ctr" defTabSz="457200" rtl="0" eaLnBrk="1" fontAlgn="auto" latinLnBrk="0" hangingPunct="1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Кирово-Чепецка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89EEAA0-6D91-4B3E-8708-D05A6CC39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85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4">
            <a:extLst>
              <a:ext uri="{FF2B5EF4-FFF2-40B4-BE49-F238E27FC236}">
                <a16:creationId xmlns:a16="http://schemas.microsoft.com/office/drawing/2014/main" xmlns="" id="{0FFACA42-4C00-AF14-6629-997BCBD93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85" y="170375"/>
            <a:ext cx="88566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Основные результаты реализации подпрограммы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/>
            </a:r>
            <a:b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«Формирование благоприятной инвестиционной среды и стимулирование деловой активности на территории Кировской области»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5" name="TextBox 18">
            <a:extLst>
              <a:ext uri="{FF2B5EF4-FFF2-40B4-BE49-F238E27FC236}">
                <a16:creationId xmlns:a16="http://schemas.microsoft.com/office/drawing/2014/main" xmlns="" id="{1389A6FA-FB96-2A90-F36D-9E809F6B1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52513"/>
            <a:ext cx="9350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ЦЕЛЬ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116F0E3-5FE6-1051-8A17-0F9568B52D03}"/>
              </a:ext>
            </a:extLst>
          </p:cNvPr>
          <p:cNvSpPr txBox="1"/>
          <p:nvPr/>
        </p:nvSpPr>
        <p:spPr>
          <a:xfrm>
            <a:off x="107950" y="1628775"/>
            <a:ext cx="1295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39DBD23B-88E2-144B-7BD9-B962E9030836}"/>
              </a:ext>
            </a:extLst>
          </p:cNvPr>
          <p:cNvCxnSpPr/>
          <p:nvPr/>
        </p:nvCxnSpPr>
        <p:spPr>
          <a:xfrm>
            <a:off x="179388" y="1409700"/>
            <a:ext cx="720725" cy="31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20A29CF4-1BFD-771C-82EE-6D9D280CE71C}"/>
              </a:ext>
            </a:extLst>
          </p:cNvPr>
          <p:cNvCxnSpPr/>
          <p:nvPr/>
        </p:nvCxnSpPr>
        <p:spPr>
          <a:xfrm>
            <a:off x="179388" y="1989138"/>
            <a:ext cx="865187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ECAC87B-C178-4097-B403-1EF2D6CF1956}"/>
              </a:ext>
            </a:extLst>
          </p:cNvPr>
          <p:cNvSpPr txBox="1"/>
          <p:nvPr/>
        </p:nvSpPr>
        <p:spPr>
          <a:xfrm>
            <a:off x="1085850" y="1093788"/>
            <a:ext cx="7750175" cy="296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Стимулирование привлечения новых инвестиционных ресурсов в экономику Кировской области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FAF67B5-650B-F697-D52F-CD4980FF551B}"/>
              </a:ext>
            </a:extLst>
          </p:cNvPr>
          <p:cNvSpPr txBox="1"/>
          <p:nvPr/>
        </p:nvSpPr>
        <p:spPr>
          <a:xfrm>
            <a:off x="1125538" y="1666875"/>
            <a:ext cx="7334250" cy="296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Улучшение условий ведения предпринимательской и инвестиционной деятельности</a:t>
            </a:r>
          </a:p>
        </p:txBody>
      </p:sp>
      <p:sp>
        <p:nvSpPr>
          <p:cNvPr id="2058" name="TextBox 13">
            <a:extLst>
              <a:ext uri="{FF2B5EF4-FFF2-40B4-BE49-F238E27FC236}">
                <a16:creationId xmlns:a16="http://schemas.microsoft.com/office/drawing/2014/main" xmlns="" id="{0345E79C-F118-79E7-EE91-0890A8C75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3068638"/>
            <a:ext cx="35988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видов регионального государственного</a:t>
            </a:r>
            <a:b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        контроля (надзора) </a:t>
            </a:r>
          </a:p>
        </p:txBody>
      </p:sp>
      <p:sp>
        <p:nvSpPr>
          <p:cNvPr id="2059" name="Прямоугольник 26">
            <a:extLst>
              <a:ext uri="{FF2B5EF4-FFF2-40B4-BE49-F238E27FC236}">
                <a16:creationId xmlns:a16="http://schemas.microsoft.com/office/drawing/2014/main" xmlns="" id="{5AD2071C-0D63-B86B-1574-7B4949D63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4005064"/>
            <a:ext cx="316835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Arial" panose="020B0604020202020204" pitchFamily="34" charset="0"/>
              </a:rPr>
              <a:t>100%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разработаны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Black" panose="00000A00000000000000" pitchFamily="2" charset="-52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9CB11778-AB2B-7807-FA2B-EF4CB1999BDA}"/>
              </a:ext>
            </a:extLst>
          </p:cNvPr>
          <p:cNvCxnSpPr/>
          <p:nvPr/>
        </p:nvCxnSpPr>
        <p:spPr bwMode="auto">
          <a:xfrm>
            <a:off x="4572000" y="2276475"/>
            <a:ext cx="0" cy="4179888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xmlns="" id="{F771B0FB-99B2-E8E9-EAD9-F0CE7DE82A27}"/>
              </a:ext>
            </a:extLst>
          </p:cNvPr>
          <p:cNvSpPr/>
          <p:nvPr/>
        </p:nvSpPr>
        <p:spPr>
          <a:xfrm>
            <a:off x="1187450" y="2106613"/>
            <a:ext cx="3060700" cy="809625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alpha val="46000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Совершенствование контрольной (надзорной) деятельности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в Кировской области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86DA52DC-08C1-633F-006C-ACE1DCAAAA5B}"/>
              </a:ext>
            </a:extLst>
          </p:cNvPr>
          <p:cNvSpPr/>
          <p:nvPr/>
        </p:nvSpPr>
        <p:spPr>
          <a:xfrm>
            <a:off x="107504" y="5733256"/>
            <a:ext cx="431958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Результаты рейтинга результативности и эффективности деятельности органов регионального государственного контроля (надзора) за 2022 год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7" name="Полилиния 36">
            <a:extLst>
              <a:ext uri="{FF2B5EF4-FFF2-40B4-BE49-F238E27FC236}">
                <a16:creationId xmlns:a16="http://schemas.microsoft.com/office/drawing/2014/main" xmlns="" id="{85F1FAF5-619B-D6C5-D64D-F07B4F46E669}"/>
              </a:ext>
            </a:extLst>
          </p:cNvPr>
          <p:cNvSpPr/>
          <p:nvPr/>
        </p:nvSpPr>
        <p:spPr>
          <a:xfrm>
            <a:off x="5694362" y="2223747"/>
            <a:ext cx="3327400" cy="809625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alpha val="46000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Оценка регулирующего воздействия проектов нормативных правовых актов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Кировской области</a:t>
            </a:r>
          </a:p>
        </p:txBody>
      </p:sp>
      <p:sp>
        <p:nvSpPr>
          <p:cNvPr id="2064" name="Прямоугольник 3">
            <a:extLst>
              <a:ext uri="{FF2B5EF4-FFF2-40B4-BE49-F238E27FC236}">
                <a16:creationId xmlns:a16="http://schemas.microsoft.com/office/drawing/2014/main" xmlns="" id="{AD066863-C1E3-4943-8038-D1F19157D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302" y="5370513"/>
            <a:ext cx="2462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https:merko.kirovreg.ru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5" name="Прямоугольник 26">
            <a:extLst>
              <a:ext uri="{FF2B5EF4-FFF2-40B4-BE49-F238E27FC236}">
                <a16:creationId xmlns:a16="http://schemas.microsoft.com/office/drawing/2014/main" xmlns="" id="{EAFEA195-BABA-B648-AFA5-D0692E464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3041650"/>
            <a:ext cx="927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Arial" panose="020B0604020202020204" pitchFamily="34" charset="0"/>
              </a:rPr>
              <a:t>234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C5BA9A0-C83B-3915-5F57-3D8D1ED64D9B}"/>
              </a:ext>
            </a:extLst>
          </p:cNvPr>
          <p:cNvSpPr/>
          <p:nvPr/>
        </p:nvSpPr>
        <p:spPr>
          <a:xfrm>
            <a:off x="5773737" y="3429673"/>
            <a:ext cx="288131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проекта нормативных правовых актов Кировской области –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проведена ОРВ</a:t>
            </a:r>
          </a:p>
        </p:txBody>
      </p:sp>
      <p:sp>
        <p:nvSpPr>
          <p:cNvPr id="2067" name="Прямоугольник 26">
            <a:extLst>
              <a:ext uri="{FF2B5EF4-FFF2-40B4-BE49-F238E27FC236}">
                <a16:creationId xmlns:a16="http://schemas.microsoft.com/office/drawing/2014/main" xmlns="" id="{0C78C5F5-BF5C-31F8-E6BA-ABEFBFE60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1863" y="4787900"/>
            <a:ext cx="749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1A4DA9B-C97F-A5E1-F486-B93A773729B6}"/>
              </a:ext>
            </a:extLst>
          </p:cNvPr>
          <p:cNvSpPr/>
          <p:nvPr/>
        </p:nvSpPr>
        <p:spPr>
          <a:xfrm>
            <a:off x="5392738" y="4802065"/>
            <a:ext cx="36433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нормативных правовых актов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Кировской области –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проведена экспертиза</a:t>
            </a:r>
          </a:p>
        </p:txBody>
      </p:sp>
      <p:sp>
        <p:nvSpPr>
          <p:cNvPr id="2069" name="Прямоугольник 26">
            <a:extLst>
              <a:ext uri="{FF2B5EF4-FFF2-40B4-BE49-F238E27FC236}">
                <a16:creationId xmlns:a16="http://schemas.microsoft.com/office/drawing/2014/main" xmlns="" id="{33CD0002-AE2A-48F9-7396-0B1490854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576" y="5647789"/>
            <a:ext cx="670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Black" panose="00000A00000000000000" pitchFamily="2" charset="-52"/>
                <a:ea typeface="+mn-ea"/>
                <a:cs typeface="Arial" panose="020B0604020202020204" pitchFamily="34" charset="0"/>
              </a:rPr>
              <a:t>98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6AD1E03-C585-CE21-3709-38151FBD2D7E}"/>
              </a:ext>
            </a:extLst>
          </p:cNvPr>
          <p:cNvSpPr/>
          <p:nvPr/>
        </p:nvSpPr>
        <p:spPr>
          <a:xfrm>
            <a:off x="5392738" y="5555457"/>
            <a:ext cx="3643312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проектов федеральных  нормативных правовых актов –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рассмотрено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рамках публичных консультаций </a:t>
            </a:r>
          </a:p>
        </p:txBody>
      </p:sp>
      <p:sp>
        <p:nvSpPr>
          <p:cNvPr id="2071" name="Прямоугольник 4">
            <a:extLst>
              <a:ext uri="{FF2B5EF4-FFF2-40B4-BE49-F238E27FC236}">
                <a16:creationId xmlns:a16="http://schemas.microsoft.com/office/drawing/2014/main" xmlns="" id="{A5E801CA-8457-3798-3640-582046341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4457700"/>
            <a:ext cx="187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положения о видах регионального государственного контроля (надзора)</a:t>
            </a:r>
          </a:p>
        </p:txBody>
      </p:sp>
      <p:sp>
        <p:nvSpPr>
          <p:cNvPr id="2072" name="Прямоугольник 37">
            <a:extLst>
              <a:ext uri="{FF2B5EF4-FFF2-40B4-BE49-F238E27FC236}">
                <a16:creationId xmlns:a16="http://schemas.microsoft.com/office/drawing/2014/main" xmlns="" id="{21136504-B9A9-6C44-DBC7-47032749F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4491038"/>
            <a:ext cx="23764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программы профилактики рисков причинения вреда (ущерба) охраняемым законом ценностям</a:t>
            </a:r>
          </a:p>
        </p:txBody>
      </p:sp>
      <p:pic>
        <p:nvPicPr>
          <p:cNvPr id="2073" name="Picture 33">
            <a:extLst>
              <a:ext uri="{FF2B5EF4-FFF2-40B4-BE49-F238E27FC236}">
                <a16:creationId xmlns:a16="http://schemas.microsoft.com/office/drawing/2014/main" xmlns="" id="{CBB2EF5F-0539-5CF7-BC4D-34DB290D0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5" t="15540"/>
          <a:stretch>
            <a:fillRect/>
          </a:stretch>
        </p:blipFill>
        <p:spPr bwMode="auto">
          <a:xfrm>
            <a:off x="4648200" y="2276475"/>
            <a:ext cx="969963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34">
            <a:extLst>
              <a:ext uri="{FF2B5EF4-FFF2-40B4-BE49-F238E27FC236}">
                <a16:creationId xmlns:a16="http://schemas.microsoft.com/office/drawing/2014/main" xmlns="" id="{C3B7DB4F-2246-A21B-319B-8212E27D6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6006" y="4176531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A42BDE2-E8CA-E0B4-8C93-A7783E6805B1}"/>
              </a:ext>
            </a:extLst>
          </p:cNvPr>
          <p:cNvSpPr/>
          <p:nvPr/>
        </p:nvSpPr>
        <p:spPr>
          <a:xfrm>
            <a:off x="4500563" y="3995738"/>
            <a:ext cx="158432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рост в 1,8 раза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 уровню 2022 года</a:t>
            </a:r>
          </a:p>
        </p:txBody>
      </p:sp>
      <p:pic>
        <p:nvPicPr>
          <p:cNvPr id="2076" name="Picture 36">
            <a:extLst>
              <a:ext uri="{FF2B5EF4-FFF2-40B4-BE49-F238E27FC236}">
                <a16:creationId xmlns:a16="http://schemas.microsoft.com/office/drawing/2014/main" xmlns="" id="{3446B94D-FCD0-A196-F27C-E225C80AE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75" y="2289175"/>
            <a:ext cx="9779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Box 13">
            <a:extLst>
              <a:ext uri="{FF2B5EF4-FFF2-40B4-BE49-F238E27FC236}">
                <a16:creationId xmlns:a16="http://schemas.microsoft.com/office/drawing/2014/main" xmlns="" id="{55B804F4-4F47-8685-A724-9FF8E241D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498850"/>
            <a:ext cx="3024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14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органов исполнительной власти   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        Кировской области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F9163DB3-298D-426B-B1AC-374B7E0F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1BFE74-E988-46F9-8C80-F831F466D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00" y="427103"/>
            <a:ext cx="7886700" cy="9941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+mn-lt"/>
                <a:cs typeface="Arial" charset="0"/>
              </a:rPr>
              <a:t>Основные результаты реализации подпрограммы</a:t>
            </a:r>
            <a:r>
              <a:rPr lang="ru-RU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ru-RU" sz="1600" b="1" i="1" dirty="0">
                <a:latin typeface="+mn-lt"/>
                <a:cs typeface="Arial" charset="0"/>
              </a:rPr>
              <a:t/>
            </a:r>
            <a:br>
              <a:rPr lang="ru-RU" sz="1600" b="1" i="1" dirty="0">
                <a:latin typeface="+mn-lt"/>
                <a:cs typeface="Arial" charset="0"/>
              </a:rPr>
            </a:br>
            <a:r>
              <a:rPr lang="ru-RU" sz="1600" b="1" i="1" dirty="0">
                <a:solidFill>
                  <a:srgbClr val="990000"/>
                </a:solidFill>
                <a:latin typeface="+mn-lt"/>
                <a:cs typeface="Arial" charset="0"/>
              </a:rPr>
              <a:t>«Развитие международных, внешнеэкономических и межрегиональных связей»</a:t>
            </a:r>
            <a:r>
              <a:rPr lang="ru-RU" sz="1600" b="1" dirty="0">
                <a:solidFill>
                  <a:srgbClr val="990000"/>
                </a:solidFill>
                <a:latin typeface="+mn-lt"/>
                <a:cs typeface="Arial" charset="0"/>
              </a:rPr>
              <a:t> 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 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0" y="3320988"/>
            <a:ext cx="1828707" cy="2531721"/>
            <a:chOff x="1164209" y="2337770"/>
            <a:chExt cx="2450256" cy="376404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21527761-1E26-49D9-80E9-FE3FD9A200CA}"/>
                </a:ext>
              </a:extLst>
            </p:cNvPr>
            <p:cNvSpPr/>
            <p:nvPr/>
          </p:nvSpPr>
          <p:spPr>
            <a:xfrm>
              <a:off x="1254200" y="2360100"/>
              <a:ext cx="2250000" cy="765000"/>
            </a:xfrm>
            <a:prstGeom prst="rect">
              <a:avLst/>
            </a:prstGeom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6C668B25-1C15-45A5-B8A6-9E2168E9FBF8}"/>
                </a:ext>
              </a:extLst>
            </p:cNvPr>
            <p:cNvSpPr/>
            <p:nvPr/>
          </p:nvSpPr>
          <p:spPr>
            <a:xfrm>
              <a:off x="1254200" y="3131811"/>
              <a:ext cx="2250000" cy="297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xmlns="" id="{EF7995C7-1A67-44E7-9DB9-4CBF8043BEA8}"/>
                </a:ext>
              </a:extLst>
            </p:cNvPr>
            <p:cNvSpPr/>
            <p:nvPr/>
          </p:nvSpPr>
          <p:spPr>
            <a:xfrm>
              <a:off x="1258457" y="5918456"/>
              <a:ext cx="2250000" cy="183356"/>
            </a:xfrm>
            <a:prstGeom prst="rect">
              <a:avLst/>
            </a:prstGeom>
            <a:ln>
              <a:noFill/>
            </a:ln>
            <a:effectLst>
              <a:outerShdw blurRad="2413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B9FD2375-D087-43D2-AAA9-A956554F4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109200" y="3321230"/>
              <a:ext cx="484473" cy="5400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F0EA8A7C-6CDE-4CA1-BFCE-896766CD00C6}"/>
                </a:ext>
              </a:extLst>
            </p:cNvPr>
            <p:cNvSpPr txBox="1"/>
            <p:nvPr/>
          </p:nvSpPr>
          <p:spPr>
            <a:xfrm>
              <a:off x="1904346" y="2337770"/>
              <a:ext cx="896294" cy="892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7A17D5FB-69FE-4E27-8D7B-EAB45673FDD1}"/>
                </a:ext>
              </a:extLst>
            </p:cNvPr>
            <p:cNvSpPr txBox="1"/>
            <p:nvPr/>
          </p:nvSpPr>
          <p:spPr>
            <a:xfrm>
              <a:off x="1164209" y="4023935"/>
              <a:ext cx="2450256" cy="193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международных мероприятий </a:t>
              </a:r>
              <a:br>
                <a:rPr kumimoji="0" lang="ru-RU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</a:br>
              <a:r>
                <a:rPr kumimoji="0" lang="ru-RU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 организовано </a:t>
              </a:r>
              <a:br>
                <a:rPr kumimoji="0" lang="ru-RU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</a:br>
              <a:r>
                <a:rPr kumimoji="0" lang="ru-RU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с представителями Беларуси, Казахстана, Таджикистана, </a:t>
              </a:r>
              <a:br>
                <a:rPr kumimoji="0" lang="ru-RU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</a:br>
              <a:r>
                <a:rPr kumimoji="0" lang="ru-RU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rPr>
                <a:t>Китая </a:t>
              </a:r>
              <a:endPara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37" name="Text Box 10"/>
          <p:cNvSpPr txBox="1">
            <a:spLocks noChangeArrowheads="1"/>
          </p:cNvSpPr>
          <p:nvPr/>
        </p:nvSpPr>
        <p:spPr bwMode="gray">
          <a:xfrm>
            <a:off x="523225" y="1381100"/>
            <a:ext cx="79240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Повышение вклада международной, внешнеэкономической и межрегиональной деятельности в социально-экономическое развитие Кировской области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gray">
          <a:xfrm>
            <a:off x="499442" y="2071284"/>
            <a:ext cx="7952649" cy="56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Развитие и расширение международного сотрудничества в торгово-экономической, культурно-гуманитарной, научно-технической и иных сферах. Развитие и расширение межрегионального сотрудничества Кировской области с субъектами Российской Федерации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7056276" y="3320988"/>
            <a:ext cx="1855887" cy="2516701"/>
            <a:chOff x="9399984" y="3170684"/>
            <a:chExt cx="2474516" cy="3355601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9399984" y="3170684"/>
              <a:ext cx="2474516" cy="3355601"/>
              <a:chOff x="7957284" y="2356744"/>
              <a:chExt cx="2302973" cy="3741712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id="{D93E9F4E-265E-448D-9979-ED7F5874B905}"/>
                  </a:ext>
                </a:extLst>
              </p:cNvPr>
              <p:cNvSpPr/>
              <p:nvPr/>
            </p:nvSpPr>
            <p:spPr>
              <a:xfrm>
                <a:off x="8006000" y="2356744"/>
                <a:ext cx="2250000" cy="7650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xmlns="" id="{6A1B5059-9F71-460F-89FC-233BA5103886}"/>
                  </a:ext>
                </a:extLst>
              </p:cNvPr>
              <p:cNvSpPr/>
              <p:nvPr/>
            </p:nvSpPr>
            <p:spPr>
              <a:xfrm>
                <a:off x="8006000" y="3128455"/>
                <a:ext cx="2250000" cy="2970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xmlns="" id="{24BDFEBF-48AE-4FBE-BBB8-1DD34F1A67B1}"/>
                  </a:ext>
                </a:extLst>
              </p:cNvPr>
              <p:cNvSpPr/>
              <p:nvPr/>
            </p:nvSpPr>
            <p:spPr>
              <a:xfrm>
                <a:off x="8010257" y="5915100"/>
                <a:ext cx="2250000" cy="1833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8F72F78-AFC4-43F2-9DBC-EDA618A9A73C}"/>
                  </a:ext>
                </a:extLst>
              </p:cNvPr>
              <p:cNvSpPr txBox="1"/>
              <p:nvPr/>
            </p:nvSpPr>
            <p:spPr>
              <a:xfrm>
                <a:off x="8860384" y="2382243"/>
                <a:ext cx="519570" cy="892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826E4515-959E-4E01-B073-32303EAB1D85}"/>
                  </a:ext>
                </a:extLst>
              </p:cNvPr>
              <p:cNvSpPr txBox="1"/>
              <p:nvPr/>
            </p:nvSpPr>
            <p:spPr>
              <a:xfrm>
                <a:off x="7957284" y="3726549"/>
                <a:ext cx="2286906" cy="219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межрегиональных соглашений заключено </a:t>
                </a:r>
                <a:b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</a:br>
                <a: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с Кабардино-Балкарской Республикой, </a:t>
                </a:r>
                <a:b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</a:br>
                <a: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ДНР, ЛНР, Запорожской, Нижегородской, Кемеровской областями, Удмуртской Республикой </a:t>
                </a:r>
                <a:endParaRPr kumimoji="0" lang="en-US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49278664-3D73-4925-BC64-375CDF8D6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10367558" y="3912959"/>
              <a:ext cx="541741" cy="484277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1811313" y="3341175"/>
            <a:ext cx="1637650" cy="2516701"/>
            <a:chOff x="4599484" y="3179192"/>
            <a:chExt cx="2183533" cy="3355601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599484" y="3179192"/>
              <a:ext cx="2183533" cy="3355601"/>
              <a:chOff x="3467840" y="2356744"/>
              <a:chExt cx="2291517" cy="3741712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xmlns="" id="{5393D29C-A43B-4407-9A31-6A635E50E0F0}"/>
                  </a:ext>
                </a:extLst>
              </p:cNvPr>
              <p:cNvSpPr/>
              <p:nvPr/>
            </p:nvSpPr>
            <p:spPr>
              <a:xfrm>
                <a:off x="3504200" y="2356744"/>
                <a:ext cx="2250000" cy="7650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5B9BD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xmlns="" id="{A92AAD73-EE3A-4E34-AE0F-6E082197EC17}"/>
                  </a:ext>
                </a:extLst>
              </p:cNvPr>
              <p:cNvSpPr/>
              <p:nvPr/>
            </p:nvSpPr>
            <p:spPr>
              <a:xfrm>
                <a:off x="3504200" y="3128455"/>
                <a:ext cx="2250000" cy="2970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0C3AC954-F4FC-42C9-B10F-041C7FAFC0CD}"/>
                  </a:ext>
                </a:extLst>
              </p:cNvPr>
              <p:cNvSpPr/>
              <p:nvPr/>
            </p:nvSpPr>
            <p:spPr>
              <a:xfrm>
                <a:off x="3509357" y="5915100"/>
                <a:ext cx="2250000" cy="18335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693F4B1F-2F92-4ABA-BC17-F72BBE1F1E20}"/>
                  </a:ext>
                </a:extLst>
              </p:cNvPr>
              <p:cNvSpPr txBox="1"/>
              <p:nvPr/>
            </p:nvSpPr>
            <p:spPr>
              <a:xfrm>
                <a:off x="4418879" y="2382243"/>
                <a:ext cx="547750" cy="892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723E76D-D3A5-44DE-95DA-4627DDF1F5FD}"/>
                  </a:ext>
                </a:extLst>
              </p:cNvPr>
              <p:cNvSpPr txBox="1"/>
              <p:nvPr/>
            </p:nvSpPr>
            <p:spPr>
              <a:xfrm>
                <a:off x="3467840" y="3843326"/>
                <a:ext cx="2262162" cy="219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соглашение об установлении побратимских отношений  заключено между  МО «Город Киров» и городом Гомелем (Республика Беларусь)</a:t>
                </a:r>
                <a:endParaRPr kumimoji="0" lang="en-US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xmlns="" id="{49278664-3D73-4925-BC64-375CDF8D6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5465358" y="3951059"/>
              <a:ext cx="541741" cy="484277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66066" y="3320988"/>
            <a:ext cx="1847850" cy="2612477"/>
            <a:chOff x="4583832" y="3284984"/>
            <a:chExt cx="2463800" cy="3483302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4583832" y="3284984"/>
              <a:ext cx="2463800" cy="3483302"/>
              <a:chOff x="5728042" y="2356744"/>
              <a:chExt cx="2280853" cy="3884106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xmlns="" id="{E8475D84-8EC3-4FD4-A4A4-1A33CEBEFA78}"/>
                  </a:ext>
                </a:extLst>
              </p:cNvPr>
              <p:cNvSpPr/>
              <p:nvPr/>
            </p:nvSpPr>
            <p:spPr>
              <a:xfrm>
                <a:off x="5754637" y="3128455"/>
                <a:ext cx="2250000" cy="2970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xmlns="" id="{01F051DE-3AE7-4E89-BE6E-08ADD6D500F6}"/>
                  </a:ext>
                </a:extLst>
              </p:cNvPr>
              <p:cNvSpPr/>
              <p:nvPr/>
            </p:nvSpPr>
            <p:spPr>
              <a:xfrm>
                <a:off x="5754637" y="2356744"/>
                <a:ext cx="2250000" cy="7650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A906A70D-6971-4559-8A2C-8E8CCBD8167B}"/>
                  </a:ext>
                </a:extLst>
              </p:cNvPr>
              <p:cNvSpPr/>
              <p:nvPr/>
            </p:nvSpPr>
            <p:spPr>
              <a:xfrm>
                <a:off x="5758894" y="5915100"/>
                <a:ext cx="2250000" cy="18335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7CF10E07-0E80-45CC-8D67-A681D3843D8C}"/>
                  </a:ext>
                </a:extLst>
              </p:cNvPr>
              <p:cNvSpPr txBox="1"/>
              <p:nvPr/>
            </p:nvSpPr>
            <p:spPr>
              <a:xfrm>
                <a:off x="6600751" y="2382243"/>
                <a:ext cx="566285" cy="892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</a:t>
                </a:r>
                <a:endParaRPr kumimoji="0" lang="ru-RU" sz="3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FF3C0D54-CE86-4136-ABD1-C1E3C691AF19}"/>
                  </a:ext>
                </a:extLst>
              </p:cNvPr>
              <p:cNvSpPr txBox="1"/>
              <p:nvPr/>
            </p:nvSpPr>
            <p:spPr>
              <a:xfrm>
                <a:off x="5918622" y="3863349"/>
                <a:ext cx="1936808" cy="549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EFD5E057-502B-4C91-B333-4AD296F28879}"/>
                  </a:ext>
                </a:extLst>
              </p:cNvPr>
              <p:cNvSpPr txBox="1"/>
              <p:nvPr/>
            </p:nvSpPr>
            <p:spPr>
              <a:xfrm>
                <a:off x="5728042" y="3787037"/>
                <a:ext cx="2280853" cy="2453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визитов делегации региона </a:t>
                </a:r>
                <a:b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</a:br>
                <a: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 организовано </a:t>
                </a:r>
                <a:b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</a:br>
                <a: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в Ростовскую, Костромскую, Нижегородскую, Запорожскую области, Пермский край, Республику Татарстан</a:t>
                </a:r>
                <a:endParaRPr kumimoji="0" lang="en-US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xmlns="" id="{47389BE1-C389-412E-9ED6-AD6BF8AE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5638800" y="4065360"/>
              <a:ext cx="501900" cy="484277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3437875" y="3320989"/>
            <a:ext cx="1793210" cy="2531720"/>
            <a:chOff x="0" y="1824484"/>
            <a:chExt cx="2390947" cy="3375627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0" y="1824484"/>
              <a:ext cx="2390947" cy="3375627"/>
              <a:chOff x="1164209" y="2337770"/>
              <a:chExt cx="2450256" cy="3764042"/>
            </a:xfrm>
          </p:grpSpPr>
          <p:sp>
            <p:nvSpPr>
              <p:cNvPr id="51" name="Прямоугольник 50">
                <a:extLst>
                  <a:ext uri="{FF2B5EF4-FFF2-40B4-BE49-F238E27FC236}">
                    <a16:creationId xmlns:a16="http://schemas.microsoft.com/office/drawing/2014/main" xmlns="" id="{21527761-1E26-49D9-80E9-FE3FD9A200CA}"/>
                  </a:ext>
                </a:extLst>
              </p:cNvPr>
              <p:cNvSpPr/>
              <p:nvPr/>
            </p:nvSpPr>
            <p:spPr>
              <a:xfrm>
                <a:off x="1254200" y="2360100"/>
                <a:ext cx="2250000" cy="765000"/>
              </a:xfrm>
              <a:prstGeom prst="rect">
                <a:avLst/>
              </a:prstGeom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srgbClr val="5B9BD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:a16="http://schemas.microsoft.com/office/drawing/2014/main" xmlns="" id="{6C668B25-1C15-45A5-B8A6-9E2168E9FBF8}"/>
                  </a:ext>
                </a:extLst>
              </p:cNvPr>
              <p:cNvSpPr/>
              <p:nvPr/>
            </p:nvSpPr>
            <p:spPr>
              <a:xfrm>
                <a:off x="1254200" y="3131811"/>
                <a:ext cx="2250000" cy="29700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xmlns="" id="{EF7995C7-1A67-44E7-9DB9-4CBF8043BEA8}"/>
                  </a:ext>
                </a:extLst>
              </p:cNvPr>
              <p:cNvSpPr/>
              <p:nvPr/>
            </p:nvSpPr>
            <p:spPr>
              <a:xfrm>
                <a:off x="1258457" y="5918456"/>
                <a:ext cx="2250000" cy="183356"/>
              </a:xfrm>
              <a:prstGeom prst="rect">
                <a:avLst/>
              </a:prstGeom>
              <a:ln>
                <a:noFill/>
              </a:ln>
              <a:effectLst>
                <a:outerShdw blurRad="2413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F0EA8A7C-6CDE-4CA1-BFCE-896766CD00C6}"/>
                  </a:ext>
                </a:extLst>
              </p:cNvPr>
              <p:cNvSpPr txBox="1"/>
              <p:nvPr/>
            </p:nvSpPr>
            <p:spPr>
              <a:xfrm>
                <a:off x="2045623" y="2337770"/>
                <a:ext cx="613738" cy="892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7A17D5FB-69FE-4E27-8D7B-EAB45673FDD1}"/>
                  </a:ext>
                </a:extLst>
              </p:cNvPr>
              <p:cNvSpPr txBox="1"/>
              <p:nvPr/>
            </p:nvSpPr>
            <p:spPr>
              <a:xfrm>
                <a:off x="1164209" y="4023935"/>
                <a:ext cx="2450256" cy="1166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международных форума БРИКС+ и ПМЭФ </a:t>
                </a:r>
                <a:b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</a:br>
                <a:r>
                  <a:rPr kumimoji="0" lang="ru-RU" sz="1125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Arial" charset="0"/>
                  </a:rPr>
                  <a:t>с участием делегации Кировской области</a:t>
                </a:r>
                <a:endParaRPr kumimoji="0" lang="en-US" sz="1125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7D08D761-3CC7-4D40-B3E4-719E0C2DE6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899863" y="2706584"/>
              <a:ext cx="509837" cy="484277"/>
            </a:xfrm>
            <a:prstGeom prst="rect">
              <a:avLst/>
            </a:prstGeom>
          </p:spPr>
        </p:pic>
      </p:grp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8419A393-0004-46E8-AB1F-99476D44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129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4">
            <a:extLst>
              <a:ext uri="{FF2B5EF4-FFF2-40B4-BE49-F238E27FC236}">
                <a16:creationId xmlns:a16="http://schemas.microsoft.com/office/drawing/2014/main" xmlns="" id="{2F06850A-D86C-4E7A-805D-491D62A40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9" y="17853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результаты реализации подпрограммы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«Развитие международных, внешнеэкономических и межрегиональных связей»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1FCF7C4-19FB-48C6-A40A-659AB70151D2}"/>
              </a:ext>
            </a:extLst>
          </p:cNvPr>
          <p:cNvSpPr txBox="1"/>
          <p:nvPr/>
        </p:nvSpPr>
        <p:spPr>
          <a:xfrm>
            <a:off x="3286125" y="2428875"/>
            <a:ext cx="19288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95B386C-8315-4E39-B228-B7DD7E6770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32189042"/>
              </p:ext>
            </p:extLst>
          </p:nvPr>
        </p:nvGraphicFramePr>
        <p:xfrm>
          <a:off x="96539" y="1340768"/>
          <a:ext cx="8950920" cy="5681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0F18B20-C45F-4476-9092-936B5399D633}"/>
              </a:ext>
            </a:extLst>
          </p:cNvPr>
          <p:cNvSpPr/>
          <p:nvPr/>
        </p:nvSpPr>
        <p:spPr>
          <a:xfrm>
            <a:off x="401835" y="1036836"/>
            <a:ext cx="8340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Развитие системы продвижения экспортного потенциала Кировской области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xmlns="" id="{535BF82A-63E8-4942-9F0D-A3BE85BF1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A20025-AA08-4113-8A18-7E360E45EAF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D35CE9-F990-4023-BF4E-EA2DDD8B8AB4}"/>
              </a:ext>
            </a:extLst>
          </p:cNvPr>
          <p:cNvSpPr txBox="1"/>
          <p:nvPr/>
        </p:nvSpPr>
        <p:spPr>
          <a:xfrm>
            <a:off x="396282" y="3443235"/>
            <a:ext cx="3930953" cy="1740476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уникальных социальных предприятий, включенных в реестр социальных предприятий, и (или) количество субъектов малого и среднего предпринимательства, созданных физическими лицами в возрасте </a:t>
            </a:r>
            <a:b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 25 лет включительно, получивших в 2023 году комплекс услуг и (или) финансовую поддержку в виде грантов, составило 59 единиц(план – 46 единиц)</a:t>
            </a:r>
          </a:p>
        </p:txBody>
      </p:sp>
      <p:sp>
        <p:nvSpPr>
          <p:cNvPr id="7174" name="Прямоугольник 13">
            <a:extLst>
              <a:ext uri="{FF2B5EF4-FFF2-40B4-BE49-F238E27FC236}">
                <a16:creationId xmlns:a16="http://schemas.microsoft.com/office/drawing/2014/main" xmlns="" id="{CAC21D9A-36E3-4813-A12E-61281096A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571500"/>
            <a:ext cx="8215312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результаты реализации подпрограммы </a:t>
            </a: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«Развитие малого и среднего предпринимательства и поддержка индивидуальной предпринимательской инициативы в Кировской области»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F3ABCF7F-3619-4C84-847F-B33A891B5B8B}"/>
              </a:ext>
            </a:extLst>
          </p:cNvPr>
          <p:cNvCxnSpPr/>
          <p:nvPr/>
        </p:nvCxnSpPr>
        <p:spPr>
          <a:xfrm flipV="1">
            <a:off x="470449" y="1340768"/>
            <a:ext cx="842962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олилиния 17">
            <a:extLst>
              <a:ext uri="{FF2B5EF4-FFF2-40B4-BE49-F238E27FC236}">
                <a16:creationId xmlns:a16="http://schemas.microsoft.com/office/drawing/2014/main" xmlns="" id="{DC4085CA-00CA-4AEB-9D26-DA9A095765F6}"/>
              </a:ext>
            </a:extLst>
          </p:cNvPr>
          <p:cNvSpPr/>
          <p:nvPr/>
        </p:nvSpPr>
        <p:spPr>
          <a:xfrm>
            <a:off x="830457" y="1413142"/>
            <a:ext cx="7777162" cy="461898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CC0000">
                <a:alpha val="45882"/>
              </a:srgb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Упрощение доступа субъектов к льготному финансированию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DE8362F-6C6C-428C-B55B-26E90B23F143}"/>
              </a:ext>
            </a:extLst>
          </p:cNvPr>
          <p:cNvSpPr/>
          <p:nvPr/>
        </p:nvSpPr>
        <p:spPr>
          <a:xfrm>
            <a:off x="4572000" y="3488309"/>
            <a:ext cx="4286250" cy="64171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действующих микрозаймов, предоставленных начинающим предпринимателям, составило 119 единиц  (план – 109 единиц)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837D62C9-9187-45A2-BE9C-5379D784F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4388"/>
          <a:stretch/>
        </p:blipFill>
        <p:spPr bwMode="auto">
          <a:xfrm>
            <a:off x="5922062" y="2159253"/>
            <a:ext cx="1584176" cy="944849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059C92-B732-4981-B61F-31DE2334BD3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0812" y="6259543"/>
            <a:ext cx="886676" cy="528840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294EF9C-A49C-4EB5-A327-07DB801D2F04}"/>
              </a:ext>
            </a:extLst>
          </p:cNvPr>
          <p:cNvSpPr txBox="1"/>
          <p:nvPr/>
        </p:nvSpPr>
        <p:spPr>
          <a:xfrm>
            <a:off x="4572000" y="4426429"/>
            <a:ext cx="4286250" cy="641714"/>
          </a:xfrm>
          <a:prstGeom prst="rect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just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14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Количество действующих микрозаймов, выданных государственной микрофинансовой организацией, составило 1,256 тыс. единиц (план 1,247 тыс. единиц)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78DE4C7-98CF-41A2-8482-667809C57F0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361" y="5962257"/>
            <a:ext cx="153072" cy="357168"/>
          </a:xfrm>
          <a:prstGeom prst="rect">
            <a:avLst/>
          </a:prstGeom>
        </p:spPr>
      </p:pic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xmlns="" id="{B2297E4C-F7AD-4902-AB22-1E51C263D2CB}"/>
              </a:ext>
            </a:extLst>
          </p:cNvPr>
          <p:cNvSpPr/>
          <p:nvPr/>
        </p:nvSpPr>
        <p:spPr>
          <a:xfrm>
            <a:off x="6600138" y="4153169"/>
            <a:ext cx="243071" cy="2501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ECCE8C0-5DCD-4395-968C-3515E9756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752" y="2147038"/>
            <a:ext cx="2928049" cy="951694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A9DECFD-71E6-47F2-B55D-A6483F8CDDF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3137" y="3109758"/>
            <a:ext cx="164606" cy="384081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6639F594-8AC9-4A05-9A70-3138C1FB2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692" y="5444858"/>
            <a:ext cx="1831131" cy="1220754"/>
          </a:xfrm>
          <a:prstGeom prst="rect">
            <a:avLst/>
          </a:prstGeom>
          <a:ln w="12700"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xmlns="" id="{6EB54B1C-B73C-4CBE-BF98-2DAA18C97CD6}"/>
              </a:ext>
            </a:extLst>
          </p:cNvPr>
          <p:cNvSpPr/>
          <p:nvPr/>
        </p:nvSpPr>
        <p:spPr>
          <a:xfrm>
            <a:off x="2279808" y="5187986"/>
            <a:ext cx="197935" cy="2190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52AED8C-4FF3-4504-9299-3CECB77A693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48120" y="5110755"/>
            <a:ext cx="195089" cy="20118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433EC1EA-20E5-47E4-A33A-678D92653410}"/>
              </a:ext>
            </a:extLst>
          </p:cNvPr>
          <p:cNvSpPr txBox="1"/>
          <p:nvPr/>
        </p:nvSpPr>
        <p:spPr>
          <a:xfrm>
            <a:off x="4572000" y="5374032"/>
            <a:ext cx="4286250" cy="641714"/>
          </a:xfrm>
          <a:prstGeom prst="rect">
            <a:avLst/>
          </a:prstGeom>
          <a:noFill/>
          <a:ln w="2222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Объем выданных 15 самозанятым гражданам микрозаймов составил 4,33 млн. рублей </a:t>
            </a:r>
            <a:b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(план 3,2 млн. рублей)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D5EE30C8-E844-4538-8A99-042216673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3361" y="3107631"/>
            <a:ext cx="164606" cy="38408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BD839E4-D51A-403E-BEE7-A2F233E91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4AB48-07F2-49B1-AD9E-1E8365B75E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651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5574" y="241211"/>
            <a:ext cx="9046418" cy="720145"/>
          </a:xfrm>
        </p:spPr>
        <p:txBody>
          <a:bodyPr anchor="ctr" anchorCtr="1">
            <a:noAutofit/>
          </a:bodyPr>
          <a:lstStyle/>
          <a:p>
            <a:pPr eaLnBrk="1" hangingPunct="1">
              <a:defRPr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результаты реализации подпрограммы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предпринимательства и поддержка индивидуальной предпринимательской инициативы в Кировской области»  </a:t>
            </a:r>
            <a:endParaRPr sz="18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gray">
          <a:xfrm>
            <a:off x="1876108" y="2204864"/>
            <a:ext cx="7039727" cy="0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 rot="5400000">
            <a:off x="688496" y="1260368"/>
            <a:ext cx="772356" cy="14648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gray">
          <a:xfrm>
            <a:off x="1835172" y="2540560"/>
            <a:ext cx="7235660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Font typeface="Arial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граждан, желающих вести бизнес, начинающих и действующих предпринимателей, получивших услуги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gray">
          <a:xfrm flipV="1">
            <a:off x="1907760" y="3138208"/>
            <a:ext cx="6988386" cy="28309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gray">
          <a:xfrm rot="5400000">
            <a:off x="684204" y="2164637"/>
            <a:ext cx="782481" cy="14517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gray">
          <a:xfrm>
            <a:off x="1891731" y="1667484"/>
            <a:ext cx="7156608" cy="4770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buFont typeface="Arial"/>
              <a:buChar char="•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субъектов малого и среднего предпринимательства, получивших комплексные услуги 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gray">
          <a:xfrm>
            <a:off x="480833" y="1785123"/>
            <a:ext cx="1084785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gray">
          <a:xfrm>
            <a:off x="1835172" y="5352413"/>
            <a:ext cx="7083169" cy="21764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gray">
          <a:xfrm rot="5400000">
            <a:off x="681612" y="3162760"/>
            <a:ext cx="774567" cy="14648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gray">
          <a:xfrm>
            <a:off x="1842262" y="5669093"/>
            <a:ext cx="7162127" cy="73866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Количество субъектов малого и среднего предпринимательства-экспортеров, заключивших экспортные контракты по результатам оказанных услуг</a:t>
            </a:r>
          </a:p>
          <a:p>
            <a:pPr lvl="0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gray">
          <a:xfrm flipH="1" flipV="1">
            <a:off x="1882563" y="2569361"/>
            <a:ext cx="1" cy="88552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gray">
          <a:xfrm flipV="1">
            <a:off x="1890446" y="1506523"/>
            <a:ext cx="2862" cy="853457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gray">
          <a:xfrm flipV="1">
            <a:off x="1869652" y="3621416"/>
            <a:ext cx="12912" cy="814935"/>
          </a:xfrm>
          <a:prstGeom prst="line">
            <a:avLst/>
          </a:prstGeom>
          <a:ln>
            <a:headEnd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gray">
          <a:xfrm>
            <a:off x="465726" y="2726730"/>
            <a:ext cx="121943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2728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B8C7E80-2EF6-4E1F-AF7C-4312878E6BC0}"/>
              </a:ext>
            </a:extLst>
          </p:cNvPr>
          <p:cNvSpPr/>
          <p:nvPr/>
        </p:nvSpPr>
        <p:spPr>
          <a:xfrm>
            <a:off x="1890446" y="3513607"/>
            <a:ext cx="70657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Количество оказанных субъектам малого и среднего предпринимательства, а также физическим лицам, применяющих специальный налоговый режим «Налог на профессиональный доход», информационно-консультационных услуг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xmlns="" id="{B8BBE749-606D-47FD-87E2-01691574F6B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16112" y="3761113"/>
            <a:ext cx="1236556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defPPr>
              <a:defRPr lang="ru-RU"/>
            </a:defPPr>
            <a:lvl1pPr algn="ctr">
              <a:defRPr sz="1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2216 </a:t>
            </a:r>
            <a:r>
              <a:rPr lang="ru-RU" dirty="0">
                <a:solidFill>
                  <a:schemeClr val="tx1"/>
                </a:solidFill>
              </a:rPr>
              <a:t>человек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xmlns="" id="{12B34DFF-E968-410B-94D9-440117F541DE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631132" y="4277221"/>
            <a:ext cx="784184" cy="1387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Line 18">
            <a:extLst>
              <a:ext uri="{FF2B5EF4-FFF2-40B4-BE49-F238E27FC236}">
                <a16:creationId xmlns:a16="http://schemas.microsoft.com/office/drawing/2014/main" xmlns="" id="{540F66B4-D2BC-47B4-A399-AE1D940A72A5}"/>
              </a:ext>
            </a:extLst>
          </p:cNvPr>
          <p:cNvSpPr>
            <a:spLocks noChangeShapeType="1"/>
          </p:cNvSpPr>
          <p:nvPr/>
        </p:nvSpPr>
        <p:spPr bwMode="gray">
          <a:xfrm>
            <a:off x="1873248" y="4327870"/>
            <a:ext cx="7045445" cy="28309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1A1888D-CA6C-4049-8BEE-A92C478BF53D}"/>
              </a:ext>
            </a:extLst>
          </p:cNvPr>
          <p:cNvSpPr/>
          <p:nvPr/>
        </p:nvSpPr>
        <p:spPr>
          <a:xfrm>
            <a:off x="1876108" y="4627780"/>
            <a:ext cx="7172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Количество самозанятых граждан Кировской области, получивших услуги, в том числе прошедших программы обучения</a:t>
            </a:r>
          </a:p>
        </p:txBody>
      </p:sp>
      <p:sp>
        <p:nvSpPr>
          <p:cNvPr id="32" name="Line 8">
            <a:extLst>
              <a:ext uri="{FF2B5EF4-FFF2-40B4-BE49-F238E27FC236}">
                <a16:creationId xmlns:a16="http://schemas.microsoft.com/office/drawing/2014/main" xmlns="" id="{4EC73AA0-D49D-4FFA-9646-16916B4A9773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1848961" y="4564386"/>
            <a:ext cx="13226" cy="729231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headEnd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xmlns="" id="{D8610BAB-3C83-4965-8EE3-85DB9C249B8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0995" y="4817314"/>
            <a:ext cx="114678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431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9">
            <a:extLst>
              <a:ext uri="{FF2B5EF4-FFF2-40B4-BE49-F238E27FC236}">
                <a16:creationId xmlns:a16="http://schemas.microsoft.com/office/drawing/2014/main" xmlns="" id="{0E2FD2B8-16F7-4E8F-B026-F3F0672FD466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614002" y="5390364"/>
            <a:ext cx="806717" cy="13355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Text Box 11">
            <a:extLst>
              <a:ext uri="{FF2B5EF4-FFF2-40B4-BE49-F238E27FC236}">
                <a16:creationId xmlns:a16="http://schemas.microsoft.com/office/drawing/2014/main" xmlns="" id="{055B0DF8-5491-4936-AA34-A0EAB383749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94428" y="5921561"/>
            <a:ext cx="1595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</a:p>
        </p:txBody>
      </p:sp>
      <p:sp>
        <p:nvSpPr>
          <p:cNvPr id="36" name="Line 8">
            <a:extLst>
              <a:ext uri="{FF2B5EF4-FFF2-40B4-BE49-F238E27FC236}">
                <a16:creationId xmlns:a16="http://schemas.microsoft.com/office/drawing/2014/main" xmlns="" id="{793690BB-179F-461C-A16C-16A3AF2AF849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1835172" y="5634665"/>
            <a:ext cx="16803" cy="775501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Line 18">
            <a:extLst>
              <a:ext uri="{FF2B5EF4-FFF2-40B4-BE49-F238E27FC236}">
                <a16:creationId xmlns:a16="http://schemas.microsoft.com/office/drawing/2014/main" xmlns="" id="{F25E9D5C-2A1D-44EA-BC8F-7AC3B6B0D679}"/>
              </a:ext>
            </a:extLst>
          </p:cNvPr>
          <p:cNvSpPr>
            <a:spLocks noChangeShapeType="1"/>
          </p:cNvSpPr>
          <p:nvPr/>
        </p:nvSpPr>
        <p:spPr bwMode="gray">
          <a:xfrm>
            <a:off x="1809311" y="6468944"/>
            <a:ext cx="7083169" cy="21764"/>
          </a:xfrm>
          <a:prstGeom prst="line">
            <a:avLst/>
          </a:prstGeom>
          <a:noFill/>
          <a:ln w="2540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Полилиния 17">
            <a:extLst>
              <a:ext uri="{FF2B5EF4-FFF2-40B4-BE49-F238E27FC236}">
                <a16:creationId xmlns:a16="http://schemas.microsoft.com/office/drawing/2014/main" xmlns="" id="{61ABEA8C-7CC9-49FC-9AF1-DBA54E393B22}"/>
              </a:ext>
            </a:extLst>
          </p:cNvPr>
          <p:cNvSpPr/>
          <p:nvPr/>
        </p:nvSpPr>
        <p:spPr>
          <a:xfrm>
            <a:off x="683419" y="1061037"/>
            <a:ext cx="7777162" cy="461898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solidFill>
              <a:srgbClr val="CC0000">
                <a:alpha val="45882"/>
              </a:srgbClr>
            </a:solidFill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Обеспечение доступности деловых услуг и мер государственной поддержки для субъектов малого и среднего предпринимательства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1F72A790-C1C5-41DD-826B-365138B0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24CA4-7F6E-4180-AFBC-C5C4E14BCC4B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127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E71CD71-58C5-41D1-A98E-31A1F026D504}"/>
              </a:ext>
            </a:extLst>
          </p:cNvPr>
          <p:cNvSpPr txBox="1"/>
          <p:nvPr/>
        </p:nvSpPr>
        <p:spPr>
          <a:xfrm>
            <a:off x="5674290" y="5540287"/>
            <a:ext cx="336220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общеобразовательных учреждений Кировской области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9317876-FA29-4A0B-A384-9A51E1271C27}"/>
              </a:ext>
            </a:extLst>
          </p:cNvPr>
          <p:cNvSpPr txBox="1"/>
          <p:nvPr/>
        </p:nvSpPr>
        <p:spPr>
          <a:xfrm>
            <a:off x="5605164" y="4768553"/>
            <a:ext cx="34563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10 380 учебно-методических комплектов в сфере НХП</a:t>
            </a:r>
          </a:p>
        </p:txBody>
      </p:sp>
      <p:sp>
        <p:nvSpPr>
          <p:cNvPr id="13" name="Звезда: 10 точек 12">
            <a:extLst>
              <a:ext uri="{FF2B5EF4-FFF2-40B4-BE49-F238E27FC236}">
                <a16:creationId xmlns:a16="http://schemas.microsoft.com/office/drawing/2014/main" xmlns="" id="{23910375-605B-4E2B-B26C-B532FA71E570}"/>
              </a:ext>
            </a:extLst>
          </p:cNvPr>
          <p:cNvSpPr/>
          <p:nvPr/>
        </p:nvSpPr>
        <p:spPr>
          <a:xfrm>
            <a:off x="7415009" y="1478596"/>
            <a:ext cx="1717280" cy="1365629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17 услуг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субъектам НХП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1A59EE2-D84B-4AD2-A192-5CEF07843815}"/>
              </a:ext>
            </a:extLst>
          </p:cNvPr>
          <p:cNvSpPr txBox="1"/>
          <p:nvPr/>
        </p:nvSpPr>
        <p:spPr>
          <a:xfrm>
            <a:off x="4821610" y="2267176"/>
            <a:ext cx="3197415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Оказание государственной поддержки субъектам МСП - производителям народных художественных промыслов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F226ED-6A7A-426B-AEBC-83AC766761CB}"/>
              </a:ext>
            </a:extLst>
          </p:cNvPr>
          <p:cNvSpPr txBox="1"/>
          <p:nvPr/>
        </p:nvSpPr>
        <p:spPr>
          <a:xfrm>
            <a:off x="1387838" y="1748848"/>
            <a:ext cx="3197416" cy="1477328"/>
          </a:xfrm>
          <a:prstGeom prst="accentBorderCallout1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Количество субъектов МСП в сфере НХП и ремесел Кировской области, получивших государственную поддержку</a:t>
            </a:r>
          </a:p>
        </p:txBody>
      </p:sp>
      <p:sp>
        <p:nvSpPr>
          <p:cNvPr id="7" name="Звезда: 10 точек 6">
            <a:extLst>
              <a:ext uri="{FF2B5EF4-FFF2-40B4-BE49-F238E27FC236}">
                <a16:creationId xmlns:a16="http://schemas.microsoft.com/office/drawing/2014/main" xmlns="" id="{4750EF57-EAB7-47C1-9E6D-E9FFA7CF8F11}"/>
              </a:ext>
            </a:extLst>
          </p:cNvPr>
          <p:cNvSpPr/>
          <p:nvPr/>
        </p:nvSpPr>
        <p:spPr>
          <a:xfrm>
            <a:off x="60087" y="2471147"/>
            <a:ext cx="1630457" cy="1477328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70" name="TextBox 4">
            <a:extLst>
              <a:ext uri="{FF2B5EF4-FFF2-40B4-BE49-F238E27FC236}">
                <a16:creationId xmlns:a16="http://schemas.microsoft.com/office/drawing/2014/main" xmlns="" id="{86FDFF03-7887-438C-A852-3EA6CA0A4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01107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результаты реализации подпрограммы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«Развитие малого и среднего предпринимательства и поддержка индивидуальной предпринимательской инициативы в Кировской области» 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xmlns="" id="{2083280B-7267-4308-93D6-30AE5376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389006" y="6381328"/>
            <a:ext cx="1600200" cy="273844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A20025-AA08-4113-8A18-7E360E45EAF3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56FCBC9-C679-4EB7-AB6D-FF92654933A3}"/>
              </a:ext>
            </a:extLst>
          </p:cNvPr>
          <p:cNvSpPr/>
          <p:nvPr/>
        </p:nvSpPr>
        <p:spPr>
          <a:xfrm>
            <a:off x="755576" y="1056704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Государственная поддержка и развитие сферы народных художественных промыслов и ремесел Кировской области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2E6254E-C365-4716-AFDA-A6DDDA264907}"/>
              </a:ext>
            </a:extLst>
          </p:cNvPr>
          <p:cNvSpPr txBox="1"/>
          <p:nvPr/>
        </p:nvSpPr>
        <p:spPr>
          <a:xfrm>
            <a:off x="369407" y="2701979"/>
            <a:ext cx="10011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1" name="Стрелка: вправо с вырезом 10">
            <a:extLst>
              <a:ext uri="{FF2B5EF4-FFF2-40B4-BE49-F238E27FC236}">
                <a16:creationId xmlns:a16="http://schemas.microsoft.com/office/drawing/2014/main" xmlns="" id="{9BFCDE45-EC59-4F7B-A69D-3F2D40D390A6}"/>
              </a:ext>
            </a:extLst>
          </p:cNvPr>
          <p:cNvSpPr/>
          <p:nvPr/>
        </p:nvSpPr>
        <p:spPr>
          <a:xfrm>
            <a:off x="4055857" y="2844225"/>
            <a:ext cx="1032285" cy="58477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B614510-2ED2-4559-90F1-A7F81BA8092A}"/>
              </a:ext>
            </a:extLst>
          </p:cNvPr>
          <p:cNvSpPr txBox="1"/>
          <p:nvPr/>
        </p:nvSpPr>
        <p:spPr>
          <a:xfrm>
            <a:off x="1881977" y="3654955"/>
            <a:ext cx="3507184" cy="1595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Предоставлена субсидия из областного бюджета Некоммерческому партнерству «Народные художественные промыслы и ремесла Вятки» на реализацию проектов в сфере НХП</a:t>
            </a:r>
          </a:p>
        </p:txBody>
      </p:sp>
      <p:sp>
        <p:nvSpPr>
          <p:cNvPr id="4" name="Звезда: 10 точек 3">
            <a:extLst>
              <a:ext uri="{FF2B5EF4-FFF2-40B4-BE49-F238E27FC236}">
                <a16:creationId xmlns:a16="http://schemas.microsoft.com/office/drawing/2014/main" xmlns="" id="{C278BAF3-7E5B-40C4-A06F-2FDD244FD31F}"/>
              </a:ext>
            </a:extLst>
          </p:cNvPr>
          <p:cNvSpPr/>
          <p:nvPr/>
        </p:nvSpPr>
        <p:spPr>
          <a:xfrm>
            <a:off x="251520" y="3845382"/>
            <a:ext cx="1800200" cy="1634325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9,2 млн. рублей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95DE83-55A5-4B49-9DBE-CC9DE87D5FB8}"/>
              </a:ext>
            </a:extLst>
          </p:cNvPr>
          <p:cNvSpPr txBox="1"/>
          <p:nvPr/>
        </p:nvSpPr>
        <p:spPr>
          <a:xfrm>
            <a:off x="323528" y="5607447"/>
            <a:ext cx="446449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работы художественно-экспертного Совета по народным художественным промыслам Кировской области</a:t>
            </a:r>
          </a:p>
        </p:txBody>
      </p:sp>
      <p:sp>
        <p:nvSpPr>
          <p:cNvPr id="17" name="Звезда: 10 точек 16">
            <a:extLst>
              <a:ext uri="{FF2B5EF4-FFF2-40B4-BE49-F238E27FC236}">
                <a16:creationId xmlns:a16="http://schemas.microsoft.com/office/drawing/2014/main" xmlns="" id="{1304E663-502A-43C1-A6DC-D14BF3E8796F}"/>
              </a:ext>
            </a:extLst>
          </p:cNvPr>
          <p:cNvSpPr/>
          <p:nvPr/>
        </p:nvSpPr>
        <p:spPr>
          <a:xfrm>
            <a:off x="4564927" y="5573847"/>
            <a:ext cx="1287872" cy="1200329"/>
          </a:xfrm>
          <a:prstGeom prst="star10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ХЭС</a:t>
            </a:r>
          </a:p>
        </p:txBody>
      </p:sp>
      <p:sp>
        <p:nvSpPr>
          <p:cNvPr id="19" name="Стрелка: вправо с вырезом 18">
            <a:extLst>
              <a:ext uri="{FF2B5EF4-FFF2-40B4-BE49-F238E27FC236}">
                <a16:creationId xmlns:a16="http://schemas.microsoft.com/office/drawing/2014/main" xmlns="" id="{3FEDEC2C-2ED4-46A2-8C6B-12A7E93C9D0E}"/>
              </a:ext>
            </a:extLst>
          </p:cNvPr>
          <p:cNvSpPr/>
          <p:nvPr/>
        </p:nvSpPr>
        <p:spPr>
          <a:xfrm>
            <a:off x="4055856" y="2859118"/>
            <a:ext cx="1032285" cy="584775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Стрелка: вправо с вырезом 20">
            <a:extLst>
              <a:ext uri="{FF2B5EF4-FFF2-40B4-BE49-F238E27FC236}">
                <a16:creationId xmlns:a16="http://schemas.microsoft.com/office/drawing/2014/main" xmlns="" id="{4F082DA5-33BE-4840-AAC0-E0BF7FCECBB7}"/>
              </a:ext>
            </a:extLst>
          </p:cNvPr>
          <p:cNvSpPr/>
          <p:nvPr/>
        </p:nvSpPr>
        <p:spPr>
          <a:xfrm>
            <a:off x="5004048" y="4192127"/>
            <a:ext cx="855823" cy="694286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013206E-A6AC-4C19-BDAD-63518F27D6D7}"/>
              </a:ext>
            </a:extLst>
          </p:cNvPr>
          <p:cNvSpPr txBox="1"/>
          <p:nvPr/>
        </p:nvSpPr>
        <p:spPr>
          <a:xfrm>
            <a:off x="6124762" y="4190897"/>
            <a:ext cx="23878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506 мастеров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10BB8E7-F634-4293-92E8-F0D0A5A0360F}"/>
              </a:ext>
            </a:extLst>
          </p:cNvPr>
          <p:cNvSpPr txBox="1"/>
          <p:nvPr/>
        </p:nvSpPr>
        <p:spPr>
          <a:xfrm>
            <a:off x="6380526" y="3622053"/>
            <a:ext cx="187629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175828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xmlns="" id="{04047B34-F44F-4EE3-A1DC-EE147EBB7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575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Основные результаты реализации подпрограммы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«Развитие малого и среднего предпринимательства и поддержка индивидуальной предпринимательской инициативы в Кировской области» </a:t>
            </a:r>
          </a:p>
        </p:txBody>
      </p:sp>
      <p:grpSp>
        <p:nvGrpSpPr>
          <p:cNvPr id="3075" name="Группа 28">
            <a:extLst>
              <a:ext uri="{FF2B5EF4-FFF2-40B4-BE49-F238E27FC236}">
                <a16:creationId xmlns:a16="http://schemas.microsoft.com/office/drawing/2014/main" xmlns="" id="{C076A1C2-E86C-4711-9645-660DDDDD7523}"/>
              </a:ext>
            </a:extLst>
          </p:cNvPr>
          <p:cNvGrpSpPr>
            <a:grpSpLocks/>
          </p:cNvGrpSpPr>
          <p:nvPr/>
        </p:nvGrpSpPr>
        <p:grpSpPr bwMode="auto">
          <a:xfrm>
            <a:off x="1423988" y="2481263"/>
            <a:ext cx="4870450" cy="1270000"/>
            <a:chOff x="5160828" y="2857505"/>
            <a:chExt cx="4436660" cy="414074"/>
          </a:xfrm>
        </p:grpSpPr>
        <p:sp>
          <p:nvSpPr>
            <p:cNvPr id="5" name="Text Box 14">
              <a:extLst>
                <a:ext uri="{FF2B5EF4-FFF2-40B4-BE49-F238E27FC236}">
                  <a16:creationId xmlns:a16="http://schemas.microsoft.com/office/drawing/2014/main" xmlns="" id="{0D80A48D-AE63-4EC0-8015-93B850DB80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0828" y="3111125"/>
              <a:ext cx="4436660" cy="160454"/>
            </a:xfrm>
            <a:prstGeom prst="rect">
              <a:avLst/>
            </a:prstGeom>
            <a:solidFill>
              <a:schemeClr val="bg2"/>
            </a:solidFill>
            <a:ln w="2857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Увеличение объектов в перечне государственного имущества</a:t>
              </a:r>
              <a:endParaRPr kumimoji="0" lang="ru-RU" alt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xmlns="" id="{ECEDE607-D8BA-46F8-A05E-03A8828229A2}"/>
                </a:ext>
              </a:extLst>
            </p:cNvPr>
            <p:cNvCxnSpPr/>
            <p:nvPr/>
          </p:nvCxnSpPr>
          <p:spPr>
            <a:xfrm>
              <a:off x="5218672" y="2857505"/>
              <a:ext cx="4371585" cy="517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Стрелка вправо 38">
            <a:extLst>
              <a:ext uri="{FF2B5EF4-FFF2-40B4-BE49-F238E27FC236}">
                <a16:creationId xmlns:a16="http://schemas.microsoft.com/office/drawing/2014/main" xmlns="" id="{40983443-1468-4C67-8408-2AEEF504059F}"/>
              </a:ext>
            </a:extLst>
          </p:cNvPr>
          <p:cNvSpPr/>
          <p:nvPr/>
        </p:nvSpPr>
        <p:spPr>
          <a:xfrm>
            <a:off x="6600825" y="32591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xmlns="" id="{9C2366F7-9FC9-4CE3-8932-50AE54B62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3363913"/>
            <a:ext cx="1119187" cy="273050"/>
          </a:xfrm>
          <a:prstGeom prst="rect">
            <a:avLst/>
          </a:prstGeom>
          <a:solidFill>
            <a:schemeClr val="bg2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На 10%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D879A362-276B-4ED9-8BEC-A551AE6294EF}"/>
              </a:ext>
            </a:extLst>
          </p:cNvPr>
          <p:cNvCxnSpPr/>
          <p:nvPr/>
        </p:nvCxnSpPr>
        <p:spPr>
          <a:xfrm>
            <a:off x="571500" y="1214438"/>
            <a:ext cx="84645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21">
            <a:extLst>
              <a:ext uri="{FF2B5EF4-FFF2-40B4-BE49-F238E27FC236}">
                <a16:creationId xmlns:a16="http://schemas.microsoft.com/office/drawing/2014/main" xmlns="" id="{742EAA96-7C43-44D2-9E44-270CC2528A7D}"/>
              </a:ext>
            </a:extLst>
          </p:cNvPr>
          <p:cNvSpPr/>
          <p:nvPr/>
        </p:nvSpPr>
        <p:spPr>
          <a:xfrm>
            <a:off x="682625" y="1470025"/>
            <a:ext cx="7777163" cy="1044575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CC0000">
                <a:alpha val="45882"/>
              </a:srgb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Предоставление имущества Кировской области, включенного в перечень государственного имущества, свободного от прав третьих лиц, предназначенного для предоставления во владение и (или)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E773DD25-08B8-452C-B5CF-6C0167211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4495800"/>
            <a:ext cx="4870450" cy="892175"/>
          </a:xfrm>
          <a:prstGeom prst="rect">
            <a:avLst/>
          </a:prstGeom>
          <a:solidFill>
            <a:schemeClr val="bg2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Предоставления государственной преференции в части передачи в аренду объектов государственной собственности Кировской области, включенных в перечень, без проведения процедуры торгов 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трелка вправо 38">
            <a:extLst>
              <a:ext uri="{FF2B5EF4-FFF2-40B4-BE49-F238E27FC236}">
                <a16:creationId xmlns:a16="http://schemas.microsoft.com/office/drawing/2014/main" xmlns="" id="{54CA61F4-2257-42A0-8A41-F9B599E8BBD8}"/>
              </a:ext>
            </a:extLst>
          </p:cNvPr>
          <p:cNvSpPr/>
          <p:nvPr/>
        </p:nvSpPr>
        <p:spPr>
          <a:xfrm>
            <a:off x="6600825" y="46529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xmlns="" id="{BE6AA5EF-CDEA-4B7E-A657-B3C825535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4805363"/>
            <a:ext cx="1119187" cy="273050"/>
          </a:xfrm>
          <a:prstGeom prst="rect">
            <a:avLst/>
          </a:prstGeom>
          <a:solidFill>
            <a:schemeClr val="bg2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договора</a:t>
            </a:r>
          </a:p>
        </p:txBody>
      </p:sp>
      <p:pic>
        <p:nvPicPr>
          <p:cNvPr id="15" name="Рисунок 14" descr="бюджет_показатели.png">
            <a:extLst>
              <a:ext uri="{FF2B5EF4-FFF2-40B4-BE49-F238E27FC236}">
                <a16:creationId xmlns:a16="http://schemas.microsoft.com/office/drawing/2014/main" xmlns="" id="{3F3D6930-CF96-4CC9-BFE9-3462C9B87F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382" y="3178688"/>
            <a:ext cx="648072" cy="643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4" name="Рисунок 15">
            <a:extLst>
              <a:ext uri="{FF2B5EF4-FFF2-40B4-BE49-F238E27FC236}">
                <a16:creationId xmlns:a16="http://schemas.microsoft.com/office/drawing/2014/main" xmlns="" id="{BEC791AE-9CF1-47D4-8DE4-8BA2338F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25" y="4513263"/>
            <a:ext cx="72707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CE4F8E5-A14F-43B6-8C44-8BA07814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B9C00-86B4-48B2-9B29-329B91AE676D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C:\Users\user\Desktop\абстрактная-ретро-картина-геометрических-форм-белый-фон-мозаики-114600092.jpg">
            <a:extLst>
              <a:ext uri="{FF2B5EF4-FFF2-40B4-BE49-F238E27FC236}">
                <a16:creationId xmlns:a16="http://schemas.microsoft.com/office/drawing/2014/main" xmlns="" id="{9C7056E4-A2C2-412A-870F-61628132C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" y="-4712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63E7368-8AE2-4E34-8B81-143A48B6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6563" y="6492875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8A9B8-FBA0-4804-9982-F40CDE00162B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78F8BA30-3ED9-4760-911B-FD6A5038D73A}"/>
              </a:ext>
            </a:extLst>
          </p:cNvPr>
          <p:cNvCxnSpPr/>
          <p:nvPr/>
        </p:nvCxnSpPr>
        <p:spPr>
          <a:xfrm>
            <a:off x="468313" y="620713"/>
            <a:ext cx="8464550" cy="15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4">
            <a:extLst>
              <a:ext uri="{FF2B5EF4-FFF2-40B4-BE49-F238E27FC236}">
                <a16:creationId xmlns:a16="http://schemas.microsoft.com/office/drawing/2014/main" xmlns="" id="{68B9B5A7-5289-45EA-B10B-1A084C2D8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5888"/>
            <a:ext cx="885666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Основные результаты реализации подпрограммы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«Развитие и регулирование потребительского рынка в Кировской области»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3079" name="Группа 29">
            <a:extLst>
              <a:ext uri="{FF2B5EF4-FFF2-40B4-BE49-F238E27FC236}">
                <a16:creationId xmlns:a16="http://schemas.microsoft.com/office/drawing/2014/main" xmlns="" id="{98F398B4-A8FC-4D45-AB2A-4968B1D5F37C}"/>
              </a:ext>
            </a:extLst>
          </p:cNvPr>
          <p:cNvGrpSpPr>
            <a:grpSpLocks/>
          </p:cNvGrpSpPr>
          <p:nvPr/>
        </p:nvGrpSpPr>
        <p:grpSpPr bwMode="auto">
          <a:xfrm>
            <a:off x="0" y="1557338"/>
            <a:ext cx="1295400" cy="433387"/>
            <a:chOff x="0" y="1412776"/>
            <a:chExt cx="1295400" cy="4336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9CE2497-26B2-4ABD-AF97-0C4C11883E62}"/>
                </a:ext>
              </a:extLst>
            </p:cNvPr>
            <p:cNvSpPr txBox="1"/>
            <p:nvPr/>
          </p:nvSpPr>
          <p:spPr>
            <a:xfrm>
              <a:off x="0" y="1412776"/>
              <a:ext cx="1295400" cy="4002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xmlns="" id="{F6645B26-77E3-42F5-A452-79710753B8AB}"/>
                </a:ext>
              </a:extLst>
            </p:cNvPr>
            <p:cNvCxnSpPr/>
            <p:nvPr/>
          </p:nvCxnSpPr>
          <p:spPr>
            <a:xfrm>
              <a:off x="0" y="1844823"/>
              <a:ext cx="865188" cy="1588"/>
            </a:xfrm>
            <a:prstGeom prst="line">
              <a:avLst/>
            </a:prstGeom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Группа 34">
            <a:extLst>
              <a:ext uri="{FF2B5EF4-FFF2-40B4-BE49-F238E27FC236}">
                <a16:creationId xmlns:a16="http://schemas.microsoft.com/office/drawing/2014/main" xmlns="" id="{1C07A3F7-7111-4EFD-9EC8-B2C08B7D36D1}"/>
              </a:ext>
            </a:extLst>
          </p:cNvPr>
          <p:cNvGrpSpPr>
            <a:grpSpLocks/>
          </p:cNvGrpSpPr>
          <p:nvPr/>
        </p:nvGrpSpPr>
        <p:grpSpPr bwMode="auto">
          <a:xfrm>
            <a:off x="909638" y="765175"/>
            <a:ext cx="7910512" cy="500063"/>
            <a:chOff x="910258" y="620688"/>
            <a:chExt cx="7910512" cy="500063"/>
          </a:xfrm>
        </p:grpSpPr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xmlns="" id="{3307C01D-ACB5-41B9-BC31-D27E69D57879}"/>
                </a:ext>
              </a:extLst>
            </p:cNvPr>
            <p:cNvSpPr/>
            <p:nvPr/>
          </p:nvSpPr>
          <p:spPr>
            <a:xfrm>
              <a:off x="910258" y="620688"/>
              <a:ext cx="7910512" cy="500063"/>
            </a:xfrm>
            <a:custGeom>
              <a:avLst/>
              <a:gdLst>
                <a:gd name="connsiteX0" fmla="*/ 59533 w 7643866"/>
                <a:gd name="connsiteY0" fmla="*/ 0 h 357190"/>
                <a:gd name="connsiteX1" fmla="*/ 7584333 w 7643866"/>
                <a:gd name="connsiteY1" fmla="*/ 0 h 357190"/>
                <a:gd name="connsiteX2" fmla="*/ 7643866 w 7643866"/>
                <a:gd name="connsiteY2" fmla="*/ 59533 h 357190"/>
                <a:gd name="connsiteX3" fmla="*/ 7643866 w 7643866"/>
                <a:gd name="connsiteY3" fmla="*/ 357190 h 357190"/>
                <a:gd name="connsiteX4" fmla="*/ 0 w 7643866"/>
                <a:gd name="connsiteY4" fmla="*/ 357190 h 357190"/>
                <a:gd name="connsiteX5" fmla="*/ 0 w 7643866"/>
                <a:gd name="connsiteY5" fmla="*/ 59533 h 357190"/>
                <a:gd name="connsiteX6" fmla="*/ 17437 w 7643866"/>
                <a:gd name="connsiteY6" fmla="*/ 17437 h 357190"/>
                <a:gd name="connsiteX7" fmla="*/ 59533 w 7643866"/>
                <a:gd name="connsiteY7" fmla="*/ 0 h 35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3866" h="357190">
                  <a:moveTo>
                    <a:pt x="59533" y="0"/>
                  </a:moveTo>
                  <a:lnTo>
                    <a:pt x="7584333" y="0"/>
                  </a:lnTo>
                  <a:lnTo>
                    <a:pt x="7643866" y="59533"/>
                  </a:lnTo>
                  <a:lnTo>
                    <a:pt x="7643866" y="357190"/>
                  </a:lnTo>
                  <a:lnTo>
                    <a:pt x="0" y="357190"/>
                  </a:lnTo>
                  <a:lnTo>
                    <a:pt x="0" y="59533"/>
                  </a:lnTo>
                  <a:cubicBezTo>
                    <a:pt x="0" y="43744"/>
                    <a:pt x="6272" y="28601"/>
                    <a:pt x="17437" y="17437"/>
                  </a:cubicBezTo>
                  <a:cubicBezTo>
                    <a:pt x="28602" y="6272"/>
                    <a:pt x="43744" y="0"/>
                    <a:pt x="595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CC0000">
                  <a:alpha val="45882"/>
                </a:srgbClr>
              </a:solidFill>
              <a:prstDash val="solid"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CE5525A-A58A-4867-A1AD-99087D52E669}"/>
                </a:ext>
              </a:extLst>
            </p:cNvPr>
            <p:cNvSpPr txBox="1"/>
            <p:nvPr/>
          </p:nvSpPr>
          <p:spPr>
            <a:xfrm>
              <a:off x="1403970" y="692126"/>
              <a:ext cx="6985000" cy="2812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Создание комфортной среды для граждан и субъектов торговой деятельности</a:t>
              </a:r>
            </a:p>
          </p:txBody>
        </p:sp>
      </p:grpSp>
      <p:grpSp>
        <p:nvGrpSpPr>
          <p:cNvPr id="3081" name="Группа 28">
            <a:extLst>
              <a:ext uri="{FF2B5EF4-FFF2-40B4-BE49-F238E27FC236}">
                <a16:creationId xmlns:a16="http://schemas.microsoft.com/office/drawing/2014/main" xmlns="" id="{D9B57A41-4FA9-494A-A42F-A08CC350B2C9}"/>
              </a:ext>
            </a:extLst>
          </p:cNvPr>
          <p:cNvGrpSpPr>
            <a:grpSpLocks/>
          </p:cNvGrpSpPr>
          <p:nvPr/>
        </p:nvGrpSpPr>
        <p:grpSpPr bwMode="auto">
          <a:xfrm>
            <a:off x="920950" y="1484313"/>
            <a:ext cx="7863479" cy="500062"/>
            <a:chOff x="920156" y="1340222"/>
            <a:chExt cx="7863480" cy="500063"/>
          </a:xfrm>
        </p:grpSpPr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xmlns="" id="{18D6FBB0-505D-46DE-9CB8-A57A358CA1FE}"/>
                </a:ext>
              </a:extLst>
            </p:cNvPr>
            <p:cNvSpPr/>
            <p:nvPr/>
          </p:nvSpPr>
          <p:spPr>
            <a:xfrm>
              <a:off x="920156" y="1340222"/>
              <a:ext cx="7863480" cy="500063"/>
            </a:xfrm>
            <a:custGeom>
              <a:avLst/>
              <a:gdLst>
                <a:gd name="connsiteX0" fmla="*/ 59533 w 7643866"/>
                <a:gd name="connsiteY0" fmla="*/ 0 h 357190"/>
                <a:gd name="connsiteX1" fmla="*/ 7584333 w 7643866"/>
                <a:gd name="connsiteY1" fmla="*/ 0 h 357190"/>
                <a:gd name="connsiteX2" fmla="*/ 7643866 w 7643866"/>
                <a:gd name="connsiteY2" fmla="*/ 59533 h 357190"/>
                <a:gd name="connsiteX3" fmla="*/ 7643866 w 7643866"/>
                <a:gd name="connsiteY3" fmla="*/ 357190 h 357190"/>
                <a:gd name="connsiteX4" fmla="*/ 0 w 7643866"/>
                <a:gd name="connsiteY4" fmla="*/ 357190 h 357190"/>
                <a:gd name="connsiteX5" fmla="*/ 0 w 7643866"/>
                <a:gd name="connsiteY5" fmla="*/ 59533 h 357190"/>
                <a:gd name="connsiteX6" fmla="*/ 17437 w 7643866"/>
                <a:gd name="connsiteY6" fmla="*/ 17437 h 357190"/>
                <a:gd name="connsiteX7" fmla="*/ 59533 w 7643866"/>
                <a:gd name="connsiteY7" fmla="*/ 0 h 35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3866" h="357190">
                  <a:moveTo>
                    <a:pt x="59533" y="0"/>
                  </a:moveTo>
                  <a:lnTo>
                    <a:pt x="7584333" y="0"/>
                  </a:lnTo>
                  <a:lnTo>
                    <a:pt x="7643866" y="59533"/>
                  </a:lnTo>
                  <a:lnTo>
                    <a:pt x="7643866" y="357190"/>
                  </a:lnTo>
                  <a:lnTo>
                    <a:pt x="0" y="357190"/>
                  </a:lnTo>
                  <a:lnTo>
                    <a:pt x="0" y="59533"/>
                  </a:lnTo>
                  <a:cubicBezTo>
                    <a:pt x="0" y="43744"/>
                    <a:pt x="6272" y="28601"/>
                    <a:pt x="17437" y="17437"/>
                  </a:cubicBezTo>
                  <a:cubicBezTo>
                    <a:pt x="28602" y="6272"/>
                    <a:pt x="43744" y="0"/>
                    <a:pt x="595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  <a:alpha val="46000"/>
                </a:schemeClr>
              </a:solidFill>
              <a:prstDash val="solid"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7831248-0DEF-4C15-900B-9EEF3FC7CEC8}"/>
                </a:ext>
              </a:extLst>
            </p:cNvPr>
            <p:cNvSpPr txBox="1"/>
            <p:nvPr/>
          </p:nvSpPr>
          <p:spPr>
            <a:xfrm>
              <a:off x="1402556" y="1484684"/>
              <a:ext cx="7143751" cy="2812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solidFill>
                    <a:srgbClr val="002060"/>
                  </a:solidFill>
                </a:rPr>
                <a:t>Содействие развитию торговой деятельности и сферы услуг в Кировской области</a:t>
              </a:r>
            </a:p>
          </p:txBody>
        </p:sp>
      </p:grpSp>
      <p:pic>
        <p:nvPicPr>
          <p:cNvPr id="19473" name="Picture 17" descr="C:\Users\user\Desktop\142.jpg">
            <a:extLst>
              <a:ext uri="{FF2B5EF4-FFF2-40B4-BE49-F238E27FC236}">
                <a16:creationId xmlns:a16="http://schemas.microsoft.com/office/drawing/2014/main" xmlns="" id="{7FAB3A1B-6E75-408D-B6EB-AECF26A2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3979" y="5408551"/>
            <a:ext cx="1656184" cy="10271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flat"/>
        </p:spPr>
      </p:pic>
      <p:sp>
        <p:nvSpPr>
          <p:cNvPr id="3086" name="TextBox 23">
            <a:extLst>
              <a:ext uri="{FF2B5EF4-FFF2-40B4-BE49-F238E27FC236}">
                <a16:creationId xmlns:a16="http://schemas.microsoft.com/office/drawing/2014/main" xmlns="" id="{91C58EEC-DDA0-40D5-9B83-75734F7DF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1" y="2126456"/>
            <a:ext cx="20891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ru-RU" altLang="ru-RU" sz="1200" dirty="0">
                <a:solidFill>
                  <a:srgbClr val="002060"/>
                </a:solidFill>
              </a:rPr>
              <a:t>организаций  потребкооперации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04443E-CC53-415B-8DDC-EEBE98BE78B4}"/>
              </a:ext>
            </a:extLst>
          </p:cNvPr>
          <p:cNvSpPr txBox="1"/>
          <p:nvPr/>
        </p:nvSpPr>
        <p:spPr>
          <a:xfrm>
            <a:off x="766956" y="5876925"/>
            <a:ext cx="2365182" cy="720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Участвуют </a:t>
            </a:r>
            <a:r>
              <a:rPr lang="ru-RU" sz="1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компаний,</a:t>
            </a:r>
            <a:b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364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объекта торговли  </a:t>
            </a:r>
          </a:p>
          <a:p>
            <a:pPr>
              <a:defRPr/>
            </a:pP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бытового обслуживания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B2FF1BA-4610-4E76-9718-54BB8B18BC50}"/>
              </a:ext>
            </a:extLst>
          </p:cNvPr>
          <p:cNvSpPr txBox="1"/>
          <p:nvPr/>
        </p:nvSpPr>
        <p:spPr>
          <a:xfrm>
            <a:off x="3345657" y="5856311"/>
            <a:ext cx="3743325" cy="7413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Выдано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75 138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63 034 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инвалидам,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1 829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семьям с детьми-инвалидами,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10 275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– многодетным семьям.		</a:t>
            </a:r>
          </a:p>
          <a:p>
            <a:r>
              <a:rPr lang="ru-RU" dirty="0"/>
              <a:t>			</a:t>
            </a:r>
          </a:p>
          <a:p>
            <a:r>
              <a:rPr lang="ru-RU" dirty="0"/>
              <a:t>			</a:t>
            </a:r>
          </a:p>
          <a:p>
            <a:r>
              <a:rPr lang="ru-RU" dirty="0"/>
              <a:t>			</a:t>
            </a:r>
          </a:p>
          <a:p>
            <a:r>
              <a:rPr lang="ru-RU" dirty="0"/>
              <a:t>			10108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A40DF53-B574-4C91-A895-5739F34B0858}"/>
              </a:ext>
            </a:extLst>
          </p:cNvPr>
          <p:cNvSpPr txBox="1"/>
          <p:nvPr/>
        </p:nvSpPr>
        <p:spPr>
          <a:xfrm>
            <a:off x="7163964" y="6381750"/>
            <a:ext cx="18725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Скидка от 2 до 20%</a:t>
            </a:r>
          </a:p>
        </p:txBody>
      </p:sp>
      <p:sp>
        <p:nvSpPr>
          <p:cNvPr id="29" name="Прямоугольник: скругленные углы 5">
            <a:extLst>
              <a:ext uri="{FF2B5EF4-FFF2-40B4-BE49-F238E27FC236}">
                <a16:creationId xmlns:a16="http://schemas.microsoft.com/office/drawing/2014/main" xmlns="" id="{8ACA6133-FFFE-4C08-9AC1-99883012BB9D}"/>
              </a:ext>
            </a:extLst>
          </p:cNvPr>
          <p:cNvSpPr/>
          <p:nvPr/>
        </p:nvSpPr>
        <p:spPr>
          <a:xfrm>
            <a:off x="920949" y="2128641"/>
            <a:ext cx="5284559" cy="6478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2AC4B89-85BB-4273-BA8D-2E0377D67026}"/>
              </a:ext>
            </a:extLst>
          </p:cNvPr>
          <p:cNvSpPr txBox="1"/>
          <p:nvPr/>
        </p:nvSpPr>
        <p:spPr>
          <a:xfrm>
            <a:off x="1063087" y="2198994"/>
            <a:ext cx="5042437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субсидия на возмещение части затрат,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связанных с приобретением хлебных фургонов</a:t>
            </a:r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5" name="Прямоугольник: скругленные углы 5">
            <a:extLst>
              <a:ext uri="{FF2B5EF4-FFF2-40B4-BE49-F238E27FC236}">
                <a16:creationId xmlns:a16="http://schemas.microsoft.com/office/drawing/2014/main" xmlns="" id="{9D3C1F4D-96EC-418A-83FC-889AA0B86F29}"/>
              </a:ext>
            </a:extLst>
          </p:cNvPr>
          <p:cNvSpPr/>
          <p:nvPr/>
        </p:nvSpPr>
        <p:spPr>
          <a:xfrm>
            <a:off x="6407943" y="2135982"/>
            <a:ext cx="2376487" cy="5032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153DFBF0-AC74-4E8A-9267-25CD0F0C4D4A}"/>
              </a:ext>
            </a:extLst>
          </p:cNvPr>
          <p:cNvSpPr txBox="1"/>
          <p:nvPr/>
        </p:nvSpPr>
        <p:spPr>
          <a:xfrm>
            <a:off x="2339181" y="5429807"/>
            <a:ext cx="2520950" cy="369332"/>
          </a:xfrm>
          <a:prstGeom prst="rect">
            <a:avLst/>
          </a:prstGeom>
          <a:noFill/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>
                <a:solidFill>
                  <a:srgbClr val="0070C0"/>
                </a:solidFill>
              </a:rPr>
              <a:t>«Карта милосердия»</a:t>
            </a:r>
            <a:r>
              <a:rPr lang="ru-RU" dirty="0"/>
              <a:t>»</a:t>
            </a:r>
          </a:p>
        </p:txBody>
      </p:sp>
      <p:sp>
        <p:nvSpPr>
          <p:cNvPr id="39" name="Прямоугольник: скругленные углы 5">
            <a:extLst>
              <a:ext uri="{FF2B5EF4-FFF2-40B4-BE49-F238E27FC236}">
                <a16:creationId xmlns:a16="http://schemas.microsoft.com/office/drawing/2014/main" xmlns="" id="{ADB5DFC0-1F1B-4256-8CF6-3F835DAF3631}"/>
              </a:ext>
            </a:extLst>
          </p:cNvPr>
          <p:cNvSpPr/>
          <p:nvPr/>
        </p:nvSpPr>
        <p:spPr>
          <a:xfrm>
            <a:off x="6443664" y="2781300"/>
            <a:ext cx="2340766" cy="7191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7" name="TextBox 39">
            <a:extLst>
              <a:ext uri="{FF2B5EF4-FFF2-40B4-BE49-F238E27FC236}">
                <a16:creationId xmlns:a16="http://schemas.microsoft.com/office/drawing/2014/main" xmlns="" id="{4A91C89E-9317-4694-90DD-4C4C2D7CF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3" y="2896840"/>
            <a:ext cx="2016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</a:rPr>
              <a:t>Закон Кировской области от 06.06.2022 № 87-ЗО</a:t>
            </a:r>
          </a:p>
        </p:txBody>
      </p:sp>
      <p:sp>
        <p:nvSpPr>
          <p:cNvPr id="44" name="Прямоугольник: скругленные углы 5">
            <a:extLst>
              <a:ext uri="{FF2B5EF4-FFF2-40B4-BE49-F238E27FC236}">
                <a16:creationId xmlns:a16="http://schemas.microsoft.com/office/drawing/2014/main" xmlns="" id="{20270056-5D88-4F57-A471-AADE96A8A367}"/>
              </a:ext>
            </a:extLst>
          </p:cNvPr>
          <p:cNvSpPr/>
          <p:nvPr/>
        </p:nvSpPr>
        <p:spPr>
          <a:xfrm>
            <a:off x="920952" y="3644900"/>
            <a:ext cx="5306812" cy="720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рямоугольник: скругленные углы 5">
            <a:extLst>
              <a:ext uri="{FF2B5EF4-FFF2-40B4-BE49-F238E27FC236}">
                <a16:creationId xmlns:a16="http://schemas.microsoft.com/office/drawing/2014/main" xmlns="" id="{1915CB0A-0E59-4966-952F-55C3EF0D9D17}"/>
              </a:ext>
            </a:extLst>
          </p:cNvPr>
          <p:cNvSpPr/>
          <p:nvPr/>
        </p:nvSpPr>
        <p:spPr>
          <a:xfrm>
            <a:off x="956198" y="4496936"/>
            <a:ext cx="5256213" cy="6492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8CF9CD9-7346-4976-BE85-CFF796DB7C10}"/>
              </a:ext>
            </a:extLst>
          </p:cNvPr>
          <p:cNvSpPr txBox="1"/>
          <p:nvPr/>
        </p:nvSpPr>
        <p:spPr>
          <a:xfrm>
            <a:off x="1042988" y="3716338"/>
            <a:ext cx="5194300" cy="877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семинары , круглые столы по вопросам защиты прав потребителей, обязательной маркировки товаров средствами идентификации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altLang="ru-RU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101" name="TextBox 46">
            <a:extLst>
              <a:ext uri="{FF2B5EF4-FFF2-40B4-BE49-F238E27FC236}">
                <a16:creationId xmlns:a16="http://schemas.microsoft.com/office/drawing/2014/main" xmlns="" id="{ACF92B00-E0C6-4C32-A501-A066F91BB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545660"/>
            <a:ext cx="497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консультационная помощь по вопросам в сфере защиты прав потребителей</a:t>
            </a:r>
          </a:p>
        </p:txBody>
      </p:sp>
      <p:sp>
        <p:nvSpPr>
          <p:cNvPr id="48" name="Прямоугольник: скругленные углы 5">
            <a:extLst>
              <a:ext uri="{FF2B5EF4-FFF2-40B4-BE49-F238E27FC236}">
                <a16:creationId xmlns:a16="http://schemas.microsoft.com/office/drawing/2014/main" xmlns="" id="{F8FA8B78-5F06-4998-ABBB-592ECD20B0F9}"/>
              </a:ext>
            </a:extLst>
          </p:cNvPr>
          <p:cNvSpPr/>
          <p:nvPr/>
        </p:nvSpPr>
        <p:spPr>
          <a:xfrm>
            <a:off x="6443663" y="3644900"/>
            <a:ext cx="2376487" cy="7207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Прямоугольник: скругленные углы 5">
            <a:extLst>
              <a:ext uri="{FF2B5EF4-FFF2-40B4-BE49-F238E27FC236}">
                <a16:creationId xmlns:a16="http://schemas.microsoft.com/office/drawing/2014/main" xmlns="" id="{B72EA62A-3286-430F-8184-F97BF0F5083B}"/>
              </a:ext>
            </a:extLst>
          </p:cNvPr>
          <p:cNvSpPr/>
          <p:nvPr/>
        </p:nvSpPr>
        <p:spPr>
          <a:xfrm>
            <a:off x="6443663" y="4508500"/>
            <a:ext cx="2340767" cy="619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4" name="TextBox 52">
            <a:extLst>
              <a:ext uri="{FF2B5EF4-FFF2-40B4-BE49-F238E27FC236}">
                <a16:creationId xmlns:a16="http://schemas.microsoft.com/office/drawing/2014/main" xmlns="" id="{F99B3BAE-3BD0-405B-AFA6-3C1114940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7031" y="3772073"/>
            <a:ext cx="2087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семинаров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круглых столов</a:t>
            </a:r>
          </a:p>
        </p:txBody>
      </p:sp>
      <p:sp>
        <p:nvSpPr>
          <p:cNvPr id="3105" name="TextBox 53">
            <a:extLst>
              <a:ext uri="{FF2B5EF4-FFF2-40B4-BE49-F238E27FC236}">
                <a16:creationId xmlns:a16="http://schemas.microsoft.com/office/drawing/2014/main" xmlns="" id="{04BA2CB6-2001-4D8F-9DDB-9687183ED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887" y="4690986"/>
            <a:ext cx="20875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Более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 </a:t>
            </a: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тыс. случаев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3C8A786-D954-4F24-9835-E179397BB2D0}"/>
              </a:ext>
            </a:extLst>
          </p:cNvPr>
          <p:cNvSpPr txBox="1"/>
          <p:nvPr/>
        </p:nvSpPr>
        <p:spPr>
          <a:xfrm>
            <a:off x="1053563" y="3025519"/>
            <a:ext cx="4968875" cy="6694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alt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освобождение от налога  на имущество организаций потребительской кооперации в сельской местности</a:t>
            </a:r>
            <a:endParaRPr kumimoji="0" lang="ru-RU" altLang="ru-RU" sz="135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altLang="ru-RU" sz="13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" name="Прямоугольник: скругленные углы 5">
            <a:extLst>
              <a:ext uri="{FF2B5EF4-FFF2-40B4-BE49-F238E27FC236}">
                <a16:creationId xmlns:a16="http://schemas.microsoft.com/office/drawing/2014/main" xmlns="" id="{4845CE91-73F7-4F5B-ACC7-4E1BD1D45F4F}"/>
              </a:ext>
            </a:extLst>
          </p:cNvPr>
          <p:cNvSpPr/>
          <p:nvPr/>
        </p:nvSpPr>
        <p:spPr>
          <a:xfrm>
            <a:off x="909638" y="2894810"/>
            <a:ext cx="5327650" cy="594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xmlns="" id="{3C1889B3-0A67-4ADD-8DA1-39652B27C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24" y="1274862"/>
            <a:ext cx="29550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ДОСТИЖЕНИЕ ПОКАЗАТЕЛЕЙ</a:t>
            </a:r>
          </a:p>
        </p:txBody>
      </p:sp>
      <p:sp>
        <p:nvSpPr>
          <p:cNvPr id="1030" name="TextBox 21">
            <a:extLst>
              <a:ext uri="{FF2B5EF4-FFF2-40B4-BE49-F238E27FC236}">
                <a16:creationId xmlns:a16="http://schemas.microsoft.com/office/drawing/2014/main" xmlns="" id="{3B6082A0-D657-46F8-93C4-20BB3D42F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781" y="1267068"/>
            <a:ext cx="3042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ВЫПОЛНЕНИЕ МЕРОПРИЯТИЙ</a:t>
            </a:r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xmlns="" id="{ED918F2F-8C39-46A9-8D38-F11F5A04A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1267068"/>
            <a:ext cx="21328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ОСВОЕНИЕ СРЕДСТВ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(тыс. рублей)</a:t>
            </a:r>
          </a:p>
        </p:txBody>
      </p:sp>
      <p:sp>
        <p:nvSpPr>
          <p:cNvPr id="4103" name="TextBox 36">
            <a:extLst>
              <a:ext uri="{FF2B5EF4-FFF2-40B4-BE49-F238E27FC236}">
                <a16:creationId xmlns:a16="http://schemas.microsoft.com/office/drawing/2014/main" xmlns="" id="{36AD0C96-DB36-44EB-8F64-A05464DB5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91168"/>
            <a:ext cx="7343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ИТОГИ РЕАЛИЗАЦИИ ГОСУДАРСТВЕННОЙ ПРОГРАММЫ ЗА 202</a:t>
            </a:r>
            <a:r>
              <a:rPr kumimoji="0" lang="en-US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 </a:t>
            </a:r>
          </a:p>
        </p:txBody>
      </p:sp>
      <p:graphicFrame>
        <p:nvGraphicFramePr>
          <p:cNvPr id="6" name="Диаграмма 33">
            <a:extLst>
              <a:ext uri="{FF2B5EF4-FFF2-40B4-BE49-F238E27FC236}">
                <a16:creationId xmlns:a16="http://schemas.microsoft.com/office/drawing/2014/main" xmlns="" id="{1658B16F-DCFE-45C1-AB88-C8398C71CC18}"/>
              </a:ext>
            </a:extLst>
          </p:cNvPr>
          <p:cNvGraphicFramePr>
            <a:graphicFrameLocks/>
          </p:cNvGraphicFramePr>
          <p:nvPr/>
        </p:nvGraphicFramePr>
        <p:xfrm>
          <a:off x="-273050" y="2184400"/>
          <a:ext cx="3421914" cy="342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5" name="TextBox 31">
            <a:extLst>
              <a:ext uri="{FF2B5EF4-FFF2-40B4-BE49-F238E27FC236}">
                <a16:creationId xmlns:a16="http://schemas.microsoft.com/office/drawing/2014/main" xmlns="" id="{273D4C30-6AFA-401D-B45E-6A8AA69D9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24" y="3465512"/>
            <a:ext cx="12196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Достигнуты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93,</a:t>
            </a:r>
            <a:r>
              <a:rPr kumimoji="0" lang="en-US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44</a:t>
            </a: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%</a:t>
            </a:r>
          </a:p>
        </p:txBody>
      </p:sp>
      <p:graphicFrame>
        <p:nvGraphicFramePr>
          <p:cNvPr id="5" name="Диаграмма 20">
            <a:extLst>
              <a:ext uri="{FF2B5EF4-FFF2-40B4-BE49-F238E27FC236}">
                <a16:creationId xmlns:a16="http://schemas.microsoft.com/office/drawing/2014/main" xmlns="" id="{818EDBF5-40EE-4FA5-ACF2-11EF25C9C4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76838035"/>
              </p:ext>
            </p:extLst>
          </p:nvPr>
        </p:nvGraphicFramePr>
        <p:xfrm>
          <a:off x="6275194" y="2162689"/>
          <a:ext cx="2994025" cy="360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107" name="TextBox 31">
            <a:extLst>
              <a:ext uri="{FF2B5EF4-FFF2-40B4-BE49-F238E27FC236}">
                <a16:creationId xmlns:a16="http://schemas.microsoft.com/office/drawing/2014/main" xmlns="" id="{E1493E2A-6704-4D72-B737-46C0E2E84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9524" y="3487895"/>
            <a:ext cx="11853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Выполнены</a:t>
            </a:r>
            <a:r>
              <a:rPr kumimoji="0" lang="ru-RU" alt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97,3%</a:t>
            </a:r>
          </a:p>
        </p:txBody>
      </p:sp>
      <p:graphicFrame>
        <p:nvGraphicFramePr>
          <p:cNvPr id="11" name="Диаграмма 24">
            <a:extLst>
              <a:ext uri="{FF2B5EF4-FFF2-40B4-BE49-F238E27FC236}">
                <a16:creationId xmlns:a16="http://schemas.microsoft.com/office/drawing/2014/main" xmlns="" id="{8C6E8319-99FF-43CA-A0CA-205B99F80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646460"/>
              </p:ext>
            </p:extLst>
          </p:nvPr>
        </p:nvGraphicFramePr>
        <p:xfrm>
          <a:off x="2506597" y="1727007"/>
          <a:ext cx="4410075" cy="506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19662D-7363-4F19-ACA1-F01F95AC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E5DB21-E25C-4679-9C73-050EEA268865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>
            <a:extLst>
              <a:ext uri="{FF2B5EF4-FFF2-40B4-BE49-F238E27FC236}">
                <a16:creationId xmlns:a16="http://schemas.microsoft.com/office/drawing/2014/main" xmlns="" id="{35728FE9-D87F-42D4-A700-0DE9A05B2CEE}"/>
              </a:ext>
            </a:extLst>
          </p:cNvPr>
          <p:cNvSpPr/>
          <p:nvPr/>
        </p:nvSpPr>
        <p:spPr>
          <a:xfrm>
            <a:off x="928688" y="1070582"/>
            <a:ext cx="7858125" cy="714376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60000"/>
                <a:lumOff val="40000"/>
                <a:alpha val="46000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1" name="Заголовок 1">
            <a:extLst>
              <a:ext uri="{FF2B5EF4-FFF2-40B4-BE49-F238E27FC236}">
                <a16:creationId xmlns:a16="http://schemas.microsoft.com/office/drawing/2014/main" xmlns="" id="{DA229E2B-3D4D-44FF-AB66-3FCD11CB2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051" y="1115796"/>
            <a:ext cx="7858126" cy="714376"/>
          </a:xfrm>
        </p:spPr>
        <p:txBody>
          <a:bodyPr/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Организации, осуществляющие розничную продажу алкогольной продукции на территории Кировской области</a:t>
            </a: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xmlns="" id="{24EFDCCC-8104-4335-B05C-7F727D1BD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949" y="2219326"/>
            <a:ext cx="2936677" cy="460639"/>
          </a:xfrm>
          <a:prstGeom prst="rect">
            <a:avLst/>
          </a:prstGeom>
          <a:solidFill>
            <a:schemeClr val="bg2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Организации – лицензиаты, единиц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xmlns="" id="{28B19999-1DA4-4A1F-A5E3-AEEDAA322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219" y="2299495"/>
            <a:ext cx="747839" cy="281103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663</a:t>
            </a: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xmlns="" id="{4B71FAB1-E26A-4E3B-A5C0-477B1FD5B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194041"/>
            <a:ext cx="3099196" cy="640175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Организации и индивидуальные предприниматели, реализующие только пиво, единиц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 Box 14">
            <a:extLst>
              <a:ext uri="{FF2B5EF4-FFF2-40B4-BE49-F238E27FC236}">
                <a16:creationId xmlns:a16="http://schemas.microsoft.com/office/drawing/2014/main" xmlns="" id="{C7FD32CA-8733-4EEE-9841-353F2D02D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8239" y="2315173"/>
            <a:ext cx="642938" cy="28110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707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xmlns="" id="{BA074078-6FFA-40CB-A3FF-0C51EF5CF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241" y="3135324"/>
            <a:ext cx="2871518" cy="280987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Торговые объекты, единиц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2D9C93B1-3B75-40B8-82E8-44F39E0D3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9658" y="3119588"/>
            <a:ext cx="642937" cy="28110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3041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 Box 14">
            <a:extLst>
              <a:ext uri="{FF2B5EF4-FFF2-40B4-BE49-F238E27FC236}">
                <a16:creationId xmlns:a16="http://schemas.microsoft.com/office/drawing/2014/main" xmlns="" id="{0E9C0F48-BDF0-4012-A3ED-E8182A265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72" y="5009484"/>
            <a:ext cx="3786188" cy="695575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Calibri"/>
                <a:cs typeface="Arial" charset="0"/>
              </a:rPr>
              <a:t>место в Приволжском федеральном округе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xmlns="" id="{9F261551-A795-4FFE-A058-7B1A491BE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3416" y="4997385"/>
            <a:ext cx="3929062" cy="744819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13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lang="ru-RU" altLang="ru-RU" sz="1600" dirty="0">
                <a:solidFill>
                  <a:srgbClr val="0070C0"/>
                </a:solidFill>
                <a:latin typeface="Calibri"/>
                <a:cs typeface="Arial" charset="0"/>
              </a:rPr>
              <a:t>место в Российской Федерации</a:t>
            </a:r>
          </a:p>
          <a:p>
            <a:pPr marL="0" marR="0" lvl="0" indent="0" algn="l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7688A07-8378-42EE-9046-84C210ABE785}"/>
              </a:ext>
            </a:extLst>
          </p:cNvPr>
          <p:cNvSpPr txBox="1"/>
          <p:nvPr/>
        </p:nvSpPr>
        <p:spPr>
          <a:xfrm>
            <a:off x="805272" y="408974"/>
            <a:ext cx="81049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Основные результаты реализации подпрограммы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«Развитие и регулирование потребительского рынка в Кировской области»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5">
            <a:extLst>
              <a:ext uri="{FF2B5EF4-FFF2-40B4-BE49-F238E27FC236}">
                <a16:creationId xmlns:a16="http://schemas.microsoft.com/office/drawing/2014/main" xmlns="" id="{39A8D1B8-1FDD-401B-BE67-655FD72E367D}"/>
              </a:ext>
            </a:extLst>
          </p:cNvPr>
          <p:cNvSpPr/>
          <p:nvPr/>
        </p:nvSpPr>
        <p:spPr>
          <a:xfrm>
            <a:off x="920949" y="2204664"/>
            <a:ext cx="2936677" cy="475301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4B94D431-F55D-4AA2-9832-4265F2072AC2}"/>
              </a:ext>
            </a:extLst>
          </p:cNvPr>
          <p:cNvCxnSpPr>
            <a:cxnSpLocks/>
          </p:cNvCxnSpPr>
          <p:nvPr/>
        </p:nvCxnSpPr>
        <p:spPr bwMode="auto">
          <a:xfrm>
            <a:off x="953051" y="3645024"/>
            <a:ext cx="7833762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4">
            <a:extLst>
              <a:ext uri="{FF2B5EF4-FFF2-40B4-BE49-F238E27FC236}">
                <a16:creationId xmlns:a16="http://schemas.microsoft.com/office/drawing/2014/main" xmlns="" id="{E0F57286-8D82-4EF6-B38A-9D69EC4A4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719" y="3907031"/>
            <a:ext cx="2936677" cy="640175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marL="0" marR="0" lvl="0" indent="0" algn="ctr" defTabSz="914400" fontAlgn="auto" latinLnBrk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charset="0"/>
              </a:defRPr>
            </a:lvl9pPr>
          </a:lstStyle>
          <a:p>
            <a:r>
              <a:rPr lang="ru-RU" altLang="ru-RU" dirty="0"/>
              <a:t>Рейтинг Кировской области </a:t>
            </a:r>
            <a:br>
              <a:rPr lang="ru-RU" altLang="ru-RU" dirty="0"/>
            </a:br>
            <a:r>
              <a:rPr lang="ru-RU" altLang="ru-RU" dirty="0"/>
              <a:t>по количеству лицензируемых торговых объектов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BB0F96B4-2460-4EC4-BD3E-4B0B10FBFBE4}"/>
              </a:ext>
            </a:extLst>
          </p:cNvPr>
          <p:cNvCxnSpPr>
            <a:cxnSpLocks/>
          </p:cNvCxnSpPr>
          <p:nvPr/>
        </p:nvCxnSpPr>
        <p:spPr bwMode="auto">
          <a:xfrm>
            <a:off x="3466185" y="6093296"/>
            <a:ext cx="2499746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4B1409EF-624F-48EA-9492-D24D086F5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E6AB0-8BD9-40F6-8455-D7E135E3E18E}" type="slidenum">
              <a:rPr lang="ru-RU" altLang="ru-RU" smtClean="0"/>
              <a:pPr/>
              <a:t>20</a:t>
            </a:fld>
            <a:endParaRPr lang="ru-RU" alt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CD3B7D3F-5665-42AF-A3CF-8D133F8BC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6563" y="6492875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FB7492-4E12-4CC7-9086-4C97BFA6D59D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C5FBCB5C-ED67-48D1-A0C1-BDB4B7A97AB9}"/>
              </a:ext>
            </a:extLst>
          </p:cNvPr>
          <p:cNvCxnSpPr/>
          <p:nvPr/>
        </p:nvCxnSpPr>
        <p:spPr>
          <a:xfrm>
            <a:off x="428625" y="857250"/>
            <a:ext cx="8429625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TextBox 4">
            <a:extLst>
              <a:ext uri="{FF2B5EF4-FFF2-40B4-BE49-F238E27FC236}">
                <a16:creationId xmlns:a16="http://schemas.microsoft.com/office/drawing/2014/main" xmlns="" id="{F79EE297-E24C-40E9-A851-255704FF3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85750"/>
            <a:ext cx="88566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Основные результаты реализации подпрограммы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«Развитие и регулирование потребительского рынка в Кировской области»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xmlns="" id="{116B3276-903C-4BB6-9069-59D90D09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72" y="1692258"/>
            <a:ext cx="1857375" cy="274638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  Выдано лицензий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xmlns="" id="{E190BD8D-C01D-4DED-9071-A9CD662E1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847" y="1683297"/>
            <a:ext cx="642938" cy="28110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101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xmlns="" id="{67966790-4BA3-4CA4-8315-C6EC04847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295363"/>
            <a:ext cx="642937" cy="28110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526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xmlns="" id="{69D52891-E0A8-4569-8B05-36A49504D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72" y="2206594"/>
            <a:ext cx="1857375" cy="453907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Продлено действие лицензий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3BF0AD6E-7625-4446-98C6-D3A0AD05F851}"/>
              </a:ext>
            </a:extLst>
          </p:cNvPr>
          <p:cNvCxnSpPr>
            <a:cxnSpLocks/>
          </p:cNvCxnSpPr>
          <p:nvPr/>
        </p:nvCxnSpPr>
        <p:spPr bwMode="auto">
          <a:xfrm>
            <a:off x="1390423" y="1379340"/>
            <a:ext cx="6966970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4">
            <a:extLst>
              <a:ext uri="{FF2B5EF4-FFF2-40B4-BE49-F238E27FC236}">
                <a16:creationId xmlns:a16="http://schemas.microsoft.com/office/drawing/2014/main" xmlns="" id="{976A3627-416E-4E0A-B1F4-953ECEF4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269" y="2331495"/>
            <a:ext cx="2297881" cy="274370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Переоформлено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ext Box 14">
            <a:extLst>
              <a:ext uri="{FF2B5EF4-FFF2-40B4-BE49-F238E27FC236}">
                <a16:creationId xmlns:a16="http://schemas.microsoft.com/office/drawing/2014/main" xmlns="" id="{28697AC9-FF31-4728-A2FB-639F101A3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2286810"/>
            <a:ext cx="642938" cy="28110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283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 Box 14">
            <a:extLst>
              <a:ext uri="{FF2B5EF4-FFF2-40B4-BE49-F238E27FC236}">
                <a16:creationId xmlns:a16="http://schemas.microsoft.com/office/drawing/2014/main" xmlns="" id="{6AE93BDF-11F7-42BE-B667-A2CD6E33A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1711945"/>
            <a:ext cx="642937" cy="28110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919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5" name="TextBox 51">
            <a:extLst>
              <a:ext uri="{FF2B5EF4-FFF2-40B4-BE49-F238E27FC236}">
                <a16:creationId xmlns:a16="http://schemas.microsoft.com/office/drawing/2014/main" xmlns="" id="{F986680A-5FCF-4048-B8F0-AE56E368F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8" y="1071563"/>
            <a:ext cx="789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Лицензионный контроль в сфере розничной продажи алкогольной продукции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Text Box 14">
            <a:extLst>
              <a:ext uri="{FF2B5EF4-FFF2-40B4-BE49-F238E27FC236}">
                <a16:creationId xmlns:a16="http://schemas.microsoft.com/office/drawing/2014/main" xmlns="" id="{8AC81369-CBEF-469C-A64C-3E23F23C2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656482"/>
            <a:ext cx="2270125" cy="453907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Проведено оценок лицензионных требований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7" name="TextBox 55">
            <a:extLst>
              <a:ext uri="{FF2B5EF4-FFF2-40B4-BE49-F238E27FC236}">
                <a16:creationId xmlns:a16="http://schemas.microsoft.com/office/drawing/2014/main" xmlns="" id="{773269D5-F979-496D-BC0C-36A993F2E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4000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8" name="TextBox 56">
            <a:extLst>
              <a:ext uri="{FF2B5EF4-FFF2-40B4-BE49-F238E27FC236}">
                <a16:creationId xmlns:a16="http://schemas.microsoft.com/office/drawing/2014/main" xmlns="" id="{E68F6AB8-7A1A-41C3-92F4-3CDF19CC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018" y="3476625"/>
            <a:ext cx="7572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Проведение профилактических мероприятий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6" name="Text Box 14">
            <a:extLst>
              <a:ext uri="{FF2B5EF4-FFF2-40B4-BE49-F238E27FC236}">
                <a16:creationId xmlns:a16="http://schemas.microsoft.com/office/drawing/2014/main" xmlns="" id="{6494163F-ED32-46EA-AD28-53B25BBB2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72" y="3935729"/>
            <a:ext cx="1697037" cy="271460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информирование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Text Box 14">
            <a:extLst>
              <a:ext uri="{FF2B5EF4-FFF2-40B4-BE49-F238E27FC236}">
                <a16:creationId xmlns:a16="http://schemas.microsoft.com/office/drawing/2014/main" xmlns="" id="{2F4A2B38-6E34-4FCA-A8DE-76B4D892F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7" y="1685531"/>
            <a:ext cx="1857375" cy="812979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Уплачено госпошлины в областной бюджет, млн. рублей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Text Box 14">
            <a:extLst>
              <a:ext uri="{FF2B5EF4-FFF2-40B4-BE49-F238E27FC236}">
                <a16:creationId xmlns:a16="http://schemas.microsoft.com/office/drawing/2014/main" xmlns="" id="{CDE05B29-0A78-4619-8E5B-65AC943AB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41" y="2646090"/>
            <a:ext cx="655638" cy="28110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48,1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xmlns="" id="{DD69A899-E942-42AE-8087-95AB14006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71" y="4751419"/>
            <a:ext cx="1697038" cy="810478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изменения федерального и регионального законодательства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:a16="http://schemas.microsoft.com/office/drawing/2014/main" xmlns="" id="{8705EA32-BE65-4509-B123-536306259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812" y="3946079"/>
            <a:ext cx="1873250" cy="273050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консультирование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Text Box 14">
            <a:extLst>
              <a:ext uri="{FF2B5EF4-FFF2-40B4-BE49-F238E27FC236}">
                <a16:creationId xmlns:a16="http://schemas.microsoft.com/office/drawing/2014/main" xmlns="" id="{26A2D21F-B904-43C0-9A18-6356ADF85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447" y="4739597"/>
            <a:ext cx="2016125" cy="1208023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400" dirty="0">
                <a:solidFill>
                  <a:schemeClr val="accent1"/>
                </a:solidFill>
                <a:latin typeface="Arial" pitchFamily="34" charset="0"/>
              </a:rPr>
              <a:t>п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 лицензированию,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декларированию,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фиксации в ЕГАИС,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вопросам </a:t>
            </a:r>
            <a:b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контроля</a:t>
            </a: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xmlns="" id="{B70CE3BF-C8F0-46D0-B79B-E1E3D69B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430" y="4739597"/>
            <a:ext cx="1943100" cy="896656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визитов</a:t>
            </a:r>
          </a:p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отношении новых лицензиатов</a:t>
            </a:r>
          </a:p>
          <a:p>
            <a:pPr marL="0" marR="0" lvl="0" indent="0" algn="l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8" name="Text Box 14">
            <a:extLst>
              <a:ext uri="{FF2B5EF4-FFF2-40B4-BE49-F238E27FC236}">
                <a16:creationId xmlns:a16="http://schemas.microsoft.com/office/drawing/2014/main" xmlns="" id="{09978761-B68C-4302-9678-09820D766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384" y="3949606"/>
            <a:ext cx="1871662" cy="452438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профилактические визиты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Text Box 14">
            <a:extLst>
              <a:ext uri="{FF2B5EF4-FFF2-40B4-BE49-F238E27FC236}">
                <a16:creationId xmlns:a16="http://schemas.microsoft.com/office/drawing/2014/main" xmlns="" id="{44E7C909-B594-4075-8681-923B72109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165" y="4739597"/>
            <a:ext cx="1944687" cy="674031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295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объявленных предостережений</a:t>
            </a:r>
          </a:p>
          <a:p>
            <a:pPr marL="0" marR="0" lvl="0" indent="0" algn="l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Text Box 14">
            <a:extLst>
              <a:ext uri="{FF2B5EF4-FFF2-40B4-BE49-F238E27FC236}">
                <a16:creationId xmlns:a16="http://schemas.microsoft.com/office/drawing/2014/main" xmlns="" id="{101E6E11-B079-4177-8D20-D5E6ACB24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368" y="3976240"/>
            <a:ext cx="1873250" cy="273050"/>
          </a:xfrm>
          <a:prstGeom prst="rect">
            <a:avLst/>
          </a:prstGeom>
          <a:solidFill>
            <a:schemeClr val="bg2"/>
          </a:solidFill>
          <a:ln w="28575" algn="ctr">
            <a:solidFill>
              <a:srgbClr val="99CC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ts val="14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предостережения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DD923BB9-4BA9-44A3-A67B-55A7366C6941}"/>
              </a:ext>
            </a:extLst>
          </p:cNvPr>
          <p:cNvCxnSpPr>
            <a:cxnSpLocks/>
          </p:cNvCxnSpPr>
          <p:nvPr/>
        </p:nvCxnSpPr>
        <p:spPr bwMode="auto">
          <a:xfrm>
            <a:off x="758734" y="3284984"/>
            <a:ext cx="8061416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C85AC5CA-ED1B-49FD-AE2C-7F74AC7E5335}"/>
              </a:ext>
            </a:extLst>
          </p:cNvPr>
          <p:cNvCxnSpPr>
            <a:cxnSpLocks/>
          </p:cNvCxnSpPr>
          <p:nvPr/>
        </p:nvCxnSpPr>
        <p:spPr bwMode="auto">
          <a:xfrm>
            <a:off x="3547406" y="6309320"/>
            <a:ext cx="2190047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6C9EDFF8-A056-48CE-B629-D3C92AA422E7}"/>
              </a:ext>
            </a:extLst>
          </p:cNvPr>
          <p:cNvCxnSpPr>
            <a:cxnSpLocks/>
          </p:cNvCxnSpPr>
          <p:nvPr/>
        </p:nvCxnSpPr>
        <p:spPr bwMode="auto">
          <a:xfrm>
            <a:off x="2545432" y="3814997"/>
            <a:ext cx="4040098" cy="0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4">
            <a:extLst>
              <a:ext uri="{FF2B5EF4-FFF2-40B4-BE49-F238E27FC236}">
                <a16:creationId xmlns:a16="http://schemas.microsoft.com/office/drawing/2014/main" xmlns="" id="{D780B1D2-51DB-433F-92C7-5DEE54759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768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ДОСТИЖЕНИИ ЗНАЧЕНИЙ КЛЮЧЕВЫХ ЦЕЛЕВЫХ ПОКАЗАТЕЛЕЙ ЭФФЕКТИВНОСТИ РЕАЛИЗАЦИИ ГОСПРОГРАММЫ </a:t>
            </a:r>
            <a:b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xmlns="" id="{C76309D7-6563-4C35-BCFD-517725EE3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1" y="1139540"/>
            <a:ext cx="3852044" cy="117275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lnSpc>
                <a:spcPts val="14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инвестиций в основной капитал в муниципальном образовании 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полному кругу организаций за счет всех источников финансирования 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душу населения, </a:t>
            </a:r>
            <a:b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рублей)</a:t>
            </a:r>
          </a:p>
        </p:txBody>
      </p:sp>
      <p:grpSp>
        <p:nvGrpSpPr>
          <p:cNvPr id="5124" name="Группа 28">
            <a:extLst>
              <a:ext uri="{FF2B5EF4-FFF2-40B4-BE49-F238E27FC236}">
                <a16:creationId xmlns:a16="http://schemas.microsoft.com/office/drawing/2014/main" xmlns="" id="{A5D44AD7-DF5D-4443-985E-068AC4A0D19D}"/>
              </a:ext>
            </a:extLst>
          </p:cNvPr>
          <p:cNvGrpSpPr>
            <a:grpSpLocks/>
          </p:cNvGrpSpPr>
          <p:nvPr/>
        </p:nvGrpSpPr>
        <p:grpSpPr bwMode="auto">
          <a:xfrm>
            <a:off x="5219700" y="1476941"/>
            <a:ext cx="3744912" cy="917104"/>
            <a:chOff x="5219163" y="2855868"/>
            <a:chExt cx="4001778" cy="251537"/>
          </a:xfrm>
        </p:grpSpPr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xmlns="" id="{74A224F3-9470-4864-97B1-DE6079AA6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163" y="2874983"/>
              <a:ext cx="4001778" cy="232422"/>
            </a:xfrm>
            <a:prstGeom prst="rect">
              <a:avLst/>
            </a:prstGeom>
            <a:solidFill>
              <a:schemeClr val="bg2"/>
            </a:solidFill>
            <a:ln w="2857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lnSpc>
                  <a:spcPts val="14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внешнеторгового оборота Кировской области – 1081,6 млн. долларов США </a:t>
              </a:r>
              <a:b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(план – 1366,9 млн. долларов США)  </a:t>
              </a:r>
            </a:p>
            <a:p>
              <a:pPr fontAlgn="auto">
                <a:lnSpc>
                  <a:spcPts val="1400"/>
                </a:lnSpc>
                <a:spcAft>
                  <a:spcPts val="0"/>
                </a:spcAft>
                <a:buFontTx/>
                <a:buNone/>
                <a:defRPr/>
              </a:pPr>
              <a:endPara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xmlns="" id="{70AD6351-B57D-4E60-A082-4618084F23AC}"/>
                </a:ext>
              </a:extLst>
            </p:cNvPr>
            <p:cNvCxnSpPr/>
            <p:nvPr/>
          </p:nvCxnSpPr>
          <p:spPr>
            <a:xfrm flipV="1">
              <a:off x="5219163" y="2855868"/>
              <a:ext cx="3925237" cy="1434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5" name="Группа 28">
            <a:extLst>
              <a:ext uri="{FF2B5EF4-FFF2-40B4-BE49-F238E27FC236}">
                <a16:creationId xmlns:a16="http://schemas.microsoft.com/office/drawing/2014/main" xmlns="" id="{AD908872-8687-47E3-935C-E71F463CB3B1}"/>
              </a:ext>
            </a:extLst>
          </p:cNvPr>
          <p:cNvGrpSpPr>
            <a:grpSpLocks/>
          </p:cNvGrpSpPr>
          <p:nvPr/>
        </p:nvGrpSpPr>
        <p:grpSpPr bwMode="auto">
          <a:xfrm>
            <a:off x="5214938" y="2570162"/>
            <a:ext cx="3749675" cy="1601650"/>
            <a:chOff x="5214587" y="2627163"/>
            <a:chExt cx="3605887" cy="847878"/>
          </a:xfrm>
        </p:grpSpPr>
        <p:sp>
          <p:nvSpPr>
            <p:cNvPr id="24" name="Text Box 14">
              <a:extLst>
                <a:ext uri="{FF2B5EF4-FFF2-40B4-BE49-F238E27FC236}">
                  <a16:creationId xmlns:a16="http://schemas.microsoft.com/office/drawing/2014/main" xmlns="" id="{5C92CD26-CC3C-44EE-AD51-1DD000713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166" y="2665821"/>
              <a:ext cx="3601308" cy="809220"/>
            </a:xfrm>
            <a:prstGeom prst="rect">
              <a:avLst/>
            </a:prstGeom>
            <a:solidFill>
              <a:schemeClr val="bg2"/>
            </a:solidFill>
            <a:ln w="2857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lnSpc>
                  <a:spcPts val="14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Доля документов (проектов документов) стратегического планирования Кировской области, разработанных в рамках целеполагания, прогнозирования, планирования и программирования, в общем количестве документов стратегического планирования, необходимых для разработки – 100% (план –  100%)</a:t>
              </a: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xmlns="" id="{87FF2895-718A-4275-8C89-3DF0E533448D}"/>
                </a:ext>
              </a:extLst>
            </p:cNvPr>
            <p:cNvCxnSpPr/>
            <p:nvPr/>
          </p:nvCxnSpPr>
          <p:spPr>
            <a:xfrm>
              <a:off x="5214587" y="2627163"/>
              <a:ext cx="3601307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6" name="Группа 28">
            <a:extLst>
              <a:ext uri="{FF2B5EF4-FFF2-40B4-BE49-F238E27FC236}">
                <a16:creationId xmlns:a16="http://schemas.microsoft.com/office/drawing/2014/main" xmlns="" id="{6730FE6C-1921-475F-8A6E-E323D487D2E8}"/>
              </a:ext>
            </a:extLst>
          </p:cNvPr>
          <p:cNvGrpSpPr>
            <a:grpSpLocks/>
          </p:cNvGrpSpPr>
          <p:nvPr/>
        </p:nvGrpSpPr>
        <p:grpSpPr bwMode="auto">
          <a:xfrm>
            <a:off x="5209021" y="4387462"/>
            <a:ext cx="3744913" cy="1023355"/>
            <a:chOff x="5219163" y="2857500"/>
            <a:chExt cx="3601310" cy="535763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xmlns="" id="{DD5DA4C2-0E11-477C-88FA-7F1AB15B1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163" y="2874954"/>
              <a:ext cx="3601310" cy="518309"/>
            </a:xfrm>
            <a:prstGeom prst="rect">
              <a:avLst/>
            </a:prstGeom>
            <a:solidFill>
              <a:schemeClr val="bg2"/>
            </a:solidFill>
            <a:ln w="2857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lnSpc>
                  <a:spcPts val="14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Численность занятых в сфере малого и среднего предпринимательства Кировской области, включая индивидуальных предпринимателей   и самозанятых граждан – 210,2 тыс. человек (план –  203,0  тыс. человек)</a:t>
              </a: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xmlns="" id="{17440089-11DC-47F2-8CAA-7C67EBE6182D}"/>
                </a:ext>
              </a:extLst>
            </p:cNvPr>
            <p:cNvCxnSpPr/>
            <p:nvPr/>
          </p:nvCxnSpPr>
          <p:spPr>
            <a:xfrm>
              <a:off x="5219163" y="2857500"/>
              <a:ext cx="360131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Рисунок 21" descr="бюджет_показатели.png">
            <a:extLst>
              <a:ext uri="{FF2B5EF4-FFF2-40B4-BE49-F238E27FC236}">
                <a16:creationId xmlns:a16="http://schemas.microsoft.com/office/drawing/2014/main" xmlns="" id="{0B1F3166-DEE2-46BE-8441-B8E141B251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55307" y="3066429"/>
            <a:ext cx="648072" cy="6438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28" name="Группа 28">
            <a:extLst>
              <a:ext uri="{FF2B5EF4-FFF2-40B4-BE49-F238E27FC236}">
                <a16:creationId xmlns:a16="http://schemas.microsoft.com/office/drawing/2014/main" xmlns="" id="{548DD8B8-9846-40F4-82CA-7FD5D3C03BC8}"/>
              </a:ext>
            </a:extLst>
          </p:cNvPr>
          <p:cNvGrpSpPr>
            <a:grpSpLocks/>
          </p:cNvGrpSpPr>
          <p:nvPr/>
        </p:nvGrpSpPr>
        <p:grpSpPr bwMode="auto">
          <a:xfrm>
            <a:off x="5209021" y="5720017"/>
            <a:ext cx="3755591" cy="484745"/>
            <a:chOff x="5219163" y="2857500"/>
            <a:chExt cx="3601310" cy="249189"/>
          </a:xfrm>
        </p:grpSpPr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xmlns="" id="{5417A00D-5A9B-45B1-BF3F-FE2C90748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9163" y="2874638"/>
              <a:ext cx="3601310" cy="232051"/>
            </a:xfrm>
            <a:prstGeom prst="rect">
              <a:avLst/>
            </a:prstGeom>
            <a:solidFill>
              <a:schemeClr val="bg2"/>
            </a:solidFill>
            <a:ln w="2857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auto">
                <a:lnSpc>
                  <a:spcPts val="1400"/>
                </a:lnSpc>
                <a:spcAft>
                  <a:spcPts val="0"/>
                </a:spcAft>
                <a:buFontTx/>
                <a:buNone/>
                <a:defRPr/>
              </a:pPr>
              <a: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Оборот розничной торговли на душу населения, </a:t>
              </a:r>
              <a:b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altLang="ru-RU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247,07 тыс. рублей (план – 238,3 тыс. рублей)</a:t>
              </a: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CCC6BF9D-C8A6-400C-9FCD-F806F1A84920}"/>
                </a:ext>
              </a:extLst>
            </p:cNvPr>
            <p:cNvCxnSpPr/>
            <p:nvPr/>
          </p:nvCxnSpPr>
          <p:spPr>
            <a:xfrm>
              <a:off x="5219163" y="2857500"/>
              <a:ext cx="360131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E6E63F4C-F3B6-424B-901C-BA2A657917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713" y="4481170"/>
            <a:ext cx="697260" cy="69726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ECD5E578-0A0F-4FBF-8274-648C0C4DD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30713" y="5713719"/>
            <a:ext cx="648072" cy="48903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819F832-D1B9-4FDD-A8B0-4C752B1D23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19228" y="1659069"/>
            <a:ext cx="689793" cy="515009"/>
          </a:xfrm>
          <a:prstGeom prst="rect">
            <a:avLst/>
          </a:prstGeom>
        </p:spPr>
      </p:pic>
      <p:graphicFrame>
        <p:nvGraphicFramePr>
          <p:cNvPr id="2" name="Диаграмма 12">
            <a:extLst>
              <a:ext uri="{FF2B5EF4-FFF2-40B4-BE49-F238E27FC236}">
                <a16:creationId xmlns:a16="http://schemas.microsoft.com/office/drawing/2014/main" xmlns="" id="{19DA1B1E-3237-400E-B6B8-E6BE4D80EB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6915406"/>
              </p:ext>
            </p:extLst>
          </p:nvPr>
        </p:nvGraphicFramePr>
        <p:xfrm>
          <a:off x="144811" y="2227317"/>
          <a:ext cx="4285902" cy="3651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Номер слайда 1">
            <a:extLst>
              <a:ext uri="{FF2B5EF4-FFF2-40B4-BE49-F238E27FC236}">
                <a16:creationId xmlns:a16="http://schemas.microsoft.com/office/drawing/2014/main" xmlns="" id="{C6519AA9-73AD-4D32-9612-4536D0A6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786563" y="6492875"/>
            <a:ext cx="2133600" cy="365125"/>
          </a:xfrm>
        </p:spPr>
        <p:txBody>
          <a:bodyPr/>
          <a:lstStyle/>
          <a:p>
            <a:pPr>
              <a:defRPr/>
            </a:pPr>
            <a:fld id="{30A20025-AA08-4113-8A18-7E360E45EAF3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1" name="Рисунок 10" descr="Робот со сплошной заливкой">
            <a:extLst>
              <a:ext uri="{FF2B5EF4-FFF2-40B4-BE49-F238E27FC236}">
                <a16:creationId xmlns:a16="http://schemas.microsoft.com/office/drawing/2014/main" xmlns="" id="{79D3C06F-BB68-4D20-982C-EA8782425D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95536" y="1870054"/>
            <a:ext cx="648072" cy="648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43668" y="390557"/>
            <a:ext cx="8856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Основные результаты реализации подпрограммы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/>
            </a:r>
            <a:b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«Управление социально-экономическим развитием Кировской области»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827584" y="1143000"/>
            <a:ext cx="7776864" cy="500063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CC0000">
                <a:alpha val="45882"/>
              </a:srgb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9021" y="1143000"/>
            <a:ext cx="7245350" cy="50270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Осуществление стратегического планирования социально-экономического развития Кировской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одзаголовок 2"/>
          <p:cNvSpPr txBox="1">
            <a:spLocks/>
          </p:cNvSpPr>
          <p:nvPr/>
        </p:nvSpPr>
        <p:spPr>
          <a:xfrm>
            <a:off x="1619672" y="1772816"/>
            <a:ext cx="6696744" cy="43924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Утверждена Стратегия социально-экономического развития Кировской области на период до 2035 года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распоряжение Правительства Кировской области от 28.04.2021 № 76)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Начата работа по корректировке Стратегия социально-экономического развития Кировской области на период до 2035 года и р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азработке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проекта плана мероприятий по реализации Стратегии социально-экономического развития Кировской области на период до 2035 года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Разработаны стратегии социально-экономического развития муниципальных образований Кировской области в тех муниципальных образованиях, органы местного самоуправления которых приняли соответствующее решения о разработке данного документа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026" name="Picture 2" descr="Z:\COMMON\Киселева\Стратегия\Общественные обсуждения\Массовые коммуникации\банн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157192"/>
            <a:ext cx="3296816" cy="1468167"/>
          </a:xfrm>
          <a:prstGeom prst="rect">
            <a:avLst/>
          </a:prstGeom>
          <a:noFill/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2A1C5A9E-C253-461C-83CC-3BE28BA6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6124"/>
            <a:ext cx="8001000" cy="803653"/>
          </a:xfrm>
        </p:spPr>
        <p:txBody>
          <a:bodyPr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ОСНОВНЫЕ РЕЗУЛЬТАТЫ РЕАЛИЗАЦИИ ПОДПРОГРАММЫ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1800" b="1" dirty="0">
                <a:solidFill>
                  <a:srgbClr val="990000"/>
                </a:solidFill>
                <a:latin typeface="+mn-lt"/>
              </a:rPr>
              <a:t>«УПРАВЛЕНИЕ СОЦИАЛЬНО-ЭКОНОМИЧЕСКИМ РАЗВИТИЕМ </a:t>
            </a:r>
            <a:br>
              <a:rPr lang="ru-RU" sz="1800" b="1" dirty="0">
                <a:solidFill>
                  <a:srgbClr val="990000"/>
                </a:solidFill>
                <a:latin typeface="+mn-lt"/>
              </a:rPr>
            </a:br>
            <a:r>
              <a:rPr lang="ru-RU" sz="1800" b="1" dirty="0">
                <a:solidFill>
                  <a:srgbClr val="990000"/>
                </a:solidFill>
                <a:latin typeface="+mn-lt"/>
              </a:rPr>
              <a:t>КИРОВСКОЙ ОБЛАСТИ» </a:t>
            </a: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812395" y="3353329"/>
            <a:ext cx="7170739" cy="982664"/>
            <a:chOff x="2249" y="2450"/>
            <a:chExt cx="4517" cy="619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gray">
            <a:xfrm>
              <a:off x="2249" y="2450"/>
              <a:ext cx="4352" cy="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gray">
            <a:xfrm>
              <a:off x="4771" y="2890"/>
              <a:ext cx="19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1803400" y="2362202"/>
            <a:ext cx="7148514" cy="2100263"/>
            <a:chOff x="2003" y="1615"/>
            <a:chExt cx="4503" cy="1323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gray">
            <a:xfrm flipV="1">
              <a:off x="2003" y="2935"/>
              <a:ext cx="4346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4040" y="1615"/>
              <a:ext cx="246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gray">
          <a:xfrm>
            <a:off x="152400" y="914400"/>
            <a:ext cx="899685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системы стратегического планирования и обеспечение устойчивого экономического развития Кировской области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gray">
          <a:xfrm>
            <a:off x="152400" y="1464734"/>
            <a:ext cx="8991600" cy="5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Совершенствование и обеспечение функционирования системы стратегического планирования</a:t>
            </a:r>
          </a:p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gray">
          <a:xfrm flipH="1" flipV="1">
            <a:off x="5460998" y="2396067"/>
            <a:ext cx="8468" cy="939800"/>
          </a:xfrm>
          <a:prstGeom prst="line">
            <a:avLst/>
          </a:prstGeom>
          <a:ln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gray">
          <a:xfrm flipH="1" flipV="1">
            <a:off x="5477346" y="3480966"/>
            <a:ext cx="9053" cy="921700"/>
          </a:xfrm>
          <a:prstGeom prst="line">
            <a:avLst/>
          </a:prstGeom>
          <a:ln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gray">
          <a:xfrm flipH="1" flipV="1">
            <a:off x="5486400" y="4572000"/>
            <a:ext cx="0" cy="2074333"/>
          </a:xfrm>
          <a:prstGeom prst="line">
            <a:avLst/>
          </a:prstGeom>
          <a:ln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gray">
          <a:xfrm>
            <a:off x="76200" y="4267200"/>
            <a:ext cx="1877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МЕЖРЕГИОНАЛЬНОЕ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СОТРУДНИЧЕСТВО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0267" y="2492483"/>
            <a:ext cx="4445000" cy="750250"/>
          </a:xfrm>
          <a:prstGeom prst="roundRect">
            <a:avLst>
              <a:gd name="adj" fmla="val 10000"/>
            </a:avLst>
          </a:prstGeom>
          <a:solidFill>
            <a:srgbClr val="009900">
              <a:alpha val="32941"/>
            </a:srgb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Разработан прогноз социально-экономического развития Кировской области на 2024 год и плановый период 2025 и 2026 годов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35270" y="2437491"/>
            <a:ext cx="3024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Определены основные направления и ожидаемые результаты развития региона, являющиеся основой для формирования бюджета Кировской области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gray">
          <a:xfrm>
            <a:off x="152400" y="1896534"/>
            <a:ext cx="8991600" cy="71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МЕРОПРИЯТИЕ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Осуществление стратегического планирования социально-экономического развития Кировской области</a:t>
            </a:r>
          </a:p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77603" y="3488018"/>
            <a:ext cx="30243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Подготовлены актуальные годовые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и ежемесячные итоги социально-экономического развития области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и муниципальных образований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65666" y="3509144"/>
            <a:ext cx="4436533" cy="774989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  <a:alpha val="33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Осуществлен мониторинг социально-экономического развития Кировской области и муниципальных образований Кировской области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2599" y="4551206"/>
            <a:ext cx="4428067" cy="2078195"/>
          </a:xfrm>
          <a:prstGeom prst="roundRect">
            <a:avLst>
              <a:gd name="adj" fmla="val 10000"/>
            </a:avLst>
          </a:prstGeom>
          <a:solidFill>
            <a:srgbClr val="FF9900">
              <a:alpha val="32941"/>
            </a:srgb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Кировстатом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заключены: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соглашение на 2023 год об информационном взаимодействии на предоставление официальной статистической и иной информации в соответствии с Федеральным планом статистических работ, утвержденным распоряжением Правительства РФ     от 06.05.2008 № 671-р,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государственные контракты на общую сумму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3,6 млн.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677603" y="4674260"/>
            <a:ext cx="3024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Органы исполнительной власти Кировской области обеспечены экономико-статистической информации</a:t>
            </a:r>
          </a:p>
        </p:txBody>
      </p:sp>
      <p:pic>
        <p:nvPicPr>
          <p:cNvPr id="35" name="Picture 2" descr="https://blog.synergysbs.com/wp-content/uploads/2017/12/how-big-d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4952" y="5453692"/>
            <a:ext cx="1931884" cy="1207642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E4C7540-93C5-4484-B945-0F782B27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943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1935" y="263612"/>
            <a:ext cx="81801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Основные результаты реализации подпрограммы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/>
            </a:r>
            <a:b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«Управление социально-экономическим развитием Кировской области»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745" y="930875"/>
            <a:ext cx="8196649" cy="741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ЦЕЛЬ: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Развитие системы стратегического планирования и обеспечение устойчивого экономического развития Кировской области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2508" y="1614616"/>
            <a:ext cx="8237838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Совершенствование и обеспечение функционирования системы стратегического планирования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6344" y="2187508"/>
            <a:ext cx="3602576" cy="646331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Актуализирована нормативная правовая база по вопросам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разработки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реализации государственных программ Кировской области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gray">
          <a:xfrm flipH="1" flipV="1">
            <a:off x="5501925" y="2276115"/>
            <a:ext cx="14419" cy="537520"/>
          </a:xfrm>
          <a:prstGeom prst="line">
            <a:avLst/>
          </a:prstGeom>
          <a:ln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01512" y="3006251"/>
            <a:ext cx="3232239" cy="646331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Проведена оценка эффективности реализации государственных программ Кировской области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год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97739" y="3769513"/>
            <a:ext cx="3121181" cy="830997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 мониторинг исполнения планов реализации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государственных программ Кировской области по итогам за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полугодие 2023 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40920" y="5003163"/>
            <a:ext cx="3032577" cy="138499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Осуществлен мониторинг привлечения средств федерального бюджета в рамках государственных программ Российской Федерации и федеральной адресной инвестиционной программы, 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01.01.2023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и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01.07.2023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4296" y="2350501"/>
            <a:ext cx="1999742" cy="646331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Проведена проверка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инвестиционных проектов</a:t>
            </a: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gray">
          <a:xfrm flipH="1" flipV="1">
            <a:off x="5697391" y="3064045"/>
            <a:ext cx="8241" cy="609605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gray">
          <a:xfrm flipH="1" flipV="1">
            <a:off x="5989502" y="3855497"/>
            <a:ext cx="8237" cy="659027"/>
          </a:xfrm>
          <a:prstGeom prst="line">
            <a:avLst/>
          </a:prstGeom>
          <a:ln>
            <a:solidFill>
              <a:srgbClr val="EB8F15"/>
            </a:solidFill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gray">
          <a:xfrm flipH="1" flipV="1">
            <a:off x="3122813" y="5135110"/>
            <a:ext cx="8241" cy="988546"/>
          </a:xfrm>
          <a:prstGeom prst="line">
            <a:avLst/>
          </a:prstGeom>
          <a:ln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gray">
          <a:xfrm flipV="1">
            <a:off x="444296" y="2430649"/>
            <a:ext cx="12140" cy="575601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Line 8">
            <a:extLst>
              <a:ext uri="{FF2B5EF4-FFF2-40B4-BE49-F238E27FC236}">
                <a16:creationId xmlns:a16="http://schemas.microsoft.com/office/drawing/2014/main" xmlns="" id="{A41EA69A-D9BE-0492-4E6D-44227C0B267B}"/>
              </a:ext>
            </a:extLst>
          </p:cNvPr>
          <p:cNvSpPr>
            <a:spLocks noChangeShapeType="1"/>
          </p:cNvSpPr>
          <p:nvPr/>
        </p:nvSpPr>
        <p:spPr bwMode="gray">
          <a:xfrm flipV="1">
            <a:off x="400429" y="4760147"/>
            <a:ext cx="0" cy="61304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9715650-8BA6-3414-2EA3-B1823960A0A3}"/>
              </a:ext>
            </a:extLst>
          </p:cNvPr>
          <p:cNvSpPr txBox="1"/>
          <p:nvPr/>
        </p:nvSpPr>
        <p:spPr>
          <a:xfrm>
            <a:off x="398242" y="4812347"/>
            <a:ext cx="2871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Участие в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государственных программах Российской Федерации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01BE302-1F09-0ADD-0981-19F3A680D922}"/>
              </a:ext>
            </a:extLst>
          </p:cNvPr>
          <p:cNvSpPr txBox="1"/>
          <p:nvPr/>
        </p:nvSpPr>
        <p:spPr>
          <a:xfrm>
            <a:off x="406479" y="3769513"/>
            <a:ext cx="2205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Реализация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объектов Федеральной адресной инвестиционной программы</a:t>
            </a:r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xmlns="" id="{0EDC61E2-414C-DF5A-3B37-2ACEA8B85F27}"/>
              </a:ext>
            </a:extLst>
          </p:cNvPr>
          <p:cNvSpPr>
            <a:spLocks noChangeShapeType="1"/>
          </p:cNvSpPr>
          <p:nvPr/>
        </p:nvSpPr>
        <p:spPr bwMode="gray">
          <a:xfrm flipH="1" flipV="1">
            <a:off x="400429" y="3797707"/>
            <a:ext cx="8237" cy="659027"/>
          </a:xfrm>
          <a:prstGeom prst="line">
            <a:avLst/>
          </a:prstGeom>
          <a:ln>
            <a:solidFill>
              <a:srgbClr val="EB8F15"/>
            </a:solidFill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1" name="Схема 30">
            <a:extLst>
              <a:ext uri="{FF2B5EF4-FFF2-40B4-BE49-F238E27FC236}">
                <a16:creationId xmlns:a16="http://schemas.microsoft.com/office/drawing/2014/main" xmlns="" id="{C0E33E26-A8BC-0552-ADEA-A024CC41420F}"/>
              </a:ext>
            </a:extLst>
          </p:cNvPr>
          <p:cNvGraphicFramePr/>
          <p:nvPr/>
        </p:nvGraphicFramePr>
        <p:xfrm>
          <a:off x="1331640" y="2276872"/>
          <a:ext cx="4765692" cy="2831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23DD757-8E70-42B0-B7E8-D6466C46C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1023" y="4204137"/>
            <a:ext cx="3352753" cy="2464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00AEC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внесены изменения 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 Постановление Правительства Кировской области от 16.07.2018 № 349-П </a:t>
            </a:r>
            <a:b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«Об организации проектной деятельности </a:t>
            </a:r>
            <a:b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 Правительстве Кировской области и органах исполнительной власти Кировской области»</a:t>
            </a: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принято распоряжение Губернатора Кировской области от 01.08.2023 № 120 «Об утверждении плана мероприятий по 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00AEC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мониторингу и контролю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00AEC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реализации региональных проектов»</a:t>
            </a: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принято распоряжение министерства экономического развития Кировской области от 04.10.2023 № 12 </a:t>
            </a:r>
            <a:b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«Об утверждении 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00AEC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методики оценки эффективности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00AEC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реализации региональных проектов»</a:t>
            </a: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16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16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2941" y="1477732"/>
            <a:ext cx="2560284" cy="1413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организован мониторинг 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DCAA44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47 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региональных проектов, входящих в состав национальных проектов</a:t>
            </a: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обеспечена подготовка 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DCAA44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еженедельной аналитической информации 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по вопросам реализации региональных проектов</a:t>
            </a: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16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16" b="0" i="0" u="none" strike="noStrike" kern="1200" cap="none" spc="0" normalizeH="0" baseline="0" noProof="0" dirty="0">
              <a:ln>
                <a:noFill/>
              </a:ln>
              <a:solidFill>
                <a:srgbClr val="548DD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95979" y="1501251"/>
            <a:ext cx="28041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548DD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выполнено подключение к 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АРМ «Риски» </a:t>
            </a:r>
            <a:b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548DD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ГАС Управление</a:t>
            </a: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организовано взаимодействие 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548DD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ОИВ по отработке рисков региональных проектов в АРМ «Риски»</a:t>
            </a:r>
            <a:endParaRPr kumimoji="0" lang="ru-RU" sz="1016" b="1" i="0" u="none" strike="noStrike" kern="1200" cap="none" spc="0" normalizeH="0" baseline="0" noProof="0" dirty="0">
              <a:ln>
                <a:noFill/>
              </a:ln>
              <a:solidFill>
                <a:srgbClr val="F5822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95979" y="4221469"/>
            <a:ext cx="3047958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-2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проведено </a:t>
            </a:r>
            <a:r>
              <a:rPr kumimoji="0" lang="ru-RU" sz="1016" b="1" i="0" u="none" strike="noStrike" kern="1200" cap="none" spc="-25" normalizeH="0" baseline="0" noProof="0" dirty="0">
                <a:ln>
                  <a:noFill/>
                </a:ln>
                <a:solidFill>
                  <a:srgbClr val="45B97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29 </a:t>
            </a:r>
            <a:r>
              <a:rPr kumimoji="0" lang="ru-RU" sz="1016" b="1" i="0" u="none" strike="noStrike" kern="1200" cap="none" spc="-25" normalizeH="0" baseline="0" noProof="0" dirty="0" err="1">
                <a:ln>
                  <a:noFill/>
                </a:ln>
                <a:solidFill>
                  <a:srgbClr val="45B97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вебинаров</a:t>
            </a:r>
            <a:r>
              <a:rPr kumimoji="0" lang="ru-RU" sz="1016" b="1" i="0" u="none" strike="noStrike" kern="1200" cap="none" spc="-25" normalizeH="0" baseline="0" noProof="0" dirty="0">
                <a:ln>
                  <a:noFill/>
                </a:ln>
                <a:solidFill>
                  <a:srgbClr val="45B97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ru-RU" sz="1016" b="0" i="0" u="none" strike="noStrike" kern="1200" cap="none" spc="-25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для ОИВ и ОМСУ </a:t>
            </a:r>
            <a:r>
              <a:rPr kumimoji="0" lang="ru-RU" sz="1016" b="0" i="0" u="none" strike="noStrike" kern="1200" cap="none" spc="-25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pitchFamily="34" charset="0"/>
              </a:rPr>
              <a:t>по вопросам в сфере проектной деятельности</a:t>
            </a: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-25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принято участие в пилоте по внедрению системы сбора обратной связи от населения через QR-коды, размещенные на объектах национальных проектов</a:t>
            </a:r>
            <a:endParaRPr kumimoji="0" lang="ru-RU" sz="1016" b="0" i="0" u="none" strike="noStrike" kern="1200" cap="none" spc="-25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Arial" pitchFamily="34" charset="0"/>
            </a:endParaRP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-25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РПО Кировской области стал </a:t>
            </a:r>
            <a:r>
              <a:rPr kumimoji="0" lang="ru-RU" sz="1016" b="1" i="0" u="none" strike="noStrike" kern="1200" cap="none" spc="-25" normalizeH="0" baseline="0" noProof="0" dirty="0">
                <a:ln>
                  <a:noFill/>
                </a:ln>
                <a:solidFill>
                  <a:srgbClr val="45B97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финалистом </a:t>
            </a:r>
            <a:r>
              <a:rPr kumimoji="0" lang="ru-RU" sz="1016" b="0" i="0" u="none" strike="noStrike" kern="1200" cap="none" spc="-25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конкурса </a:t>
            </a:r>
            <a:br>
              <a:rPr kumimoji="0" lang="ru-RU" sz="1016" b="0" i="0" u="none" strike="noStrike" kern="1200" cap="none" spc="-25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ru-RU" sz="1016" b="0" i="0" u="none" strike="noStrike" kern="1200" cap="none" spc="-25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«Проектный Олимп»</a:t>
            </a: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-25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РПО Кировской области  занял </a:t>
            </a:r>
            <a:r>
              <a:rPr kumimoji="0" lang="ru-RU" sz="1016" b="1" i="0" u="none" strike="noStrike" kern="1200" cap="none" spc="-25" normalizeH="0" baseline="0" noProof="0" dirty="0">
                <a:ln>
                  <a:noFill/>
                </a:ln>
                <a:solidFill>
                  <a:srgbClr val="45B97C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 место </a:t>
            </a:r>
            <a:r>
              <a:rPr kumimoji="0" lang="ru-RU" sz="1016" b="0" i="0" u="none" strike="noStrike" kern="1200" cap="none" spc="-25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 рейтинге по работе в системе взаимодействия проектных  офисов 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3900" y="1051720"/>
            <a:ext cx="2194286" cy="426667"/>
          </a:xfrm>
          <a:prstGeom prst="roundRect">
            <a:avLst/>
          </a:prstGeom>
          <a:solidFill>
            <a:srgbClr val="DCAA4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095979" y="1051720"/>
            <a:ext cx="2621244" cy="426667"/>
          </a:xfrm>
          <a:prstGeom prst="roundRect">
            <a:avLst/>
          </a:prstGeom>
          <a:solidFill>
            <a:srgbClr val="F5822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4" b="0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91858" y="3742019"/>
            <a:ext cx="2194286" cy="426667"/>
          </a:xfrm>
          <a:prstGeom prst="roundRect">
            <a:avLst/>
          </a:prstGeom>
          <a:solidFill>
            <a:srgbClr val="7C6EB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43900" y="3742020"/>
            <a:ext cx="2194286" cy="426667"/>
          </a:xfrm>
          <a:prstGeom prst="roundRect">
            <a:avLst/>
          </a:prstGeom>
          <a:solidFill>
            <a:srgbClr val="00AECD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4131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3901" y="1094175"/>
            <a:ext cx="1889545" cy="401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85" b="1" i="0" u="none" strike="noStrike" kern="1200" cap="none" spc="0" normalizeH="0" baseline="0" noProof="0" dirty="0">
                <a:ln>
                  <a:noFill/>
                </a:ln>
                <a:solidFill>
                  <a:srgbClr val="DCAA44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Мониторинг национальных проектов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095979" y="1112680"/>
            <a:ext cx="2350508" cy="247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85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Управление рисками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291858" y="3786591"/>
            <a:ext cx="2194887" cy="40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85" b="1" i="0" u="none" strike="noStrike" kern="1200" cap="none" spc="0" normalizeH="0" baseline="0" noProof="0" dirty="0">
                <a:ln>
                  <a:noFill/>
                </a:ln>
                <a:solidFill>
                  <a:srgbClr val="7C6EB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Информационное сопровождение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13838" y="3786591"/>
            <a:ext cx="2102430" cy="401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85" b="1" i="0" u="none" strike="noStrike" kern="1200" cap="none" spc="0" normalizeH="0" baseline="0" noProof="0" dirty="0">
                <a:ln>
                  <a:noFill/>
                </a:ln>
                <a:solidFill>
                  <a:srgbClr val="00AEC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Методология и правовое обеспечение</a:t>
            </a:r>
          </a:p>
        </p:txBody>
      </p:sp>
      <p:sp>
        <p:nvSpPr>
          <p:cNvPr id="42" name="TextBox 28"/>
          <p:cNvSpPr txBox="1">
            <a:spLocks noChangeArrowheads="1"/>
          </p:cNvSpPr>
          <p:nvPr/>
        </p:nvSpPr>
        <p:spPr bwMode="auto">
          <a:xfrm>
            <a:off x="60958" y="556545"/>
            <a:ext cx="91439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8" normalizeH="0" baseline="0" noProof="0" dirty="0">
                <a:ln>
                  <a:noFill/>
                </a:ln>
                <a:solidFill>
                  <a:srgbClr val="195F9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Итоги деятельности управления проектной деятельности </a:t>
            </a:r>
            <a:br>
              <a:rPr kumimoji="0" lang="ru-RU" sz="1600" b="1" i="0" u="none" strike="noStrike" kern="1200" cap="none" spc="-8" normalizeH="0" baseline="0" noProof="0" dirty="0">
                <a:ln>
                  <a:noFill/>
                </a:ln>
                <a:solidFill>
                  <a:srgbClr val="195F9D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endParaRPr kumimoji="0" lang="ru-RU" sz="1600" b="1" i="0" u="none" strike="noStrike" kern="1200" cap="none" spc="-8" normalizeH="0" baseline="0" noProof="0" dirty="0">
              <a:ln>
                <a:noFill/>
              </a:ln>
              <a:solidFill>
                <a:srgbClr val="195F9D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91858" y="4228256"/>
            <a:ext cx="2865080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4131" rtl="0" eaLnBrk="0" fontAlgn="auto" latinLnBrk="0" hangingPunct="0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548DD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обеспечена координация ОИВ, ОМСУ 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по 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7C6EB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информационному сопровождению 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национальных проектов на территории региона</a:t>
            </a:r>
          </a:p>
          <a:p>
            <a:pPr marL="0" marR="0" lvl="0" indent="0" algn="l" defTabSz="774131" rtl="0" eaLnBrk="0" fontAlgn="auto" latinLnBrk="0" hangingPunct="0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организовано взаимодействие с 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7C6EB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ЦУР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в части </a:t>
            </a:r>
            <a:b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</a:b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поддержки федеральных кампаний</a:t>
            </a:r>
          </a:p>
          <a:p>
            <a:pPr marL="0" marR="0" lvl="0" indent="0" algn="l" defTabSz="774131" rtl="0" eaLnBrk="0" fontAlgn="auto" latinLnBrk="0" hangingPunct="0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организована работа по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ru-RU" sz="1016" b="1" i="0" u="none" strike="noStrike" kern="1200" cap="none" spc="0" normalizeH="0" baseline="0" noProof="0" dirty="0" err="1">
                <a:ln>
                  <a:noFill/>
                </a:ln>
                <a:solidFill>
                  <a:srgbClr val="7C6EB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брендированию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7C6EB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объектов 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единым визуальным стилем национальных проектов и 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7C6EB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носителями QR-кодов</a:t>
            </a:r>
          </a:p>
          <a:p>
            <a:pPr marL="0" marR="0" lvl="0" indent="0" algn="l" defTabSz="774131" rtl="0" eaLnBrk="0" fontAlgn="auto" latinLnBrk="0" hangingPunct="0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обеспечена отработка обратной связи через </a:t>
            </a:r>
            <a:r>
              <a:rPr kumimoji="0" lang="en-US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QR-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коды</a:t>
            </a:r>
          </a:p>
          <a:p>
            <a:pPr marL="0" marR="0" lvl="0" indent="0" algn="l" defTabSz="774131" rtl="0" eaLnBrk="0" fontAlgn="auto" latinLnBrk="0" hangingPunct="0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16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095979" y="3733796"/>
            <a:ext cx="2194286" cy="426667"/>
          </a:xfrm>
          <a:prstGeom prst="roundRect">
            <a:avLst/>
          </a:prstGeom>
          <a:solidFill>
            <a:srgbClr val="45B97C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95979" y="3786591"/>
            <a:ext cx="2256433" cy="247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85" b="1" i="0" u="none" strike="noStrike" kern="1200" cap="none" spc="0" normalizeH="0" baseline="0" noProof="0" dirty="0">
                <a:ln>
                  <a:noFill/>
                </a:ln>
                <a:solidFill>
                  <a:srgbClr val="45B97C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Развитие компетенций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1666" y="2323881"/>
            <a:ext cx="7924690" cy="1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3291858" y="1051720"/>
            <a:ext cx="2194286" cy="426667"/>
          </a:xfrm>
          <a:prstGeom prst="roundRect">
            <a:avLst/>
          </a:prstGeom>
          <a:solidFill>
            <a:srgbClr val="D9124A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41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2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91858" y="1094175"/>
            <a:ext cx="2134138" cy="4017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85" b="1" i="0" u="none" strike="noStrike" kern="1200" cap="none" spc="0" normalizeH="0" baseline="0" noProof="0" dirty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Обеспечение деятельности координационного органа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91858" y="1562944"/>
            <a:ext cx="189051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проведены 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D9124A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заседания совета</a:t>
            </a:r>
            <a:r>
              <a:rPr kumimoji="0" lang="ru-RU" sz="1016" b="1" i="0" u="none" strike="noStrike" kern="1200" cap="none" spc="0" normalizeH="0" baseline="0" noProof="0" dirty="0">
                <a:ln>
                  <a:noFill/>
                </a:ln>
                <a:solidFill>
                  <a:srgbClr val="F5822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ru-RU" sz="1016" b="0" i="0" u="none" strike="noStrike" kern="1200" cap="none" spc="0" normalizeH="0" baseline="0" noProof="0" dirty="0">
                <a:ln>
                  <a:noFill/>
                </a:ln>
                <a:solidFill>
                  <a:srgbClr val="25406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по проектному управлению при Губернаторе Кировской области</a:t>
            </a: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16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774131" rtl="0" eaLnBrk="1" fontAlgn="auto" latinLnBrk="0" hangingPunct="1">
              <a:lnSpc>
                <a:spcPts val="1101"/>
              </a:lnSpc>
              <a:spcBef>
                <a:spcPts val="0"/>
              </a:spcBef>
              <a:spcAft>
                <a:spcPts val="508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016" b="0" i="0" u="none" strike="noStrike" kern="1200" cap="none" spc="0" normalizeH="0" baseline="0" noProof="0" dirty="0">
              <a:ln>
                <a:noFill/>
              </a:ln>
              <a:solidFill>
                <a:srgbClr val="548DD4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1405856-DDA5-451D-8EE2-DBC760D34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26124"/>
            <a:ext cx="8001000" cy="803653"/>
          </a:xfrm>
        </p:spPr>
        <p:txBody>
          <a:bodyPr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rgbClr val="002060"/>
                </a:solidFill>
                <a:latin typeface="+mn-lt"/>
              </a:rPr>
              <a:t>ОСНОВНЫЕ РЕЗУЛЬТАТЫ РЕАЛИЗАЦИИ ПОДПРОГРАММЫ </a:t>
            </a: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ru-RU" sz="1800" b="1" dirty="0">
                <a:solidFill>
                  <a:srgbClr val="990000"/>
                </a:solidFill>
                <a:latin typeface="+mn-lt"/>
              </a:rPr>
              <a:t>«УПРАВЛЕНИЕ СОЦИАЛЬНО-ЭКОНОМИЧЕСКИМ РАЗВИТИЕМ </a:t>
            </a:r>
            <a:br>
              <a:rPr lang="ru-RU" sz="1800" b="1" dirty="0">
                <a:solidFill>
                  <a:srgbClr val="990000"/>
                </a:solidFill>
                <a:latin typeface="+mn-lt"/>
              </a:rPr>
            </a:br>
            <a:r>
              <a:rPr lang="ru-RU" sz="1800" b="1" dirty="0">
                <a:solidFill>
                  <a:srgbClr val="990000"/>
                </a:solidFill>
                <a:latin typeface="+mn-lt"/>
              </a:rPr>
              <a:t>КИРОВСКОЙ ОБЛАСТИ» 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05528" y="4403724"/>
            <a:ext cx="7094539" cy="1397002"/>
            <a:chOff x="2297" y="2189"/>
            <a:chExt cx="4469" cy="880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gray">
            <a:xfrm>
              <a:off x="2297" y="2189"/>
              <a:ext cx="4352" cy="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gray">
            <a:xfrm>
              <a:off x="4771" y="2890"/>
              <a:ext cx="1995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912938" y="2362202"/>
            <a:ext cx="7038977" cy="3167063"/>
            <a:chOff x="2072" y="1615"/>
            <a:chExt cx="4434" cy="1995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gray">
            <a:xfrm flipV="1">
              <a:off x="2072" y="3607"/>
              <a:ext cx="4346" cy="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4040" y="1615"/>
              <a:ext cx="2466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gray">
          <a:xfrm>
            <a:off x="152400" y="914400"/>
            <a:ext cx="8996855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Развитие системы стратегического планирования и обеспечение устойчивого экономического развития Кировской области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gray">
          <a:xfrm>
            <a:off x="152400" y="1464734"/>
            <a:ext cx="8991600" cy="505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ЗАДАЧА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Совершенствование и обеспечение функционирования системы стратегического планирования</a:t>
            </a:r>
          </a:p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gray">
          <a:xfrm flipV="1">
            <a:off x="5211155" y="2548467"/>
            <a:ext cx="8464" cy="1735666"/>
          </a:xfrm>
          <a:prstGeom prst="line">
            <a:avLst/>
          </a:prstGeom>
          <a:ln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gray">
          <a:xfrm flipH="1" flipV="1">
            <a:off x="5219621" y="4639731"/>
            <a:ext cx="0" cy="762001"/>
          </a:xfrm>
          <a:prstGeom prst="line">
            <a:avLst/>
          </a:prstGeom>
          <a:ln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gray">
          <a:xfrm>
            <a:off x="76200" y="4267200"/>
            <a:ext cx="1877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МЕЖРЕГИОНАЛЬНОЕ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СОТРУДНИЧЕСТВО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0267" y="2492483"/>
            <a:ext cx="4555066" cy="1715450"/>
          </a:xfrm>
          <a:prstGeom prst="roundRect">
            <a:avLst>
              <a:gd name="adj" fmla="val 10000"/>
            </a:avLst>
          </a:prstGeom>
          <a:solidFill>
            <a:srgbClr val="009900">
              <a:alpha val="32941"/>
            </a:srgb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Реализация Указа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Президента РФ от 04.02.2021 № 68 «Об оценке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Федерации»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83200" y="2249576"/>
            <a:ext cx="365129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Принято распоряжение Губернатора Кировской области от 13.06.2023 № 91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«О внесении изменений в распоряжение Губернатора Кировской области от 18.02.2022 № 13 «О реализации Указа Президента Российской Федерации от 04.02.2021 № 68 «Об оценке эффективности деятельности высших должностных лиц (руководителей высших исполнительных органов государственной власти) субъектов Российской Федерации и деятельности органов исполнительной власти субъектов Российской Федерации»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gray">
          <a:xfrm>
            <a:off x="152400" y="1811867"/>
            <a:ext cx="8991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МЕРОПРИЯТИЕ</a:t>
            </a: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Оценка эффективности деятельности органов местного самоуправления и органов исполнительной  власти Кировской области</a:t>
            </a:r>
          </a:p>
          <a:p>
            <a:pPr marL="0" marR="0" lvl="0" indent="0" algn="just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3200" y="4770620"/>
            <a:ext cx="36512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Повышена результативность и эффективность управления на муниципальном уровне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9532" y="4694477"/>
            <a:ext cx="4436533" cy="664923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  <a:alpha val="33000"/>
            </a:schemeClr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Проведена оценка эффективности деятельности органов местного самоуправления и их руководителей</a:t>
            </a:r>
          </a:p>
        </p:txBody>
      </p:sp>
      <p:pic>
        <p:nvPicPr>
          <p:cNvPr id="36" name="Picture 2" descr="https://c1339.c.3072.ru/pluginfile.php/1172/course/summary/bigstock-workforce-team-working-busin-70983127%20%281%2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93904" y="5614237"/>
            <a:ext cx="1959496" cy="1065191"/>
          </a:xfrm>
          <a:prstGeom prst="rect">
            <a:avLst/>
          </a:prstGeom>
          <a:noFill/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84DC47C-6551-41C3-9714-73EB9BA5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88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1340"/>
            <a:ext cx="7886700" cy="99375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+mn-lt"/>
                <a:cs typeface="Arial" charset="0"/>
              </a:rPr>
              <a:t>Основные результаты реализации подпрограммы</a:t>
            </a:r>
            <a:r>
              <a:rPr lang="ru-RU" sz="1600" b="1" i="1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ru-RU" sz="1600" b="1" i="1" dirty="0">
                <a:latin typeface="+mn-lt"/>
                <a:cs typeface="Arial" charset="0"/>
              </a:rPr>
              <a:t/>
            </a:r>
            <a:br>
              <a:rPr lang="ru-RU" sz="1600" b="1" i="1" dirty="0">
                <a:latin typeface="+mn-lt"/>
                <a:cs typeface="Arial" charset="0"/>
              </a:rPr>
            </a:br>
            <a:r>
              <a:rPr lang="ru-RU" sz="1600" b="1" i="1" dirty="0">
                <a:solidFill>
                  <a:srgbClr val="990000"/>
                </a:solidFill>
                <a:latin typeface="+mn-lt"/>
                <a:cs typeface="Arial" charset="0"/>
              </a:rPr>
              <a:t>«Формирование благоприятной инвестиционной среды и стимулирование деловой активности на территории Кировской области»</a:t>
            </a:r>
            <a:r>
              <a:rPr lang="ru-RU" sz="1600" b="1" dirty="0">
                <a:solidFill>
                  <a:srgbClr val="990000"/>
                </a:solidFill>
                <a:latin typeface="+mn-lt"/>
                <a:cs typeface="Arial" charset="0"/>
              </a:rPr>
              <a:t> 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endParaRPr lang="ru-RU" sz="1600" b="1" dirty="0">
              <a:latin typeface="+mn-lt"/>
              <a:ea typeface="+mn-ea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27187" y="648217"/>
            <a:ext cx="9144000" cy="5650260"/>
            <a:chOff x="53752" y="1053971"/>
            <a:chExt cx="9144000" cy="56502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95536" y="1752601"/>
              <a:ext cx="3888000" cy="2359392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lgDash"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813728" y="1889952"/>
              <a:ext cx="3888000" cy="2283994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lgDash"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466810" y="2473695"/>
              <a:ext cx="3656234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Внедрение целевых моделей упрощения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процедур ведения бизнеса и повышения 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инвестиционной привлекательности</a:t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</a:b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Кировской области</a:t>
              </a:r>
            </a:p>
          </p:txBody>
        </p:sp>
        <p:sp>
          <p:nvSpPr>
            <p:cNvPr id="11" name="Прямоугольник 26"/>
            <p:cNvSpPr>
              <a:spLocks noChangeArrowheads="1"/>
            </p:cNvSpPr>
            <p:nvPr/>
          </p:nvSpPr>
          <p:spPr bwMode="auto">
            <a:xfrm>
              <a:off x="602307" y="3347117"/>
              <a:ext cx="36004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88</a:t>
              </a:r>
              <a:r>
                <a:rPr kumimoji="0" lang="ru-RU" alt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%</a:t>
              </a:r>
              <a:r>
                <a:rPr kumimoji="0" lang="ru-RU" altLang="ru-RU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12" name="CustomShape 5"/>
            <p:cNvSpPr/>
            <p:nvPr/>
          </p:nvSpPr>
          <p:spPr>
            <a:xfrm rot="10800000" flipV="1">
              <a:off x="4951122" y="3528673"/>
              <a:ext cx="3638208" cy="5715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93,3</a:t>
              </a:r>
              <a:r>
                <a:rPr kumimoji="0" lang="ru-RU" altLang="ru-RU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alt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тыс. рублей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95534" y="1636597"/>
              <a:ext cx="3888000" cy="773325"/>
            </a:xfrm>
            <a:custGeom>
              <a:avLst/>
              <a:gdLst>
                <a:gd name="connsiteX0" fmla="*/ 59533 w 7643866"/>
                <a:gd name="connsiteY0" fmla="*/ 0 h 357190"/>
                <a:gd name="connsiteX1" fmla="*/ 7584333 w 7643866"/>
                <a:gd name="connsiteY1" fmla="*/ 0 h 357190"/>
                <a:gd name="connsiteX2" fmla="*/ 7643866 w 7643866"/>
                <a:gd name="connsiteY2" fmla="*/ 59533 h 357190"/>
                <a:gd name="connsiteX3" fmla="*/ 7643866 w 7643866"/>
                <a:gd name="connsiteY3" fmla="*/ 357190 h 357190"/>
                <a:gd name="connsiteX4" fmla="*/ 0 w 7643866"/>
                <a:gd name="connsiteY4" fmla="*/ 357190 h 357190"/>
                <a:gd name="connsiteX5" fmla="*/ 0 w 7643866"/>
                <a:gd name="connsiteY5" fmla="*/ 59533 h 357190"/>
                <a:gd name="connsiteX6" fmla="*/ 17437 w 7643866"/>
                <a:gd name="connsiteY6" fmla="*/ 17437 h 357190"/>
                <a:gd name="connsiteX7" fmla="*/ 59533 w 7643866"/>
                <a:gd name="connsiteY7" fmla="*/ 0 h 35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3866" h="357190">
                  <a:moveTo>
                    <a:pt x="59533" y="0"/>
                  </a:moveTo>
                  <a:lnTo>
                    <a:pt x="7584333" y="0"/>
                  </a:lnTo>
                  <a:lnTo>
                    <a:pt x="7643866" y="59533"/>
                  </a:lnTo>
                  <a:lnTo>
                    <a:pt x="7643866" y="357190"/>
                  </a:lnTo>
                  <a:lnTo>
                    <a:pt x="0" y="357190"/>
                  </a:lnTo>
                  <a:lnTo>
                    <a:pt x="0" y="59533"/>
                  </a:lnTo>
                  <a:cubicBezTo>
                    <a:pt x="0" y="43744"/>
                    <a:pt x="6272" y="28601"/>
                    <a:pt x="17437" y="17437"/>
                  </a:cubicBezTo>
                  <a:cubicBezTo>
                    <a:pt x="28602" y="6272"/>
                    <a:pt x="43744" y="0"/>
                    <a:pt x="5953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prstDash val="lgDash"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807074" y="1636597"/>
              <a:ext cx="3888000" cy="837097"/>
            </a:xfrm>
            <a:custGeom>
              <a:avLst/>
              <a:gdLst>
                <a:gd name="connsiteX0" fmla="*/ 59533 w 7643866"/>
                <a:gd name="connsiteY0" fmla="*/ 0 h 357190"/>
                <a:gd name="connsiteX1" fmla="*/ 7584333 w 7643866"/>
                <a:gd name="connsiteY1" fmla="*/ 0 h 357190"/>
                <a:gd name="connsiteX2" fmla="*/ 7643866 w 7643866"/>
                <a:gd name="connsiteY2" fmla="*/ 59533 h 357190"/>
                <a:gd name="connsiteX3" fmla="*/ 7643866 w 7643866"/>
                <a:gd name="connsiteY3" fmla="*/ 357190 h 357190"/>
                <a:gd name="connsiteX4" fmla="*/ 0 w 7643866"/>
                <a:gd name="connsiteY4" fmla="*/ 357190 h 357190"/>
                <a:gd name="connsiteX5" fmla="*/ 0 w 7643866"/>
                <a:gd name="connsiteY5" fmla="*/ 59533 h 357190"/>
                <a:gd name="connsiteX6" fmla="*/ 17437 w 7643866"/>
                <a:gd name="connsiteY6" fmla="*/ 17437 h 357190"/>
                <a:gd name="connsiteX7" fmla="*/ 59533 w 7643866"/>
                <a:gd name="connsiteY7" fmla="*/ 0 h 35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43866" h="357190">
                  <a:moveTo>
                    <a:pt x="59533" y="0"/>
                  </a:moveTo>
                  <a:lnTo>
                    <a:pt x="7584333" y="0"/>
                  </a:lnTo>
                  <a:lnTo>
                    <a:pt x="7643866" y="59533"/>
                  </a:lnTo>
                  <a:lnTo>
                    <a:pt x="7643866" y="357190"/>
                  </a:lnTo>
                  <a:lnTo>
                    <a:pt x="0" y="357190"/>
                  </a:lnTo>
                  <a:lnTo>
                    <a:pt x="0" y="59533"/>
                  </a:lnTo>
                  <a:cubicBezTo>
                    <a:pt x="0" y="43744"/>
                    <a:pt x="6272" y="28601"/>
                    <a:pt x="17437" y="17437"/>
                  </a:cubicBezTo>
                  <a:cubicBezTo>
                    <a:pt x="28602" y="6272"/>
                    <a:pt x="43744" y="0"/>
                    <a:pt x="5953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prstDash val="lgDash"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Стимулирование инвестиционной активности в муниципальных образованиях, в том числе в моногородах</a:t>
              </a:r>
            </a:p>
          </p:txBody>
        </p:sp>
        <p:grpSp>
          <p:nvGrpSpPr>
            <p:cNvPr id="18" name="Группа 35"/>
            <p:cNvGrpSpPr/>
            <p:nvPr/>
          </p:nvGrpSpPr>
          <p:grpSpPr>
            <a:xfrm>
              <a:off x="53752" y="5562946"/>
              <a:ext cx="9144000" cy="1061726"/>
              <a:chOff x="53752" y="5562946"/>
              <a:chExt cx="9144000" cy="1061726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3800648" y="5688568"/>
                <a:ext cx="4392488" cy="936104"/>
              </a:xfrm>
              <a:prstGeom prst="rect">
                <a:avLst/>
              </a:prstGeom>
              <a:solidFill>
                <a:srgbClr val="009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53752" y="5562946"/>
                <a:ext cx="9144000" cy="0"/>
              </a:xfrm>
              <a:prstGeom prst="line">
                <a:avLst/>
              </a:prstGeom>
              <a:ln w="9525">
                <a:prstDash val="lgDash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4966811" y="2539743"/>
              <a:ext cx="36494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Инвестиции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/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по полному кругу организаций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/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 душу населения по оценке</a:t>
              </a: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991053" y="1107761"/>
              <a:ext cx="715328" cy="7153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prstDash val="lgDash"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3752" y="1878652"/>
              <a:ext cx="4572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Упрощение процедур ведения бизнеса</a:t>
              </a:r>
            </a:p>
          </p:txBody>
        </p:sp>
        <p:sp>
          <p:nvSpPr>
            <p:cNvPr id="22" name="Овал 21"/>
            <p:cNvSpPr/>
            <p:nvPr/>
          </p:nvSpPr>
          <p:spPr>
            <a:xfrm>
              <a:off x="6408813" y="1053971"/>
              <a:ext cx="715328" cy="71532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prstDash val="lgDash"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23" name="Picture 2" descr="C:\Users\kilmakov_ii\Desktop\rub-crypto-cryptocurrency-cryptocurrencies-cash-money-bank-payment_9557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08813" y="1073341"/>
              <a:ext cx="715328" cy="715328"/>
            </a:xfrm>
            <a:prstGeom prst="rect">
              <a:avLst/>
            </a:prstGeom>
            <a:noFill/>
          </p:spPr>
        </p:pic>
        <p:pic>
          <p:nvPicPr>
            <p:cNvPr id="24" name="Picture 4" descr="C:\Users\kilmakov_ii\Desktop\analytics_11796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99186" y="1124908"/>
              <a:ext cx="707146" cy="707146"/>
            </a:xfrm>
            <a:prstGeom prst="rect">
              <a:avLst/>
            </a:prstGeom>
            <a:noFill/>
          </p:spPr>
        </p:pic>
        <p:sp>
          <p:nvSpPr>
            <p:cNvPr id="25" name="TextBox 13"/>
            <p:cNvSpPr txBox="1">
              <a:spLocks noChangeArrowheads="1"/>
            </p:cNvSpPr>
            <p:nvPr/>
          </p:nvSpPr>
          <p:spPr bwMode="auto">
            <a:xfrm>
              <a:off x="3274429" y="4506145"/>
              <a:ext cx="573937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Интегральный индекс Кировской области </a:t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в Национальном рейтинге состояния инвестиционного климата в субъектах Российской Федерации 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>
              <a:spLocks noChangeArrowheads="1"/>
            </p:cNvSpPr>
            <p:nvPr/>
          </p:nvSpPr>
          <p:spPr bwMode="auto">
            <a:xfrm>
              <a:off x="3846842" y="5688568"/>
              <a:ext cx="4346293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altLang="ru-RU" sz="6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4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балл </a:t>
              </a:r>
              <a:r>
                <a:rPr kumimoji="0" lang="en-US" alt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kumimoji="0" lang="ru-RU" altLang="ru-RU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36,21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CD36B86-72A1-43F4-8EB1-6E35C12266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073" y="4013458"/>
            <a:ext cx="2997124" cy="2441339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2840C20-3C94-4FEE-B15A-BB6B4945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4864</TotalTime>
  <Words>1927</Words>
  <Application>Microsoft Office PowerPoint</Application>
  <PresentationFormat>Экран (4:3)</PresentationFormat>
  <Paragraphs>332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Тема Office</vt:lpstr>
      <vt:lpstr>Office Theme</vt:lpstr>
      <vt:lpstr>1_Тема Office</vt:lpstr>
      <vt:lpstr>2_Тема Office</vt:lpstr>
      <vt:lpstr>3_Тема Office</vt:lpstr>
      <vt:lpstr>4_Тема Office</vt:lpstr>
      <vt:lpstr>Государственная программа Кировской области  «Экономическое развитие и поддержка предпринимательства»</vt:lpstr>
      <vt:lpstr>Слайд 2</vt:lpstr>
      <vt:lpstr>Слайд 3</vt:lpstr>
      <vt:lpstr>Слайд 4</vt:lpstr>
      <vt:lpstr>ОСНОВНЫЕ РЕЗУЛЬТАТЫ РЕАЛИЗАЦИИ ПОДПРОГРАММЫ  «УПРАВЛЕНИЕ СОЦИАЛЬНО-ЭКОНОМИЧЕСКИМ РАЗВИТИЕМ  КИРОВСКОЙ ОБЛАСТИ» </vt:lpstr>
      <vt:lpstr>Слайд 6</vt:lpstr>
      <vt:lpstr>Слайд 7</vt:lpstr>
      <vt:lpstr>ОСНОВНЫЕ РЕЗУЛЬТАТЫ РЕАЛИЗАЦИИ ПОДПРОГРАММЫ  «УПРАВЛЕНИЕ СОЦИАЛЬНО-ЭКОНОМИЧЕСКИМ РАЗВИТИЕМ  КИРОВСКОЙ ОБЛАСТИ» </vt:lpstr>
      <vt:lpstr>Основные результаты реализации подпрограммы  «Формирование благоприятной инвестиционной среды и стимулирование деловой активности на территории Кировской области»  </vt:lpstr>
      <vt:lpstr>Слайд 10</vt:lpstr>
      <vt:lpstr>Слайд 11</vt:lpstr>
      <vt:lpstr>Слайд 12</vt:lpstr>
      <vt:lpstr>Основные результаты реализации подпрограммы  «Развитие международных, внешнеэкономических и межрегиональных связей»   </vt:lpstr>
      <vt:lpstr>Слайд 14</vt:lpstr>
      <vt:lpstr>Слайд 15</vt:lpstr>
      <vt:lpstr>Основные результаты реализации подпрограммы  «Развитие малого и среднего предпринимательства и поддержка индивидуальной предпринимательской инициативы в Кировской области»  </vt:lpstr>
      <vt:lpstr>Слайд 17</vt:lpstr>
      <vt:lpstr>Слайд 18</vt:lpstr>
      <vt:lpstr>Слайд 19</vt:lpstr>
      <vt:lpstr>Организации, осуществляющие розничную продажу алкогольной продукции на территории Кировской области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shennikova_te</cp:lastModifiedBy>
  <cp:revision>718</cp:revision>
  <cp:lastPrinted>2024-05-07T07:24:09Z</cp:lastPrinted>
  <dcterms:created xsi:type="dcterms:W3CDTF">2020-09-21T10:46:46Z</dcterms:created>
  <dcterms:modified xsi:type="dcterms:W3CDTF">2024-05-21T07:19:16Z</dcterms:modified>
</cp:coreProperties>
</file>