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4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671" r:id="rId3"/>
    <p:sldId id="672" r:id="rId4"/>
    <p:sldId id="673" r:id="rId5"/>
    <p:sldId id="677" r:id="rId6"/>
    <p:sldId id="679" r:id="rId7"/>
    <p:sldId id="678" r:id="rId8"/>
    <p:sldId id="675" r:id="rId9"/>
    <p:sldId id="676" r:id="rId1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CBD9EB"/>
    <a:srgbClr val="0066CC"/>
    <a:srgbClr val="FFDDDD"/>
    <a:srgbClr val="FFC5C5"/>
    <a:srgbClr val="FF9393"/>
    <a:srgbClr val="DFA6A5"/>
    <a:srgbClr val="008000"/>
    <a:srgbClr val="00CC00"/>
    <a:srgbClr val="FBB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24" autoAdjust="0"/>
    <p:restoredTop sz="93143" autoAdjust="0"/>
  </p:normalViewPr>
  <p:slideViewPr>
    <p:cSldViewPr snapToGrid="0">
      <p:cViewPr varScale="1">
        <p:scale>
          <a:sx n="72" d="100"/>
          <a:sy n="72" d="100"/>
        </p:scale>
        <p:origin x="9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aseline="0" dirty="0">
                <a:solidFill>
                  <a:srgbClr val="C00000"/>
                </a:solidFill>
              </a:rPr>
              <a:t>ДОСТИЖЕНИЕ </a:t>
            </a:r>
            <a:endParaRPr lang="ru-RU" sz="2000" baseline="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baseline="0" dirty="0" smtClean="0">
                <a:solidFill>
                  <a:srgbClr val="C00000"/>
                </a:solidFill>
              </a:rPr>
              <a:t>ПОКАЗАТЕЛЕЙ</a:t>
            </a:r>
            <a:endParaRPr lang="ru-RU" sz="2000" baseline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2399822425757612"/>
          <c:y val="2.08625626342161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129699292039539E-2"/>
          <c:y val="0.21728749105225487"/>
          <c:w val="0.54905394985864153"/>
          <c:h val="0.525656764495347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ДОСТИЖЕНИЕ ПОКАЗАТЕЛЕЙ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Достигнуты</c:v>
                </c:pt>
                <c:pt idx="1">
                  <c:v>Не достигнуты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2-4E75-8B21-F9A059171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3.8322157059744386E-2"/>
          <c:y val="0.80949162908034555"/>
          <c:w val="0.43194560620575251"/>
          <c:h val="0.19050837091965447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>
                <a:solidFill>
                  <a:srgbClr val="C00000"/>
                </a:solidFill>
              </a:rPr>
              <a:t>ВЫПОЛНЕНИЕ </a:t>
            </a:r>
            <a:endParaRPr lang="ru-RU" baseline="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aseline="0" dirty="0" smtClean="0">
                <a:solidFill>
                  <a:srgbClr val="C00000"/>
                </a:solidFill>
              </a:rPr>
              <a:t>МЕРОПРИЯТИЙ</a:t>
            </a:r>
            <a:endParaRPr lang="ru-RU" baseline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902137815674595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335535947453804"/>
          <c:y val="0.20389463135092098"/>
          <c:w val="0.47308827602579828"/>
          <c:h val="0.516254221209741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МЕРОПРИЯТИЙ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4B-4DC4-B0A8-E6C5F171640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4B-4DC4-B0A8-E6C5F17164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Выполнены</c:v>
                </c:pt>
                <c:pt idx="1">
                  <c:v>Не выполнены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4-4A3E-A6F5-FA7AD18B7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33704665057571315"/>
          <c:y val="0.80601325657399026"/>
          <c:w val="0.35456040145240914"/>
          <c:h val="0.14463397238388678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6783625730994"/>
          <c:y val="2.8125081075241653E-2"/>
          <c:w val="0.53508771929824561"/>
          <c:h val="0.584368863534578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КОТ ФОМС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4035087719298245"/>
                  <c:y val="-4.8613246535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7B-4B5A-942E-D9690E1D547E}"/>
                </c:ext>
              </c:extLst>
            </c:dLbl>
            <c:dLbl>
              <c:idx val="1"/>
              <c:layout>
                <c:manualLayout>
                  <c:x val="0.17836257309941519"/>
                  <c:y val="-5.131398245414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7B-4B5A-942E-D9690E1D5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23851.654900000001</c:v>
                </c:pt>
                <c:pt idx="1">
                  <c:v>23474.578399999999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7B-4B5A-942E-D9690E1D54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4912280701754385"/>
                  <c:y val="1.62044155118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7B-4B5A-942E-D9690E1D547E}"/>
                </c:ext>
              </c:extLst>
            </c:dLbl>
            <c:dLbl>
              <c:idx val="1"/>
              <c:layout>
                <c:manualLayout>
                  <c:x val="0.16959064327485379"/>
                  <c:y val="1.62044155118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7B-4B5A-942E-D9690E1D5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5305.6622500000003</c:v>
                </c:pt>
                <c:pt idx="1">
                  <c:v>5181.86726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7B-4B5A-942E-D9690E1D54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204678362573099"/>
                  <c:y val="2.160588734911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7B-4B5A-942E-D9690E1D547E}"/>
                </c:ext>
              </c:extLst>
            </c:dLbl>
            <c:dLbl>
              <c:idx val="1"/>
              <c:layout>
                <c:manualLayout>
                  <c:x val="0.17251461988304093"/>
                  <c:y val="2.43066232677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7B-4B5A-942E-D9690E1D5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2368.4596499999998</c:v>
                </c:pt>
                <c:pt idx="1">
                  <c:v>2330.5321600000002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7B-4B5A-942E-D9690E1D547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6081871345029239"/>
                  <c:y val="-5.164572639376049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7B-4B5A-942E-D9690E1D547E}"/>
                </c:ext>
              </c:extLst>
            </c:dLbl>
            <c:dLbl>
              <c:idx val="1"/>
              <c:layout>
                <c:manualLayout>
                  <c:x val="0.15497076023391812"/>
                  <c:y val="-2.7007359186393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07B-4B5A-942E-D9690E1D5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71.8</c:v>
                </c:pt>
                <c:pt idx="1">
                  <c:v>72.057000000000002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7B-4B5A-942E-D9690E1D5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254464"/>
        <c:axId val="100256000"/>
      </c:barChart>
      <c:catAx>
        <c:axId val="10025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256000"/>
        <c:crosses val="autoZero"/>
        <c:auto val="1"/>
        <c:lblAlgn val="ctr"/>
        <c:lblOffset val="100"/>
        <c:noMultiLvlLbl val="0"/>
      </c:catAx>
      <c:valAx>
        <c:axId val="1002560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0254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601464290647877E-2"/>
          <c:y val="0.72542107024848035"/>
          <c:w val="0.94787286457613862"/>
          <c:h val="0.1180914856216647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277403029242"/>
          <c:y val="2.9432349346545195E-2"/>
          <c:w val="0.7752076987785147"/>
          <c:h val="0.643792727210908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5.3971344191033062E-2"/>
                  <c:y val="2.341118833594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0C-4EB5-8B96-89DBACE263BB}"/>
                </c:ext>
              </c:extLst>
            </c:dLbl>
            <c:dLbl>
              <c:idx val="1"/>
              <c:layout>
                <c:manualLayout>
                  <c:x val="-4.4976120159194242E-2"/>
                  <c:y val="3.3816160929696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0C-4EB5-8B96-89DBACE263BB}"/>
                </c:ext>
              </c:extLst>
            </c:dLbl>
            <c:dLbl>
              <c:idx val="2"/>
              <c:layout>
                <c:manualLayout>
                  <c:x val="-3.5918567015953654E-2"/>
                  <c:y val="2.530231258708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1E-4900-8734-FEB3E3ACC36E}"/>
                </c:ext>
              </c:extLst>
            </c:dLbl>
            <c:dLbl>
              <c:idx val="3"/>
              <c:layout>
                <c:manualLayout>
                  <c:x val="-6.0591357334667294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1E-4900-8734-FEB3E3ACC36E}"/>
                </c:ext>
              </c:extLst>
            </c:dLbl>
            <c:dLbl>
              <c:idx val="4"/>
              <c:layout>
                <c:manualLayout>
                  <c:x val="-5.7000916757346864E-2"/>
                  <c:y val="-1.870580574940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1E-4900-8734-FEB3E3ACC36E}"/>
                </c:ext>
              </c:extLst>
            </c:dLbl>
            <c:dLbl>
              <c:idx val="5"/>
              <c:layout>
                <c:manualLayout>
                  <c:x val="-4.4913791047792501E-2"/>
                  <c:y val="-2.925292501599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1E-4900-8734-FEB3E3ACC36E}"/>
                </c:ext>
              </c:extLst>
            </c:dLbl>
            <c:dLbl>
              <c:idx val="6"/>
              <c:layout>
                <c:manualLayout>
                  <c:x val="-3.8979304137968324E-2"/>
                  <c:y val="-2.080994518750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0C-4EB5-8B96-89DBACE263BB}"/>
                </c:ext>
              </c:extLst>
            </c:dLbl>
            <c:dLbl>
              <c:idx val="7"/>
              <c:layout>
                <c:manualLayout>
                  <c:x val="-2.9984080106129588E-2"/>
                  <c:y val="-3.121491778125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0C-4EB5-8B96-89DBACE263BB}"/>
                </c:ext>
              </c:extLst>
            </c:dLbl>
            <c:dLbl>
              <c:idx val="8"/>
              <c:layout>
                <c:manualLayout>
                  <c:x val="-3.2982488116742426E-2"/>
                  <c:y val="-1.820870203906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0C-4EB5-8B96-89DBACE263BB}"/>
                </c:ext>
              </c:extLst>
            </c:dLbl>
            <c:dLbl>
              <c:idx val="9"/>
              <c:layout>
                <c:manualLayout>
                  <c:x val="-4.7974528169807275E-2"/>
                  <c:y val="-3.901864722657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60C-4EB5-8B96-89DBACE263BB}"/>
                </c:ext>
              </c:extLst>
            </c:dLbl>
            <c:dLbl>
              <c:idx val="10"/>
              <c:layout>
                <c:manualLayout>
                  <c:x val="-4.4976120159194326E-2"/>
                  <c:y val="-2.341118833594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60C-4EB5-8B96-89DBACE263BB}"/>
                </c:ext>
              </c:extLst>
            </c:dLbl>
            <c:dLbl>
              <c:idx val="11"/>
              <c:layout>
                <c:manualLayout>
                  <c:x val="-3.2982488116742537E-2"/>
                  <c:y val="-1.820870203906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60C-4EB5-8B96-89DBACE263BB}"/>
                </c:ext>
              </c:extLst>
            </c:dLbl>
            <c:dLbl>
              <c:idx val="12"/>
              <c:layout>
                <c:manualLayout>
                  <c:x val="-4.1977712148581266E-2"/>
                  <c:y val="-2.080994518750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60C-4EB5-8B96-89DBACE263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14.1</c:v>
                </c:pt>
                <c:pt idx="1">
                  <c:v>13.9</c:v>
                </c:pt>
                <c:pt idx="2">
                  <c:v>14.2</c:v>
                </c:pt>
                <c:pt idx="3">
                  <c:v>18.3</c:v>
                </c:pt>
                <c:pt idx="4">
                  <c:v>17.3</c:v>
                </c:pt>
                <c:pt idx="5">
                  <c:v>16.899999999999999</c:v>
                </c:pt>
                <c:pt idx="6">
                  <c:v>16.7</c:v>
                </c:pt>
                <c:pt idx="7">
                  <c:v>16.2</c:v>
                </c:pt>
                <c:pt idx="8">
                  <c:v>16</c:v>
                </c:pt>
                <c:pt idx="9">
                  <c:v>15.7</c:v>
                </c:pt>
                <c:pt idx="10">
                  <c:v>15.3</c:v>
                </c:pt>
                <c:pt idx="11">
                  <c:v>15</c:v>
                </c:pt>
                <c:pt idx="12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1E-4900-8734-FEB3E3ACC3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-5.7624207871364075E-2"/>
                  <c:y val="-4.757714682952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1E-4900-8734-FEB3E3ACC36E}"/>
                </c:ext>
              </c:extLst>
            </c:dLbl>
            <c:dLbl>
              <c:idx val="1"/>
              <c:layout>
                <c:manualLayout>
                  <c:x val="-7.2958821942019289E-2"/>
                  <c:y val="-3.731411608631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1E-4900-8734-FEB3E3ACC36E}"/>
                </c:ext>
              </c:extLst>
            </c:dLbl>
            <c:dLbl>
              <c:idx val="2"/>
              <c:layout>
                <c:manualLayout>
                  <c:x val="-0.10066127881865558"/>
                  <c:y val="-2.790355573552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51E-4900-8734-FEB3E3ACC36E}"/>
                </c:ext>
              </c:extLst>
            </c:dLbl>
            <c:dLbl>
              <c:idx val="3"/>
              <c:layout>
                <c:manualLayout>
                  <c:x val="-3.2982488116742315E-2"/>
                  <c:y val="-4.161989037501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0C-4EB5-8B96-89DBACE263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14.9</c:v>
                </c:pt>
                <c:pt idx="1">
                  <c:v>14.3</c:v>
                </c:pt>
                <c:pt idx="2">
                  <c:v>16.8</c:v>
                </c:pt>
                <c:pt idx="3">
                  <c:v>19.5</c:v>
                </c:pt>
                <c:pt idx="4">
                  <c:v>16.600000000000001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51E-4900-8734-FEB3E3ACC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11168"/>
        <c:axId val="6747264"/>
      </c:lineChart>
      <c:catAx>
        <c:axId val="671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47264"/>
        <c:crosses val="autoZero"/>
        <c:auto val="1"/>
        <c:lblAlgn val="ctr"/>
        <c:lblOffset val="100"/>
        <c:noMultiLvlLbl val="0"/>
      </c:catAx>
      <c:valAx>
        <c:axId val="6747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71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277779128766513"/>
          <c:y val="0.75981902721289485"/>
          <c:w val="0.48715451297072515"/>
          <c:h val="8.954855184440786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0.19567</cdr:x>
      <cdr:y>0.3647</cdr:y>
    </cdr:from>
    <cdr:to>
      <cdr:x>0.45331</cdr:x>
      <cdr:y>0.59375</cdr:y>
    </cdr:to>
    <cdr:sp macro="" textlink="">
      <cdr:nvSpPr>
        <cdr:cNvPr id="2" name="Блок-схема: узел 1"/>
        <cdr:cNvSpPr/>
      </cdr:nvSpPr>
      <cdr:spPr>
        <a:xfrm xmlns:a="http://schemas.openxmlformats.org/drawingml/2006/main">
          <a:off x="837453" y="1702243"/>
          <a:ext cx="1102659" cy="1069126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85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ru-RU" sz="850" b="1" dirty="0" smtClean="0">
              <a:solidFill>
                <a:schemeClr val="tx1"/>
              </a:solidFill>
            </a:rPr>
            <a:t>Степень выполнения </a:t>
          </a:r>
          <a:r>
            <a:rPr lang="ru-RU" b="1" dirty="0" smtClean="0">
              <a:solidFill>
                <a:schemeClr val="tx1"/>
              </a:solidFill>
            </a:rPr>
            <a:t>90,9%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0.36411</cdr:x>
      <cdr:y>0.34951</cdr:y>
    </cdr:from>
    <cdr:to>
      <cdr:x>0.59268</cdr:x>
      <cdr:y>0.58257</cdr:y>
    </cdr:to>
    <cdr:sp macro="" textlink="">
      <cdr:nvSpPr>
        <cdr:cNvPr id="2" name="Блок-схема: узел 1"/>
        <cdr:cNvSpPr/>
      </cdr:nvSpPr>
      <cdr:spPr>
        <a:xfrm xmlns:a="http://schemas.openxmlformats.org/drawingml/2006/main">
          <a:off x="1840423" y="1618938"/>
          <a:ext cx="1155325" cy="1079529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ru-RU" sz="850" b="1" smtClean="0">
              <a:solidFill>
                <a:schemeClr val="tx1"/>
              </a:solidFill>
            </a:rPr>
            <a:t>Достигнуты</a:t>
          </a:r>
          <a:r>
            <a:rPr lang="ru-RU" b="1" smtClean="0">
              <a:solidFill>
                <a:schemeClr val="tx1"/>
              </a:solidFill>
            </a:rPr>
            <a:t> </a:t>
          </a:r>
          <a:r>
            <a:rPr lang="ru-RU" b="1" smtClean="0">
              <a:solidFill>
                <a:schemeClr val="tx1"/>
              </a:solidFill>
            </a:rPr>
            <a:t>82,3%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1" cy="496888"/>
          </a:xfrm>
          <a:prstGeom prst="rect">
            <a:avLst/>
          </a:prstGeom>
        </p:spPr>
        <p:txBody>
          <a:bodyPr vert="horz" lIns="91948" tIns="45973" rIns="91948" bIns="459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7" y="2"/>
            <a:ext cx="2946401" cy="496888"/>
          </a:xfrm>
          <a:prstGeom prst="rect">
            <a:avLst/>
          </a:prstGeom>
        </p:spPr>
        <p:txBody>
          <a:bodyPr vert="horz" lIns="91948" tIns="45973" rIns="91948" bIns="459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7EA679-D0D1-41E5-BBCC-34DE110321F6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1" cy="496888"/>
          </a:xfrm>
          <a:prstGeom prst="rect">
            <a:avLst/>
          </a:prstGeom>
        </p:spPr>
        <p:txBody>
          <a:bodyPr vert="horz" lIns="91948" tIns="45973" rIns="91948" bIns="459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7" y="9429753"/>
            <a:ext cx="2946401" cy="496888"/>
          </a:xfrm>
          <a:prstGeom prst="rect">
            <a:avLst/>
          </a:prstGeom>
        </p:spPr>
        <p:txBody>
          <a:bodyPr vert="horz" lIns="91948" tIns="45973" rIns="91948" bIns="459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166404-73B0-40DD-9839-687DB0CDC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4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1" cy="496888"/>
          </a:xfrm>
          <a:prstGeom prst="rect">
            <a:avLst/>
          </a:prstGeom>
        </p:spPr>
        <p:txBody>
          <a:bodyPr vert="horz" lIns="91948" tIns="45973" rIns="91948" bIns="459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7" y="2"/>
            <a:ext cx="2946401" cy="496888"/>
          </a:xfrm>
          <a:prstGeom prst="rect">
            <a:avLst/>
          </a:prstGeom>
        </p:spPr>
        <p:txBody>
          <a:bodyPr vert="horz" lIns="91948" tIns="45973" rIns="91948" bIns="459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C1A235-C37A-413D-A0F9-95167B936B58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8" tIns="45973" rIns="91948" bIns="4597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4" cy="4467224"/>
          </a:xfrm>
          <a:prstGeom prst="rect">
            <a:avLst/>
          </a:prstGeom>
        </p:spPr>
        <p:txBody>
          <a:bodyPr vert="horz" lIns="91948" tIns="45973" rIns="91948" bIns="4597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3"/>
            <a:ext cx="2946401" cy="496888"/>
          </a:xfrm>
          <a:prstGeom prst="rect">
            <a:avLst/>
          </a:prstGeom>
        </p:spPr>
        <p:txBody>
          <a:bodyPr vert="horz" lIns="91948" tIns="45973" rIns="91948" bIns="459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7" y="9429753"/>
            <a:ext cx="2946401" cy="496888"/>
          </a:xfrm>
          <a:prstGeom prst="rect">
            <a:avLst/>
          </a:prstGeom>
        </p:spPr>
        <p:txBody>
          <a:bodyPr vert="horz" lIns="91948" tIns="45973" rIns="91948" bIns="459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CCB390-EECB-4451-AEC0-C3ADD15D3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46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E413C-806C-4D43-804D-30DB0937E18D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E0536-2163-4D4F-B12F-E890A0BE8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175" b="612"/>
          <a:stretch>
            <a:fillRect/>
          </a:stretch>
        </p:blipFill>
        <p:spPr bwMode="auto">
          <a:xfrm>
            <a:off x="0" y="0"/>
            <a:ext cx="6654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25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84776-B045-49BC-8B23-935E75D61297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E9639-F286-4683-A6F9-9D9D9148DE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9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6FD81-77BD-4B39-B79C-9A5E97F31917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1B52-54D8-43D8-82A4-63213D833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17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BE112-BAE4-464E-A51A-6684CC35DBB7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D23B3-BEED-46BF-8A6C-D6EDEBE7D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42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CFC3A-655C-4B17-92FB-11478543F0E9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D1645-6F64-4A58-9A01-BA7BA539DD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62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A57B9-3734-41F2-B2E9-9F1A3483AA92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B53C8-7A74-41CF-9735-A220FDF73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77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CDEF2-FD20-4B74-B50E-E47F3A22383E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44D4-BBA6-4F68-A05E-5AE0ED119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2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B9D94-C70B-4A60-8E3E-5FCAC19E7DA3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28D61-71E1-4FAA-90FF-AB026272A8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5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6ABAF-C49B-426E-89C2-7D017D26B22B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DC800-3EC0-4B36-9883-EB6E8562BA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07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7781-DB35-4CE8-81C4-991DB5385657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B6D73-6B58-4673-AE20-E520D88C1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57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0D145-79D5-4DD1-A5EF-3B3CA027DCF9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EFEDC-3B76-489C-8805-608E285BE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231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218AC1-611F-4DAD-9B10-436E98F7E133}" type="datetime1">
              <a:rPr lang="ru-RU" smtClean="0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481408-92A0-4AFA-9218-3C2ECA0D8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5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4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356280" y="5373216"/>
            <a:ext cx="84969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ответственный исполнитель:</a:t>
            </a:r>
          </a:p>
          <a:p>
            <a:pPr algn="r" eaLnBrk="0" hangingPunct="0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Министерство здравоохранения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Кировской области</a:t>
            </a:r>
            <a:endParaRPr lang="ru-RU" sz="1600" kern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-5348" y="1866900"/>
            <a:ext cx="9144000" cy="92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2400" dirty="0" smtClean="0">
                <a:cs typeface="Arial" charset="0"/>
              </a:rPr>
              <a:t>Государственная программа </a:t>
            </a:r>
          </a:p>
          <a:p>
            <a:pPr algn="ctr" eaLnBrk="0" hangingPunct="0">
              <a:defRPr/>
            </a:pPr>
            <a:r>
              <a:rPr lang="ru-RU" sz="2400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charset="0"/>
              </a:rPr>
              <a:t>Кировской области</a:t>
            </a:r>
            <a:endParaRPr lang="ru-RU" sz="4000" kern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0078" y="3060440"/>
            <a:ext cx="9149348" cy="1763487"/>
            <a:chOff x="-5348" y="2792512"/>
            <a:chExt cx="9149348" cy="145179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5348" y="3132270"/>
              <a:ext cx="9149348" cy="856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altLang="ru-RU" sz="4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ЗДРАВООХРАНЕНИЯ</a:t>
              </a:r>
            </a:p>
            <a:p>
              <a:pPr algn="ctr">
                <a:lnSpc>
                  <a:spcPct val="70000"/>
                </a:lnSpc>
              </a:pPr>
              <a:endParaRPr lang="ru-RU" alt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ru-RU" alt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Итоги </a:t>
              </a:r>
              <a:r>
                <a:rPr lang="ru-RU" altLang="ru-RU" sz="2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alt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</a:t>
              </a:r>
              <a:r>
                <a:rPr lang="ru-RU" altLang="ru-RU" sz="2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alt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08000" y="2792512"/>
              <a:ext cx="8102600" cy="0"/>
            </a:xfrm>
            <a:prstGeom prst="line">
              <a:avLst/>
            </a:prstGeom>
            <a:ln w="34925" cap="flat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40752" y="4244304"/>
              <a:ext cx="8102600" cy="0"/>
            </a:xfrm>
            <a:prstGeom prst="line">
              <a:avLst/>
            </a:prstGeom>
            <a:ln w="34925" cap="flat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1005263"/>
              </p:ext>
            </p:extLst>
          </p:nvPr>
        </p:nvGraphicFramePr>
        <p:xfrm>
          <a:off x="292100" y="1217925"/>
          <a:ext cx="4279900" cy="466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58D23B3-BEED-46BF-8A6C-D6EDEBE7D63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50442613"/>
              </p:ext>
            </p:extLst>
          </p:nvPr>
        </p:nvGraphicFramePr>
        <p:xfrm>
          <a:off x="5182595" y="1217925"/>
          <a:ext cx="5054600" cy="463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06896" y="298748"/>
            <a:ext cx="7879904" cy="6716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ИТОГИ ХОДА РЕАЛИЗАЦИИ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ГОСУДАРСТВЕННОЙ ПРОГРАММЫ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49377" y="1217925"/>
            <a:ext cx="2594941" cy="670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C00000"/>
                </a:solidFill>
              </a:rPr>
              <a:t>ОСВОЕНИЕ СРЕДСТВ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(МЛН.РУБ)</a:t>
            </a:r>
            <a:endParaRPr lang="ru-RU" sz="16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039912"/>
            <a:ext cx="9144000" cy="0"/>
          </a:xfrm>
          <a:prstGeom prst="line">
            <a:avLst/>
          </a:prstGeom>
          <a:ln w="34925" cap="flat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9617"/>
          <a:stretch>
            <a:fillRect/>
          </a:stretch>
        </p:blipFill>
        <p:spPr bwMode="auto">
          <a:xfrm>
            <a:off x="362720" y="127000"/>
            <a:ext cx="975740" cy="8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75895591"/>
              </p:ext>
            </p:extLst>
          </p:nvPr>
        </p:nvGraphicFramePr>
        <p:xfrm>
          <a:off x="2686050" y="2111128"/>
          <a:ext cx="4343400" cy="470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089430" y="3666477"/>
            <a:ext cx="150920" cy="166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47677" y="3666477"/>
            <a:ext cx="150920" cy="166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98307" y="2753558"/>
            <a:ext cx="150920" cy="1666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656554" y="2753558"/>
            <a:ext cx="150920" cy="1666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099787" y="2417686"/>
            <a:ext cx="150920" cy="1666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58034" y="2417686"/>
            <a:ext cx="150920" cy="1666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01267" y="2135080"/>
            <a:ext cx="150920" cy="166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59514" y="2135080"/>
            <a:ext cx="150920" cy="166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58D23B3-BEED-46BF-8A6C-D6EDEBE7D63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039912"/>
            <a:ext cx="9144000" cy="0"/>
          </a:xfrm>
          <a:prstGeom prst="line">
            <a:avLst/>
          </a:prstGeom>
          <a:ln w="34925" cap="flat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552896" y="292696"/>
            <a:ext cx="8229600" cy="6716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СВЕДЕНИЯ О ДОСТИЖЕНИИ ЗНАЧЕНИЙ ЦЕЛЕВЫХ ПОКАЗАТЕЛЕЙ </a:t>
            </a:r>
          </a:p>
          <a:p>
            <a:pPr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ЭФФЕКТИВНОСТИ РЕАЛИЗАЦИИ ГОСПРОГРАММЫ В </a:t>
            </a:r>
            <a:r>
              <a:rPr lang="ru-RU" sz="1600" b="1" dirty="0" smtClean="0">
                <a:solidFill>
                  <a:srgbClr val="C00000"/>
                </a:solidFill>
              </a:rPr>
              <a:t>2023 </a:t>
            </a:r>
            <a:r>
              <a:rPr lang="ru-RU" sz="1600" b="1" dirty="0">
                <a:solidFill>
                  <a:srgbClr val="C00000"/>
                </a:solidFill>
              </a:rPr>
              <a:t>ГОДУ</a:t>
            </a: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9617"/>
          <a:stretch>
            <a:fillRect/>
          </a:stretch>
        </p:blipFill>
        <p:spPr bwMode="auto">
          <a:xfrm>
            <a:off x="362720" y="127000"/>
            <a:ext cx="975740" cy="8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986115" y="1464629"/>
            <a:ext cx="3837650" cy="815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укомплектованность штатных должностей занятыми единицами (врачи) – </a:t>
            </a:r>
            <a:r>
              <a:rPr lang="en-US" sz="1100" dirty="0" smtClean="0">
                <a:solidFill>
                  <a:schemeClr val="tx1"/>
                </a:solidFill>
              </a:rPr>
              <a:t>7</a:t>
            </a:r>
            <a:r>
              <a:rPr lang="ru-RU" sz="1100" dirty="0" smtClean="0">
                <a:solidFill>
                  <a:schemeClr val="tx1"/>
                </a:solidFill>
              </a:rPr>
              <a:t>9,8 % 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(план-78,3 %)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980384" y="1381427"/>
            <a:ext cx="3843381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52056" y="1322540"/>
            <a:ext cx="3817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rgbClr val="C00000"/>
                </a:solidFill>
              </a:rPr>
              <a:t>уровень общей смертности в Кировской области </a:t>
            </a:r>
            <a:endParaRPr lang="ru-RU" sz="1100" b="1" dirty="0" smtClean="0">
              <a:solidFill>
                <a:srgbClr val="C00000"/>
              </a:solidFill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умерших </a:t>
            </a:r>
            <a:r>
              <a:rPr lang="ru-RU" sz="1100" b="1" dirty="0">
                <a:solidFill>
                  <a:srgbClr val="C00000"/>
                </a:solidFill>
                <a:latin typeface="+mn-lt"/>
              </a:rPr>
              <a:t>на 1000 человек </a:t>
            </a:r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населения)</a:t>
            </a:r>
            <a:endParaRPr lang="ru-RU" sz="11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Z:\Potapova\1\!\телемед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18825" r="16793" b="16367"/>
          <a:stretch/>
        </p:blipFill>
        <p:spPr bwMode="auto">
          <a:xfrm>
            <a:off x="3942535" y="3578505"/>
            <a:ext cx="1059778" cy="10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Potapova\1\!\Скора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318" r="7498" b="14653"/>
          <a:stretch/>
        </p:blipFill>
        <p:spPr bwMode="auto">
          <a:xfrm>
            <a:off x="3942535" y="2371379"/>
            <a:ext cx="1059778" cy="9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Potapova\1\!\больниц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7776" r="14576" b="18327"/>
          <a:stretch/>
        </p:blipFill>
        <p:spPr bwMode="auto">
          <a:xfrm>
            <a:off x="3916933" y="4979244"/>
            <a:ext cx="1162221" cy="95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002313" y="3282215"/>
            <a:ext cx="3827186" cy="1588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доля государственных медицинских организаций Кировской области, использующих медицинские информационные системы для организации и оказания медицинской помощи гражданам, обеспечивающих информационное взаимодействие с единой государственной информационной системой в сфере здравоохранения, в общем количестве медицинских организаций Кировской </a:t>
            </a:r>
            <a:r>
              <a:rPr lang="ru-RU" sz="1100" dirty="0" smtClean="0">
                <a:solidFill>
                  <a:schemeClr val="tx1"/>
                </a:solidFill>
              </a:rPr>
              <a:t>области – 100 % (план </a:t>
            </a:r>
            <a:r>
              <a:rPr lang="ru-RU" sz="1100" dirty="0">
                <a:solidFill>
                  <a:schemeClr val="tx1"/>
                </a:solidFill>
              </a:rPr>
              <a:t>– </a:t>
            </a:r>
            <a:r>
              <a:rPr lang="ru-RU" sz="1100" dirty="0" smtClean="0">
                <a:solidFill>
                  <a:schemeClr val="tx1"/>
                </a:solidFill>
              </a:rPr>
              <a:t>100 %)</a:t>
            </a:r>
          </a:p>
        </p:txBody>
      </p:sp>
      <p:pic>
        <p:nvPicPr>
          <p:cNvPr id="24" name="Picture 5" descr="Z:\Potapova\1\!\Кадры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t="14938" r="17502" b="17399"/>
          <a:stretch/>
        </p:blipFill>
        <p:spPr bwMode="auto">
          <a:xfrm>
            <a:off x="3942535" y="1455920"/>
            <a:ext cx="972622" cy="8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986115" y="2371379"/>
            <a:ext cx="3837652" cy="814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укомплектованность штатных должностей занятыми единицами (средний медицинский персонал) – </a:t>
            </a:r>
            <a:r>
              <a:rPr lang="ru-RU" sz="1100" dirty="0" smtClean="0">
                <a:solidFill>
                  <a:schemeClr val="tx1"/>
                </a:solidFill>
              </a:rPr>
              <a:t>83,7 </a:t>
            </a:r>
            <a:r>
              <a:rPr lang="ru-RU" sz="1100" dirty="0">
                <a:solidFill>
                  <a:schemeClr val="tx1"/>
                </a:solidFill>
              </a:rPr>
              <a:t>% 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dirty="0" smtClean="0">
                <a:solidFill>
                  <a:schemeClr val="tx1"/>
                </a:solidFill>
              </a:rPr>
              <a:t>план-82,5 </a:t>
            </a:r>
            <a:r>
              <a:rPr lang="ru-RU" sz="1100" dirty="0">
                <a:solidFill>
                  <a:schemeClr val="tx1"/>
                </a:solidFill>
              </a:rPr>
              <a:t>%)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2313" y="5047477"/>
            <a:ext cx="3837650" cy="815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количество граждан, воспользовавшихся дистанционной записью на прием к врачу через Единый портал государственных </a:t>
            </a:r>
            <a:r>
              <a:rPr lang="ru-RU" sz="1100" dirty="0" smtClean="0">
                <a:solidFill>
                  <a:schemeClr val="tx1"/>
                </a:solidFill>
              </a:rPr>
              <a:t>услуг </a:t>
            </a:r>
            <a:r>
              <a:rPr lang="ru-RU" sz="1100" dirty="0">
                <a:solidFill>
                  <a:schemeClr val="tx1"/>
                </a:solidFill>
              </a:rPr>
              <a:t>– </a:t>
            </a:r>
            <a:r>
              <a:rPr lang="ru-RU" sz="1100" dirty="0" smtClean="0">
                <a:solidFill>
                  <a:schemeClr val="tx1"/>
                </a:solidFill>
              </a:rPr>
              <a:t>309,85 тыс. человек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(план – 212,53 тыс. человек)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47093093"/>
              </p:ext>
            </p:extLst>
          </p:nvPr>
        </p:nvGraphicFramePr>
        <p:xfrm>
          <a:off x="111967" y="1863741"/>
          <a:ext cx="4235581" cy="488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817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58D23B3-BEED-46BF-8A6C-D6EDEBE7D63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039912"/>
            <a:ext cx="9144000" cy="0"/>
          </a:xfrm>
          <a:prstGeom prst="line">
            <a:avLst/>
          </a:prstGeom>
          <a:ln w="34925" cap="flat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552896" y="292696"/>
            <a:ext cx="8229600" cy="6716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ОСНОВНЫЕ РЕЗУЛЬТАТЫ РЕАЛИЗАЦИИ </a:t>
            </a:r>
          </a:p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ГОСУДАРСТВЕННОЙ ПРОГРАММЫ В </a:t>
            </a:r>
            <a:r>
              <a:rPr lang="ru-RU" sz="1600" b="1" dirty="0" smtClean="0">
                <a:solidFill>
                  <a:srgbClr val="C00000"/>
                </a:solidFill>
              </a:rPr>
              <a:t>202</a:t>
            </a:r>
            <a:r>
              <a:rPr lang="ru-RU" sz="1600" b="1" dirty="0">
                <a:solidFill>
                  <a:srgbClr val="C00000"/>
                </a:solidFill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ГОДУ</a:t>
            </a: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9617"/>
          <a:stretch>
            <a:fillRect/>
          </a:stretch>
        </p:blipFill>
        <p:spPr bwMode="auto">
          <a:xfrm>
            <a:off x="362720" y="127000"/>
            <a:ext cx="975740" cy="8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22310" y="1666385"/>
            <a:ext cx="7599480" cy="890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«Совершенствование оказания медицинской </a:t>
            </a:r>
            <a:r>
              <a:rPr lang="ru-RU" sz="1600" dirty="0">
                <a:solidFill>
                  <a:schemeClr val="tx1"/>
                </a:solidFill>
              </a:rPr>
              <a:t>помощи, включая профилактику заболеваний и формирование здорового образа жизни, развитие медицинской реабилитации и санаторно-курортного </a:t>
            </a:r>
            <a:r>
              <a:rPr lang="ru-RU" sz="1600" dirty="0" smtClean="0">
                <a:solidFill>
                  <a:schemeClr val="tx1"/>
                </a:solidFill>
              </a:rPr>
              <a:t>лечения»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64070" y="1666384"/>
            <a:ext cx="0" cy="89020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2897" y="1389385"/>
            <a:ext cx="198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подпрограмма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52894" y="2882530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Проведены капитальные ремонты в учреждениях здравоохранения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6209012" y="2803255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120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Приобретены и смонтированы быстровозводимые  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модульные конструкции</a:t>
            </a:r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8" name="Picture 4" descr="D:\APotapova\DOK\!Доклады\2021_02_20_Госпрограмма\ФА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45" y="4411551"/>
            <a:ext cx="2176413" cy="17857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286000" y="2219438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26" y="4486787"/>
            <a:ext cx="2387524" cy="17906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436996" y="2882529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Приобретено медицинское оборудование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koketta.ru/wp-content/uploads/1/0/b/10be81d1befd438d9230bdc4d7c890c8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32" y="4486787"/>
            <a:ext cx="2190973" cy="17325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828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8D23B3-BEED-46BF-8A6C-D6EDEBE7D6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2896" y="292696"/>
            <a:ext cx="8229600" cy="6716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ОСНОВНЫЕ РЕЗУЛЬТАТЫ РЕАЛИЗАЦИИ </a:t>
            </a:r>
          </a:p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ГОСУДАРСТВЕННОЙ ПРОГРАММЫ В </a:t>
            </a:r>
            <a:r>
              <a:rPr lang="ru-RU" sz="1600" b="1" dirty="0" smtClean="0">
                <a:solidFill>
                  <a:srgbClr val="C00000"/>
                </a:solidFill>
              </a:rPr>
              <a:t>2023 </a:t>
            </a:r>
            <a:r>
              <a:rPr lang="ru-RU" sz="1600" b="1" dirty="0">
                <a:solidFill>
                  <a:srgbClr val="C00000"/>
                </a:solidFill>
              </a:rPr>
              <a:t>ГОДУ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9617"/>
          <a:stretch>
            <a:fillRect/>
          </a:stretch>
        </p:blipFill>
        <p:spPr bwMode="auto">
          <a:xfrm>
            <a:off x="362720" y="127000"/>
            <a:ext cx="975740" cy="8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2310" y="1666385"/>
            <a:ext cx="7599480" cy="890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«Совершенствование </a:t>
            </a:r>
            <a:r>
              <a:rPr lang="ru-RU" sz="1600" dirty="0">
                <a:solidFill>
                  <a:schemeClr val="tx1"/>
                </a:solidFill>
              </a:rPr>
              <a:t>оказания медицинской помощи, включая профилактику заболеваний и формирование здорового образа жизни, развитие медицинской реабилитации и санаторно-курортного </a:t>
            </a:r>
            <a:r>
              <a:rPr lang="ru-RU" sz="1600" dirty="0" smtClean="0">
                <a:solidFill>
                  <a:schemeClr val="tx1"/>
                </a:solidFill>
              </a:rPr>
              <a:t>лечения»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64070" y="1666384"/>
            <a:ext cx="0" cy="89020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2897" y="1389385"/>
            <a:ext cx="198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подпрограмма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8370" y="2916201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120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</a:rPr>
              <a:t>целях оказания паллиативной медицинской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помощи  приобретены: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медицинские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изделия, в том числе для использования на дому, лекарственные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препараты</a:t>
            </a:r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09014" y="2882528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Выполнены работы по заготовке, хранению, транспортировке и обеспечению безопасности донорской крови и её компонентов </a:t>
            </a:r>
          </a:p>
        </p:txBody>
      </p:sp>
      <p:pic>
        <p:nvPicPr>
          <p:cNvPr id="1027" name="Picture 3" descr="d:\APotapova\DOK\!Доклады\IMG_5051.620x4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/>
          <a:stretch/>
        </p:blipFill>
        <p:spPr bwMode="auto">
          <a:xfrm>
            <a:off x="660323" y="4692749"/>
            <a:ext cx="2349574" cy="16406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0" y="1039912"/>
            <a:ext cx="9144000" cy="0"/>
          </a:xfrm>
          <a:prstGeom prst="line">
            <a:avLst/>
          </a:prstGeom>
          <a:ln w="34925" cap="flat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287" y="4639237"/>
            <a:ext cx="2398934" cy="16026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872" y="2903417"/>
            <a:ext cx="2597121" cy="35786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292" y="4639237"/>
            <a:ext cx="2363217" cy="15705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727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8D23B3-BEED-46BF-8A6C-D6EDEBE7D6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2896" y="292696"/>
            <a:ext cx="8229600" cy="6716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ОСНОВНЫЕ РЕЗУЛЬТАТЫ РЕАЛИЗАЦИИ </a:t>
            </a:r>
          </a:p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ГОСУДАРСТВЕННОЙ ПРОГРАММЫ В </a:t>
            </a:r>
            <a:r>
              <a:rPr lang="ru-RU" sz="1600" b="1" dirty="0" smtClean="0">
                <a:solidFill>
                  <a:srgbClr val="C00000"/>
                </a:solidFill>
              </a:rPr>
              <a:t>2023 </a:t>
            </a:r>
            <a:r>
              <a:rPr lang="ru-RU" sz="1600" b="1" dirty="0">
                <a:solidFill>
                  <a:srgbClr val="C00000"/>
                </a:solidFill>
              </a:rPr>
              <a:t>ГОДУ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9617"/>
          <a:stretch>
            <a:fillRect/>
          </a:stretch>
        </p:blipFill>
        <p:spPr bwMode="auto">
          <a:xfrm>
            <a:off x="362720" y="127000"/>
            <a:ext cx="975740" cy="8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2310" y="1666385"/>
            <a:ext cx="7599480" cy="890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«Совершенствование </a:t>
            </a:r>
            <a:r>
              <a:rPr lang="ru-RU" sz="1600" dirty="0">
                <a:solidFill>
                  <a:schemeClr val="tx1"/>
                </a:solidFill>
              </a:rPr>
              <a:t>оказания медицинской помощи, включая профилактику заболеваний и формирование здорового образа жизни, развитие медицинской реабилитации и санаторно-курортного </a:t>
            </a:r>
            <a:r>
              <a:rPr lang="ru-RU" sz="1600" dirty="0" smtClean="0">
                <a:solidFill>
                  <a:schemeClr val="tx1"/>
                </a:solidFill>
              </a:rPr>
              <a:t>лечения»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64070" y="1666384"/>
            <a:ext cx="0" cy="89020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2897" y="1389385"/>
            <a:ext cx="198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подпрограмма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80955" y="2916202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151 пациенту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оказана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высокотехнологичная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медицинская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помощь</a:t>
            </a:r>
            <a:b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8370" y="2916201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вылетов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совершено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помощью санитарной авиации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09014" y="2882528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5818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</a:rPr>
              <a:t>иностранных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гражданин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</a:rPr>
              <a:t>пролечено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в медицинских организациях Кировской области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039912"/>
            <a:ext cx="9144000" cy="0"/>
          </a:xfrm>
          <a:prstGeom prst="line">
            <a:avLst/>
          </a:prstGeom>
          <a:ln w="34925" cap="flat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06" y="4633034"/>
            <a:ext cx="2429778" cy="161985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/>
        </p:spPr>
      </p:pic>
      <p:pic>
        <p:nvPicPr>
          <p:cNvPr id="15" name="Picture 3" descr="Z:\_Общие документы отдела\ФОТО на сайт\Санавиация _ноябрь 2020\DSC07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5" y="4633034"/>
            <a:ext cx="2259509" cy="166856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617" y="4659075"/>
            <a:ext cx="2302274" cy="166856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132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8D23B3-BEED-46BF-8A6C-D6EDEBE7D6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2896" y="292696"/>
            <a:ext cx="8229600" cy="6716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ОСНОВНЫЕ РЕЗУЛЬТАТЫ РЕАЛИЗАЦИИ </a:t>
            </a:r>
          </a:p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ГОСУДАРСТВЕННОЙ ПРОГРАММЫ В </a:t>
            </a:r>
            <a:r>
              <a:rPr lang="ru-RU" sz="1600" b="1" dirty="0" smtClean="0">
                <a:solidFill>
                  <a:srgbClr val="C00000"/>
                </a:solidFill>
              </a:rPr>
              <a:t>2023 </a:t>
            </a:r>
            <a:r>
              <a:rPr lang="ru-RU" sz="1600" b="1" dirty="0">
                <a:solidFill>
                  <a:srgbClr val="C00000"/>
                </a:solidFill>
              </a:rPr>
              <a:t>ГОДУ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9617"/>
          <a:stretch>
            <a:fillRect/>
          </a:stretch>
        </p:blipFill>
        <p:spPr bwMode="auto">
          <a:xfrm>
            <a:off x="362720" y="127000"/>
            <a:ext cx="975740" cy="8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2310" y="1666385"/>
            <a:ext cx="7599480" cy="890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«Совершенствование </a:t>
            </a:r>
            <a:r>
              <a:rPr lang="ru-RU" sz="1600" dirty="0">
                <a:solidFill>
                  <a:schemeClr val="tx1"/>
                </a:solidFill>
              </a:rPr>
              <a:t>оказания медицинской помощи, включая профилактику заболеваний и формирование здорового образа жизни, развитие медицинской реабилитации и санаторно-курортного </a:t>
            </a:r>
            <a:r>
              <a:rPr lang="ru-RU" sz="1600" dirty="0" smtClean="0">
                <a:solidFill>
                  <a:schemeClr val="tx1"/>
                </a:solidFill>
              </a:rPr>
              <a:t>лечения»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64070" y="1666384"/>
            <a:ext cx="0" cy="89020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2897" y="1389385"/>
            <a:ext cx="198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подпрограмма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80955" y="2916202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Выполнено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960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процедур ЭКО и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криопереноса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8370" y="2916201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Обеспечена реализация прав граждан Кировской области на бесплатное оказание медицинской помощи </a:t>
            </a:r>
            <a:r>
              <a:rPr lang="ru-RU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рамках Территориальной программы государственных гарантий 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59273" y="2916200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Обеспечено санаторно-курортное лечение детского населения Кировской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039912"/>
            <a:ext cx="9144000" cy="0"/>
          </a:xfrm>
          <a:prstGeom prst="line">
            <a:avLst/>
          </a:prstGeom>
          <a:ln w="34925" cap="flat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207" y="4612439"/>
            <a:ext cx="2391611" cy="161153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680" y="4666388"/>
            <a:ext cx="2336379" cy="155758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"/>
          <a:stretch/>
        </p:blipFill>
        <p:spPr bwMode="auto">
          <a:xfrm>
            <a:off x="693360" y="4666388"/>
            <a:ext cx="2283499" cy="1653979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58D23B3-BEED-46BF-8A6C-D6EDEBE7D63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039912"/>
            <a:ext cx="9144000" cy="0"/>
          </a:xfrm>
          <a:prstGeom prst="line">
            <a:avLst/>
          </a:prstGeom>
          <a:ln w="34925" cap="flat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552896" y="292696"/>
            <a:ext cx="8229600" cy="6716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ОСНОВНЫЕ РЕЗУЛЬТАТЫ РЕАЛИЗАЦИИ </a:t>
            </a:r>
          </a:p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ГОСУДАРСТВЕННОЙ ПРОГРАММЫ В </a:t>
            </a:r>
            <a:r>
              <a:rPr lang="ru-RU" sz="1600" b="1" dirty="0" smtClean="0">
                <a:solidFill>
                  <a:srgbClr val="C00000"/>
                </a:solidFill>
              </a:rPr>
              <a:t>2023 </a:t>
            </a:r>
            <a:r>
              <a:rPr lang="ru-RU" sz="1600" b="1" dirty="0">
                <a:solidFill>
                  <a:srgbClr val="C00000"/>
                </a:solidFill>
              </a:rPr>
              <a:t>ГОДУ</a:t>
            </a: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9617"/>
          <a:stretch>
            <a:fillRect/>
          </a:stretch>
        </p:blipFill>
        <p:spPr bwMode="auto">
          <a:xfrm>
            <a:off x="362720" y="127000"/>
            <a:ext cx="975740" cy="8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22310" y="1731698"/>
            <a:ext cx="4861249" cy="531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«Развитие </a:t>
            </a:r>
            <a:r>
              <a:rPr lang="ru-RU" sz="1600" dirty="0">
                <a:solidFill>
                  <a:schemeClr val="tx1"/>
                </a:solidFill>
              </a:rPr>
              <a:t>кадровых ресурсов в </a:t>
            </a:r>
            <a:r>
              <a:rPr lang="ru-RU" sz="1600" dirty="0" smtClean="0">
                <a:solidFill>
                  <a:schemeClr val="tx1"/>
                </a:solidFill>
              </a:rPr>
              <a:t>здравоохранении»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64450" y="1731698"/>
            <a:ext cx="0" cy="531845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2897" y="1389385"/>
            <a:ext cx="198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подпрограмма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5804" y="2838985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медицинских работника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получили единовременную компенсационную выплату 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3293863" y="2838985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120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17 570 специалистов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вовлечены в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систему непрерывного образования медицинских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работников</a:t>
            </a:r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121924" y="2838983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приобретены 8 жилых помещений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последующего предоставления медицинским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работникам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Z:\_Общие документы отдела\ФОТО на сайт\Центр онкологии дневной стационар\Фото-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r="14303"/>
          <a:stretch/>
        </p:blipFill>
        <p:spPr bwMode="auto">
          <a:xfrm>
            <a:off x="3465269" y="4023351"/>
            <a:ext cx="2248092" cy="223171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Potapova\DOK\!Доклады\2021_02_20_Госпрограмма\Фото-6.620x4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4611" r="28721" b="8851"/>
          <a:stretch/>
        </p:blipFill>
        <p:spPr bwMode="auto">
          <a:xfrm>
            <a:off x="618253" y="4023352"/>
            <a:ext cx="2268581" cy="223171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9" r="11524"/>
          <a:stretch/>
        </p:blipFill>
        <p:spPr bwMode="auto">
          <a:xfrm>
            <a:off x="6284618" y="4023352"/>
            <a:ext cx="2248092" cy="2246057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58D23B3-BEED-46BF-8A6C-D6EDEBE7D63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039912"/>
            <a:ext cx="9144000" cy="0"/>
          </a:xfrm>
          <a:prstGeom prst="line">
            <a:avLst/>
          </a:prstGeom>
          <a:ln w="34925" cap="flat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552896" y="292696"/>
            <a:ext cx="8229600" cy="6716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ОСНОВНЫЕ РЕЗУЛЬТАТЫ РЕАЛИЗАЦИИ </a:t>
            </a:r>
          </a:p>
          <a:p>
            <a:pPr algn="r" fontAlgn="auto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</a:rPr>
              <a:t>ГОСУДАРСТВЕННОЙ ПРОГРАММЫ </a:t>
            </a:r>
            <a:r>
              <a:rPr lang="ru-RU" sz="1600" b="1">
                <a:solidFill>
                  <a:srgbClr val="C00000"/>
                </a:solidFill>
              </a:rPr>
              <a:t>В </a:t>
            </a:r>
            <a:r>
              <a:rPr lang="ru-RU" sz="1600" b="1" smtClean="0">
                <a:solidFill>
                  <a:srgbClr val="C00000"/>
                </a:solidFill>
              </a:rPr>
              <a:t>202</a:t>
            </a:r>
            <a:r>
              <a:rPr lang="ru-RU" sz="1600" b="1" dirty="0">
                <a:solidFill>
                  <a:srgbClr val="C00000"/>
                </a:solidFill>
              </a:rPr>
              <a:t>3</a:t>
            </a:r>
            <a:r>
              <a:rPr lang="ru-RU" sz="1600" b="1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ГОДУ</a:t>
            </a: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9617"/>
          <a:stretch>
            <a:fillRect/>
          </a:stretch>
        </p:blipFill>
        <p:spPr bwMode="auto">
          <a:xfrm>
            <a:off x="362720" y="127000"/>
            <a:ext cx="975740" cy="8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22310" y="1754155"/>
            <a:ext cx="5794310" cy="569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1600" dirty="0">
                <a:solidFill>
                  <a:schemeClr val="tx1"/>
                </a:solidFill>
              </a:rPr>
              <a:t>Развитие информационных технологий в </a:t>
            </a:r>
            <a:r>
              <a:rPr lang="ru-RU" sz="1600" dirty="0" smtClean="0">
                <a:solidFill>
                  <a:schemeClr val="tx1"/>
                </a:solidFill>
              </a:rPr>
              <a:t>здравоохранении»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64070" y="1754155"/>
            <a:ext cx="0" cy="569167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2897" y="1389385"/>
            <a:ext cx="198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подпрограмма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88819" y="2899948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Продолжается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созданию единого цифрового контура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здравоохранении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основе единой государственной информационной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системы</a:t>
            </a:r>
            <a:b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сфере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здравоохранения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3380955" y="2899947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100 %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медицинских организаций </a:t>
            </a: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обеспечивают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межведомственное электронное взаимодействие с учреждениями медико-социальной экспертизы,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фондом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пенсионного и социального страхования Российской Федерации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209014" y="2899946"/>
            <a:ext cx="2573481" cy="3553095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13 171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автоматизированное рабочее место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организовано </a:t>
            </a:r>
            <a:b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медицинских организациях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Z:\_Общие документы отдела\ФОТО на сайт\Корень\IMG_1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803718"/>
            <a:ext cx="2203550" cy="14689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_Общие документы отдела\ФОТО на сайт\ЦАОП ККДЦ\DSC01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46" y="4979963"/>
            <a:ext cx="2154300" cy="131198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_Общие документы отдела\ФОТО на сайт\Женская консультация ККДЦ на преображенской\Фото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02" y="4876997"/>
            <a:ext cx="2116912" cy="14149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16146</TotalTime>
  <Words>515</Words>
  <Application>Microsoft Office PowerPoint</Application>
  <PresentationFormat>Экран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здравоохранения Кировской области</dc:title>
  <dc:creator>Ирина</dc:creator>
  <cp:lastModifiedBy>Миклина Яна Витальевна</cp:lastModifiedBy>
  <cp:revision>2573</cp:revision>
  <cp:lastPrinted>2024-04-24T13:33:41Z</cp:lastPrinted>
  <dcterms:created xsi:type="dcterms:W3CDTF">2011-01-25T12:42:03Z</dcterms:created>
  <dcterms:modified xsi:type="dcterms:W3CDTF">2024-04-24T13:34:19Z</dcterms:modified>
</cp:coreProperties>
</file>