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notesMasterIdLst>
    <p:notesMasterId r:id="rId11"/>
  </p:notesMasterIdLst>
  <p:sldIdLst>
    <p:sldId id="257" r:id="rId2"/>
    <p:sldId id="264" r:id="rId3"/>
    <p:sldId id="258" r:id="rId4"/>
    <p:sldId id="259" r:id="rId5"/>
    <p:sldId id="260" r:id="rId6"/>
    <p:sldId id="265" r:id="rId7"/>
    <p:sldId id="270" r:id="rId8"/>
    <p:sldId id="263" r:id="rId9"/>
    <p:sldId id="267" r:id="rId10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9FD"/>
    <a:srgbClr val="F49124"/>
    <a:srgbClr val="FF9900"/>
    <a:srgbClr val="BBDAEF"/>
    <a:srgbClr val="D3740B"/>
    <a:srgbClr val="E47D0C"/>
    <a:srgbClr val="0995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0ACF7C-3951-40BB-A5A2-07A06655A8F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173C98-39A7-411C-A536-179F972C23A3}">
      <dgm:prSet phldrT="[Текст]" custT="1"/>
      <dgm:spPr>
        <a:solidFill>
          <a:srgbClr val="099516">
            <a:alpha val="62000"/>
          </a:srgbClr>
        </a:solidFill>
      </dgm:spPr>
      <dgm:t>
        <a:bodyPr/>
        <a:lstStyle/>
        <a:p>
          <a:pPr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19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Показатели</a:t>
          </a:r>
          <a:r>
            <a:rPr lang="ru-RU" sz="20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 </a:t>
          </a:r>
          <a:endParaRPr lang="ru-RU" sz="2000" b="1" kern="1200" dirty="0">
            <a:solidFill>
              <a:schemeClr val="bg1"/>
            </a:solidFill>
            <a:latin typeface="+mn-lt"/>
            <a:ea typeface="+mn-ea"/>
            <a:cs typeface="Times New Roman" pitchFamily="18" charset="0"/>
          </a:endParaRPr>
        </a:p>
      </dgm:t>
    </dgm:pt>
    <dgm:pt modelId="{4BD9886D-2067-48F1-8975-2EE012F62893}" type="parTrans" cxnId="{4694E360-827B-404E-947D-B0C5C877AD9B}">
      <dgm:prSet/>
      <dgm:spPr/>
      <dgm:t>
        <a:bodyPr/>
        <a:lstStyle/>
        <a:p>
          <a:endParaRPr lang="ru-RU"/>
        </a:p>
      </dgm:t>
    </dgm:pt>
    <dgm:pt modelId="{EB799C41-6298-40AF-8475-013EEA963CD3}" type="sibTrans" cxnId="{4694E360-827B-404E-947D-B0C5C877AD9B}">
      <dgm:prSet/>
      <dgm:spPr/>
      <dgm:t>
        <a:bodyPr/>
        <a:lstStyle/>
        <a:p>
          <a:endParaRPr lang="ru-RU"/>
        </a:p>
      </dgm:t>
    </dgm:pt>
    <dgm:pt modelId="{128EDE73-A75D-4A68-991F-679FBEAE42B2}">
      <dgm:prSet phldrT="[Текст]" custT="1"/>
      <dgm:spPr>
        <a:solidFill>
          <a:srgbClr val="099516">
            <a:alpha val="62000"/>
          </a:srgbClr>
        </a:solidFill>
      </dgm:spPr>
      <dgm:t>
        <a:bodyPr/>
        <a:lstStyle/>
        <a:p>
          <a:pPr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19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Результаты</a:t>
          </a:r>
        </a:p>
      </dgm:t>
    </dgm:pt>
    <dgm:pt modelId="{3F4E4FB5-FFD4-4479-BB1D-5229EF6AA270}" type="parTrans" cxnId="{A5A79AD5-A1D3-4036-A6A5-D6F5198E2F46}">
      <dgm:prSet/>
      <dgm:spPr/>
      <dgm:t>
        <a:bodyPr/>
        <a:lstStyle/>
        <a:p>
          <a:endParaRPr lang="ru-RU"/>
        </a:p>
      </dgm:t>
    </dgm:pt>
    <dgm:pt modelId="{AC48E526-EB51-4356-A965-3332A63EBF6A}" type="sibTrans" cxnId="{A5A79AD5-A1D3-4036-A6A5-D6F5198E2F46}">
      <dgm:prSet/>
      <dgm:spPr/>
      <dgm:t>
        <a:bodyPr/>
        <a:lstStyle/>
        <a:p>
          <a:endParaRPr lang="ru-RU"/>
        </a:p>
      </dgm:t>
    </dgm:pt>
    <dgm:pt modelId="{C9BAE06A-B285-4153-8485-1AE11CF36FAB}">
      <dgm:prSet phldrT="[Текст]" custT="1"/>
      <dgm:spPr>
        <a:solidFill>
          <a:srgbClr val="099516">
            <a:alpha val="62000"/>
          </a:srgbClr>
        </a:solidFill>
      </dgm:spPr>
      <dgm:t>
        <a:bodyPr/>
        <a:lstStyle/>
        <a:p>
          <a:pPr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2000" b="1" kern="1200" dirty="0" err="1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Контроль-ные</a:t>
          </a:r>
          <a:r>
            <a:rPr lang="ru-RU" sz="20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 точки</a:t>
          </a:r>
        </a:p>
      </dgm:t>
    </dgm:pt>
    <dgm:pt modelId="{C34F3D8B-6A63-4545-96B6-9781956BE54D}" type="parTrans" cxnId="{CD5BD233-B4A0-4C5A-B33C-CCD388550703}">
      <dgm:prSet/>
      <dgm:spPr/>
      <dgm:t>
        <a:bodyPr/>
        <a:lstStyle/>
        <a:p>
          <a:endParaRPr lang="ru-RU"/>
        </a:p>
      </dgm:t>
    </dgm:pt>
    <dgm:pt modelId="{80E71788-81FB-43A4-B35A-2AA6998A27CD}" type="sibTrans" cxnId="{CD5BD233-B4A0-4C5A-B33C-CCD388550703}">
      <dgm:prSet/>
      <dgm:spPr/>
      <dgm:t>
        <a:bodyPr/>
        <a:lstStyle/>
        <a:p>
          <a:endParaRPr lang="ru-RU"/>
        </a:p>
      </dgm:t>
    </dgm:pt>
    <dgm:pt modelId="{922C07A4-B410-4788-B57C-79A806317E45}">
      <dgm:prSet phldrT="[Текст]" custT="1"/>
      <dgm:spPr>
        <a:solidFill>
          <a:srgbClr val="099516">
            <a:alpha val="62000"/>
          </a:srgbClr>
        </a:solidFill>
      </dgm:spPr>
      <dgm:t>
        <a:bodyPr/>
        <a:lstStyle/>
        <a:p>
          <a:pPr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20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Финансо-вые ресурсы</a:t>
          </a:r>
        </a:p>
      </dgm:t>
    </dgm:pt>
    <dgm:pt modelId="{680174DF-9DED-471B-A514-7981ADC19E9B}" type="parTrans" cxnId="{45C65C69-F2DE-4685-8810-4A7A11DEFE99}">
      <dgm:prSet/>
      <dgm:spPr/>
      <dgm:t>
        <a:bodyPr/>
        <a:lstStyle/>
        <a:p>
          <a:endParaRPr lang="ru-RU"/>
        </a:p>
      </dgm:t>
    </dgm:pt>
    <dgm:pt modelId="{A1385141-B109-416B-9FE0-D89D6AD7FC05}" type="sibTrans" cxnId="{45C65C69-F2DE-4685-8810-4A7A11DEFE99}">
      <dgm:prSet/>
      <dgm:spPr/>
      <dgm:t>
        <a:bodyPr/>
        <a:lstStyle/>
        <a:p>
          <a:endParaRPr lang="ru-RU"/>
        </a:p>
      </dgm:t>
    </dgm:pt>
    <dgm:pt modelId="{EFCF8057-08C4-4A79-AA6B-1D22C8FC24C2}" type="pres">
      <dgm:prSet presAssocID="{CA0ACF7C-3951-40BB-A5A2-07A06655A8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00AD8-924D-4C1C-8F51-F2F7C46AB683}" type="pres">
      <dgm:prSet presAssocID="{68173C98-39A7-411C-A536-179F972C23A3}" presName="Name5" presStyleLbl="vennNode1" presStyleIdx="0" presStyleCnt="4" custScaleX="109514" custLinFactNeighborX="-54038" custLinFactNeighborY="-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392AD5-D65F-454C-BA88-6FB2F474B6FE}" type="pres">
      <dgm:prSet presAssocID="{EB799C41-6298-40AF-8475-013EEA963CD3}" presName="space" presStyleCnt="0"/>
      <dgm:spPr/>
    </dgm:pt>
    <dgm:pt modelId="{4A01E5FD-7A43-45CC-8230-176F8AF81499}" type="pres">
      <dgm:prSet presAssocID="{128EDE73-A75D-4A68-991F-679FBEAE42B2}" presName="Name5" presStyleLbl="vennNode1" presStyleIdx="1" presStyleCnt="4" custScaleX="110383" custScaleY="97255" custLinFactNeighborX="-3342" custLinFactNeighborY="-6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9E3133-C04A-4EAB-94C8-2F33348B2E24}" type="pres">
      <dgm:prSet presAssocID="{AC48E526-EB51-4356-A965-3332A63EBF6A}" presName="space" presStyleCnt="0"/>
      <dgm:spPr/>
    </dgm:pt>
    <dgm:pt modelId="{4D41A5C8-DB30-4318-A6B6-46FFD05546DF}" type="pres">
      <dgm:prSet presAssocID="{C9BAE06A-B285-4153-8485-1AE11CF36FAB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F6DFC9-4172-4C5B-A514-ED475BB8C387}" type="pres">
      <dgm:prSet presAssocID="{80E71788-81FB-43A4-B35A-2AA6998A27CD}" presName="space" presStyleCnt="0"/>
      <dgm:spPr/>
    </dgm:pt>
    <dgm:pt modelId="{C4743A38-7423-415F-891F-20F92E5186E5}" type="pres">
      <dgm:prSet presAssocID="{922C07A4-B410-4788-B57C-79A806317E45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C65C69-F2DE-4685-8810-4A7A11DEFE99}" srcId="{CA0ACF7C-3951-40BB-A5A2-07A06655A8FF}" destId="{922C07A4-B410-4788-B57C-79A806317E45}" srcOrd="3" destOrd="0" parTransId="{680174DF-9DED-471B-A514-7981ADC19E9B}" sibTransId="{A1385141-B109-416B-9FE0-D89D6AD7FC05}"/>
    <dgm:cxn modelId="{4A6FDA25-8245-4978-9F11-DC01776F1A8C}" type="presOf" srcId="{128EDE73-A75D-4A68-991F-679FBEAE42B2}" destId="{4A01E5FD-7A43-45CC-8230-176F8AF81499}" srcOrd="0" destOrd="0" presId="urn:microsoft.com/office/officeart/2005/8/layout/venn3"/>
    <dgm:cxn modelId="{00EE894D-FCA0-44B3-9FEA-7F3D7D72D9A9}" type="presOf" srcId="{C9BAE06A-B285-4153-8485-1AE11CF36FAB}" destId="{4D41A5C8-DB30-4318-A6B6-46FFD05546DF}" srcOrd="0" destOrd="0" presId="urn:microsoft.com/office/officeart/2005/8/layout/venn3"/>
    <dgm:cxn modelId="{3F59CC73-9BAF-4B1B-80F5-68D472B87682}" type="presOf" srcId="{68173C98-39A7-411C-A536-179F972C23A3}" destId="{F7100AD8-924D-4C1C-8F51-F2F7C46AB683}" srcOrd="0" destOrd="0" presId="urn:microsoft.com/office/officeart/2005/8/layout/venn3"/>
    <dgm:cxn modelId="{A5A79AD5-A1D3-4036-A6A5-D6F5198E2F46}" srcId="{CA0ACF7C-3951-40BB-A5A2-07A06655A8FF}" destId="{128EDE73-A75D-4A68-991F-679FBEAE42B2}" srcOrd="1" destOrd="0" parTransId="{3F4E4FB5-FFD4-4479-BB1D-5229EF6AA270}" sibTransId="{AC48E526-EB51-4356-A965-3332A63EBF6A}"/>
    <dgm:cxn modelId="{2BFCC587-D15C-4018-8811-05F960A84EFB}" type="presOf" srcId="{922C07A4-B410-4788-B57C-79A806317E45}" destId="{C4743A38-7423-415F-891F-20F92E5186E5}" srcOrd="0" destOrd="0" presId="urn:microsoft.com/office/officeart/2005/8/layout/venn3"/>
    <dgm:cxn modelId="{0B088BC5-32EE-4933-99AB-1D906C2D9393}" type="presOf" srcId="{CA0ACF7C-3951-40BB-A5A2-07A06655A8FF}" destId="{EFCF8057-08C4-4A79-AA6B-1D22C8FC24C2}" srcOrd="0" destOrd="0" presId="urn:microsoft.com/office/officeart/2005/8/layout/venn3"/>
    <dgm:cxn modelId="{CD5BD233-B4A0-4C5A-B33C-CCD388550703}" srcId="{CA0ACF7C-3951-40BB-A5A2-07A06655A8FF}" destId="{C9BAE06A-B285-4153-8485-1AE11CF36FAB}" srcOrd="2" destOrd="0" parTransId="{C34F3D8B-6A63-4545-96B6-9781956BE54D}" sibTransId="{80E71788-81FB-43A4-B35A-2AA6998A27CD}"/>
    <dgm:cxn modelId="{4694E360-827B-404E-947D-B0C5C877AD9B}" srcId="{CA0ACF7C-3951-40BB-A5A2-07A06655A8FF}" destId="{68173C98-39A7-411C-A536-179F972C23A3}" srcOrd="0" destOrd="0" parTransId="{4BD9886D-2067-48F1-8975-2EE012F62893}" sibTransId="{EB799C41-6298-40AF-8475-013EEA963CD3}"/>
    <dgm:cxn modelId="{C3864849-3164-4E9F-B1F0-10BF921887AD}" type="presParOf" srcId="{EFCF8057-08C4-4A79-AA6B-1D22C8FC24C2}" destId="{F7100AD8-924D-4C1C-8F51-F2F7C46AB683}" srcOrd="0" destOrd="0" presId="urn:microsoft.com/office/officeart/2005/8/layout/venn3"/>
    <dgm:cxn modelId="{92DE80B6-E061-4C39-AA65-81FE4F455BA5}" type="presParOf" srcId="{EFCF8057-08C4-4A79-AA6B-1D22C8FC24C2}" destId="{C4392AD5-D65F-454C-BA88-6FB2F474B6FE}" srcOrd="1" destOrd="0" presId="urn:microsoft.com/office/officeart/2005/8/layout/venn3"/>
    <dgm:cxn modelId="{CED57AED-E655-4930-B0C6-548CC1DA2879}" type="presParOf" srcId="{EFCF8057-08C4-4A79-AA6B-1D22C8FC24C2}" destId="{4A01E5FD-7A43-45CC-8230-176F8AF81499}" srcOrd="2" destOrd="0" presId="urn:microsoft.com/office/officeart/2005/8/layout/venn3"/>
    <dgm:cxn modelId="{A4835335-3C40-428D-B218-2FA760D50A5C}" type="presParOf" srcId="{EFCF8057-08C4-4A79-AA6B-1D22C8FC24C2}" destId="{219E3133-C04A-4EAB-94C8-2F33348B2E24}" srcOrd="3" destOrd="0" presId="urn:microsoft.com/office/officeart/2005/8/layout/venn3"/>
    <dgm:cxn modelId="{73090B35-1528-453B-91C5-E704BC3CB6BA}" type="presParOf" srcId="{EFCF8057-08C4-4A79-AA6B-1D22C8FC24C2}" destId="{4D41A5C8-DB30-4318-A6B6-46FFD05546DF}" srcOrd="4" destOrd="0" presId="urn:microsoft.com/office/officeart/2005/8/layout/venn3"/>
    <dgm:cxn modelId="{7584D27D-69B6-4644-8A88-89C8C5537154}" type="presParOf" srcId="{EFCF8057-08C4-4A79-AA6B-1D22C8FC24C2}" destId="{73F6DFC9-4172-4C5B-A514-ED475BB8C387}" srcOrd="5" destOrd="0" presId="urn:microsoft.com/office/officeart/2005/8/layout/venn3"/>
    <dgm:cxn modelId="{EE63172F-B72E-4DD1-A94C-181534B965A4}" type="presParOf" srcId="{EFCF8057-08C4-4A79-AA6B-1D22C8FC24C2}" destId="{C4743A38-7423-415F-891F-20F92E5186E5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100AD8-924D-4C1C-8F51-F2F7C46AB683}">
      <dsp:nvSpPr>
        <dsp:cNvPr id="0" name=""/>
        <dsp:cNvSpPr/>
      </dsp:nvSpPr>
      <dsp:spPr>
        <a:xfrm>
          <a:off x="0" y="202919"/>
          <a:ext cx="2665357" cy="2433804"/>
        </a:xfrm>
        <a:prstGeom prst="ellipse">
          <a:avLst/>
        </a:prstGeom>
        <a:solidFill>
          <a:srgbClr val="099516">
            <a:alpha val="6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40" tIns="24130" rIns="133940" bIns="24130" numCol="1" spcCol="1270" anchor="ctr" anchorCtr="0">
          <a:noAutofit/>
        </a:bodyPr>
        <a:lstStyle/>
        <a:p>
          <a:pPr lvl="0"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19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Показатели</a:t>
          </a:r>
          <a:r>
            <a:rPr lang="ru-RU" sz="20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 </a:t>
          </a:r>
          <a:endParaRPr lang="ru-RU" sz="2000" b="1" kern="1200" dirty="0">
            <a:solidFill>
              <a:schemeClr val="bg1"/>
            </a:solidFill>
            <a:latin typeface="+mn-lt"/>
            <a:ea typeface="+mn-ea"/>
            <a:cs typeface="Times New Roman" pitchFamily="18" charset="0"/>
          </a:endParaRPr>
        </a:p>
      </dsp:txBody>
      <dsp:txXfrm>
        <a:off x="0" y="202919"/>
        <a:ext cx="2665357" cy="2433804"/>
      </dsp:txXfrm>
    </dsp:sp>
    <dsp:sp modelId="{4A01E5FD-7A43-45CC-8230-176F8AF81499}">
      <dsp:nvSpPr>
        <dsp:cNvPr id="0" name=""/>
        <dsp:cNvSpPr/>
      </dsp:nvSpPr>
      <dsp:spPr>
        <a:xfrm>
          <a:off x="2162726" y="229022"/>
          <a:ext cx="2686506" cy="2366997"/>
        </a:xfrm>
        <a:prstGeom prst="ellipse">
          <a:avLst/>
        </a:prstGeom>
        <a:solidFill>
          <a:srgbClr val="099516">
            <a:alpha val="6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40" tIns="24130" rIns="133940" bIns="24130" numCol="1" spcCol="1270" anchor="ctr" anchorCtr="0">
          <a:noAutofit/>
        </a:bodyPr>
        <a:lstStyle/>
        <a:p>
          <a:pPr lvl="0"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19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Результаты</a:t>
          </a:r>
        </a:p>
      </dsp:txBody>
      <dsp:txXfrm>
        <a:off x="2162726" y="229022"/>
        <a:ext cx="2686506" cy="2366997"/>
      </dsp:txXfrm>
    </dsp:sp>
    <dsp:sp modelId="{4D41A5C8-DB30-4318-A6B6-46FFD05546DF}">
      <dsp:nvSpPr>
        <dsp:cNvPr id="0" name=""/>
        <dsp:cNvSpPr/>
      </dsp:nvSpPr>
      <dsp:spPr>
        <a:xfrm>
          <a:off x="4378740" y="211876"/>
          <a:ext cx="2433804" cy="2433804"/>
        </a:xfrm>
        <a:prstGeom prst="ellipse">
          <a:avLst/>
        </a:prstGeom>
        <a:solidFill>
          <a:srgbClr val="099516">
            <a:alpha val="6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40" tIns="25400" rIns="133940" bIns="25400" numCol="1" spcCol="1270" anchor="ctr" anchorCtr="0">
          <a:noAutofit/>
        </a:bodyPr>
        <a:lstStyle/>
        <a:p>
          <a:pPr lvl="0"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2000" b="1" kern="1200" dirty="0" err="1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Контроль-ные</a:t>
          </a:r>
          <a:r>
            <a:rPr lang="ru-RU" sz="20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 точки</a:t>
          </a:r>
        </a:p>
      </dsp:txBody>
      <dsp:txXfrm>
        <a:off x="4378740" y="211876"/>
        <a:ext cx="2433804" cy="2433804"/>
      </dsp:txXfrm>
    </dsp:sp>
    <dsp:sp modelId="{C4743A38-7423-415F-891F-20F92E5186E5}">
      <dsp:nvSpPr>
        <dsp:cNvPr id="0" name=""/>
        <dsp:cNvSpPr/>
      </dsp:nvSpPr>
      <dsp:spPr>
        <a:xfrm>
          <a:off x="6325784" y="211876"/>
          <a:ext cx="2433804" cy="2433804"/>
        </a:xfrm>
        <a:prstGeom prst="ellipse">
          <a:avLst/>
        </a:prstGeom>
        <a:solidFill>
          <a:srgbClr val="099516">
            <a:alpha val="6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940" tIns="25400" rIns="133940" bIns="25400" numCol="1" spcCol="1270" anchor="ctr" anchorCtr="0">
          <a:noAutofit/>
        </a:bodyPr>
        <a:lstStyle/>
        <a:p>
          <a:pPr lvl="0" algn="ctr" defTabSz="449263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/>
          </a:pPr>
          <a:r>
            <a:rPr lang="ru-RU" sz="2000" b="1" kern="1200" dirty="0" smtClean="0">
              <a:solidFill>
                <a:schemeClr val="bg1"/>
              </a:solidFill>
              <a:latin typeface="+mn-lt"/>
              <a:ea typeface="+mn-ea"/>
              <a:cs typeface="Times New Roman" pitchFamily="18" charset="0"/>
            </a:rPr>
            <a:t>Финансо-вые ресурсы</a:t>
          </a:r>
        </a:p>
      </dsp:txBody>
      <dsp:txXfrm>
        <a:off x="6325784" y="211876"/>
        <a:ext cx="2433804" cy="2433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531503-A198-447F-A84A-24328977E66D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F931F9-4D82-47B0-876C-E15DA1EBC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ACF45A-0871-40DC-A0B2-EA659D40A18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FEFD61-0B09-4DDE-B5B1-948667553E6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918CC-3A24-49CD-B63D-E6A0BCE76DA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7BFD54-0736-40AB-A11D-9631322CF91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344A7-C9AE-4B2B-9B82-16EBB0B6DF34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F85B7-F1D5-42B0-A2E7-BA4CA8ECC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74A77-F694-4A0B-809F-FA14AEF9B475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69942-3F2A-4A9A-B386-9F6EEB24A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08B5-7418-4209-8E85-D4C715AE2360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AE812-632B-4BE2-8362-555B890E1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EA89F-7797-4853-8689-4B4781A8476F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3DDFD-5808-44F0-A740-882A810A7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F0E5D-EB3E-44AE-B10F-865A33517BD7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B40D7-E82B-42E5-9BD8-4A6C14A074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E68F-7A80-4CCD-BE7F-D54A7F9AFC01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8DB8-D7C1-480C-A939-0A439932F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9BDC6-BF61-4654-BB64-FDBC1C69CFE9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9CA7-4DFD-4820-A206-45AD43647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7EE33-A8A8-4586-B1E9-35009F2B6561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0D9B5-A6BE-4F42-81D9-1FAC3A57B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4A1CE-8F84-4EEB-8F6D-8BC11FF4FAE4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397CB-06CB-4963-86BD-F04955ACD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9DCB3-47CE-4FFA-A5D2-3930BAFBBC99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B5AAE-ED49-432A-8967-C3E683588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12154-FF80-4A70-95BF-584627B3981A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E31-9552-4B29-99D9-416EF117D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9FD">
            <a:alpha val="7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CF382B-CC6B-4AC6-88C6-F7B7152690C7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332772-E7D2-4DDE-ADC2-36070D23E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0.png"/><Relationship Id="rId10" Type="http://schemas.openxmlformats.org/officeDocument/2006/relationships/image" Target="../media/image26.png"/><Relationship Id="rId4" Type="http://schemas.openxmlformats.org/officeDocument/2006/relationships/image" Target="../media/image20.jpeg"/><Relationship Id="rId9" Type="http://schemas.openxmlformats.org/officeDocument/2006/relationships/image" Target="../media/image25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8.png"/><Relationship Id="rId5" Type="http://schemas.openxmlformats.org/officeDocument/2006/relationships/image" Target="../media/image34.png"/><Relationship Id="rId10" Type="http://schemas.openxmlformats.org/officeDocument/2006/relationships/image" Target="../media/image13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image" Target="../media/image1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>
            <a:spLocks/>
          </p:cNvSpPr>
          <p:nvPr/>
        </p:nvSpPr>
        <p:spPr bwMode="auto">
          <a:xfrm>
            <a:off x="3571875" y="1357313"/>
            <a:ext cx="1857375" cy="2071687"/>
          </a:xfrm>
          <a:custGeom>
            <a:avLst/>
            <a:gdLst/>
            <a:ahLst/>
            <a:cxnLst>
              <a:cxn ang="0">
                <a:pos x="690" y="9"/>
              </a:cxn>
              <a:cxn ang="0">
                <a:pos x="1107" y="227"/>
              </a:cxn>
              <a:cxn ang="0">
                <a:pos x="1207" y="627"/>
              </a:cxn>
              <a:cxn ang="0">
                <a:pos x="1234" y="891"/>
              </a:cxn>
              <a:cxn ang="0">
                <a:pos x="1225" y="1336"/>
              </a:cxn>
              <a:cxn ang="0">
                <a:pos x="1516" y="1600"/>
              </a:cxn>
              <a:cxn ang="0">
                <a:pos x="1806" y="1827"/>
              </a:cxn>
              <a:cxn ang="0">
                <a:pos x="1978" y="1909"/>
              </a:cxn>
              <a:cxn ang="0">
                <a:pos x="1951" y="1518"/>
              </a:cxn>
              <a:cxn ang="0">
                <a:pos x="2115" y="1363"/>
              </a:cxn>
              <a:cxn ang="0">
                <a:pos x="2559" y="1100"/>
              </a:cxn>
              <a:cxn ang="0">
                <a:pos x="2886" y="1181"/>
              </a:cxn>
              <a:cxn ang="0">
                <a:pos x="3113" y="745"/>
              </a:cxn>
              <a:cxn ang="0">
                <a:pos x="3676" y="900"/>
              </a:cxn>
              <a:cxn ang="0">
                <a:pos x="4030" y="1181"/>
              </a:cxn>
              <a:cxn ang="0">
                <a:pos x="3884" y="1500"/>
              </a:cxn>
              <a:cxn ang="0">
                <a:pos x="3930" y="1990"/>
              </a:cxn>
              <a:cxn ang="0">
                <a:pos x="4211" y="2099"/>
              </a:cxn>
              <a:cxn ang="0">
                <a:pos x="4229" y="2436"/>
              </a:cxn>
              <a:cxn ang="0">
                <a:pos x="4066" y="2736"/>
              </a:cxn>
              <a:cxn ang="0">
                <a:pos x="3812" y="2763"/>
              </a:cxn>
              <a:cxn ang="0">
                <a:pos x="3694" y="2717"/>
              </a:cxn>
              <a:cxn ang="0">
                <a:pos x="3340" y="2781"/>
              </a:cxn>
              <a:cxn ang="0">
                <a:pos x="3031" y="2908"/>
              </a:cxn>
              <a:cxn ang="0">
                <a:pos x="3122" y="3235"/>
              </a:cxn>
              <a:cxn ang="0">
                <a:pos x="3167" y="3508"/>
              </a:cxn>
              <a:cxn ang="0">
                <a:pos x="3022" y="3763"/>
              </a:cxn>
              <a:cxn ang="0">
                <a:pos x="2732" y="3872"/>
              </a:cxn>
              <a:cxn ang="0">
                <a:pos x="2759" y="4244"/>
              </a:cxn>
              <a:cxn ang="0">
                <a:pos x="2868" y="4335"/>
              </a:cxn>
              <a:cxn ang="0">
                <a:pos x="2813" y="4653"/>
              </a:cxn>
              <a:cxn ang="0">
                <a:pos x="2741" y="4917"/>
              </a:cxn>
              <a:cxn ang="0">
                <a:pos x="2886" y="5144"/>
              </a:cxn>
              <a:cxn ang="0">
                <a:pos x="2668" y="5208"/>
              </a:cxn>
              <a:cxn ang="0">
                <a:pos x="2559" y="4935"/>
              </a:cxn>
              <a:cxn ang="0">
                <a:pos x="2387" y="4890"/>
              </a:cxn>
              <a:cxn ang="0">
                <a:pos x="2169" y="4681"/>
              </a:cxn>
              <a:cxn ang="0">
                <a:pos x="1933" y="4408"/>
              </a:cxn>
              <a:cxn ang="0">
                <a:pos x="1697" y="4290"/>
              </a:cxn>
              <a:cxn ang="0">
                <a:pos x="1507" y="4099"/>
              </a:cxn>
              <a:cxn ang="0">
                <a:pos x="1470" y="4144"/>
              </a:cxn>
              <a:cxn ang="0">
                <a:pos x="1144" y="4153"/>
              </a:cxn>
              <a:cxn ang="0">
                <a:pos x="853" y="4281"/>
              </a:cxn>
              <a:cxn ang="0">
                <a:pos x="536" y="4435"/>
              </a:cxn>
              <a:cxn ang="0">
                <a:pos x="363" y="4335"/>
              </a:cxn>
              <a:cxn ang="0">
                <a:pos x="154" y="4144"/>
              </a:cxn>
              <a:cxn ang="0">
                <a:pos x="218" y="4035"/>
              </a:cxn>
              <a:cxn ang="0">
                <a:pos x="399" y="3708"/>
              </a:cxn>
              <a:cxn ang="0">
                <a:pos x="644" y="3617"/>
              </a:cxn>
              <a:cxn ang="0">
                <a:pos x="681" y="3263"/>
              </a:cxn>
              <a:cxn ang="0">
                <a:pos x="336" y="3226"/>
              </a:cxn>
              <a:cxn ang="0">
                <a:pos x="27" y="3045"/>
              </a:cxn>
              <a:cxn ang="0">
                <a:pos x="136" y="2745"/>
              </a:cxn>
              <a:cxn ang="0">
                <a:pos x="363" y="2599"/>
              </a:cxn>
              <a:cxn ang="0">
                <a:pos x="672" y="2290"/>
              </a:cxn>
              <a:cxn ang="0">
                <a:pos x="436" y="1672"/>
              </a:cxn>
              <a:cxn ang="0">
                <a:pos x="408" y="1363"/>
              </a:cxn>
              <a:cxn ang="0">
                <a:pos x="427" y="1018"/>
              </a:cxn>
              <a:cxn ang="0">
                <a:pos x="209" y="1018"/>
              </a:cxn>
              <a:cxn ang="0">
                <a:pos x="91" y="836"/>
              </a:cxn>
              <a:cxn ang="0">
                <a:pos x="354" y="663"/>
              </a:cxn>
              <a:cxn ang="0">
                <a:pos x="472" y="291"/>
              </a:cxn>
            </a:cxnLst>
            <a:rect l="0" t="0" r="r" b="b"/>
            <a:pathLst>
              <a:path w="4247" h="5262">
                <a:moveTo>
                  <a:pt x="472" y="273"/>
                </a:moveTo>
                <a:lnTo>
                  <a:pt x="481" y="254"/>
                </a:lnTo>
                <a:lnTo>
                  <a:pt x="490" y="154"/>
                </a:lnTo>
                <a:lnTo>
                  <a:pt x="499" y="136"/>
                </a:lnTo>
                <a:lnTo>
                  <a:pt x="517" y="91"/>
                </a:lnTo>
                <a:lnTo>
                  <a:pt x="526" y="64"/>
                </a:lnTo>
                <a:lnTo>
                  <a:pt x="545" y="45"/>
                </a:lnTo>
                <a:lnTo>
                  <a:pt x="572" y="18"/>
                </a:lnTo>
                <a:lnTo>
                  <a:pt x="599" y="0"/>
                </a:lnTo>
                <a:lnTo>
                  <a:pt x="644" y="9"/>
                </a:lnTo>
                <a:lnTo>
                  <a:pt x="690" y="9"/>
                </a:lnTo>
                <a:lnTo>
                  <a:pt x="744" y="9"/>
                </a:lnTo>
                <a:lnTo>
                  <a:pt x="808" y="18"/>
                </a:lnTo>
                <a:lnTo>
                  <a:pt x="853" y="36"/>
                </a:lnTo>
                <a:lnTo>
                  <a:pt x="899" y="73"/>
                </a:lnTo>
                <a:lnTo>
                  <a:pt x="917" y="91"/>
                </a:lnTo>
                <a:lnTo>
                  <a:pt x="935" y="127"/>
                </a:lnTo>
                <a:lnTo>
                  <a:pt x="962" y="164"/>
                </a:lnTo>
                <a:lnTo>
                  <a:pt x="989" y="191"/>
                </a:lnTo>
                <a:lnTo>
                  <a:pt x="1017" y="209"/>
                </a:lnTo>
                <a:lnTo>
                  <a:pt x="1053" y="200"/>
                </a:lnTo>
                <a:lnTo>
                  <a:pt x="1107" y="227"/>
                </a:lnTo>
                <a:lnTo>
                  <a:pt x="1171" y="236"/>
                </a:lnTo>
                <a:lnTo>
                  <a:pt x="1198" y="345"/>
                </a:lnTo>
                <a:lnTo>
                  <a:pt x="1207" y="391"/>
                </a:lnTo>
                <a:lnTo>
                  <a:pt x="1216" y="427"/>
                </a:lnTo>
                <a:lnTo>
                  <a:pt x="1225" y="463"/>
                </a:lnTo>
                <a:lnTo>
                  <a:pt x="1234" y="491"/>
                </a:lnTo>
                <a:lnTo>
                  <a:pt x="1225" y="536"/>
                </a:lnTo>
                <a:lnTo>
                  <a:pt x="1216" y="545"/>
                </a:lnTo>
                <a:lnTo>
                  <a:pt x="1216" y="563"/>
                </a:lnTo>
                <a:lnTo>
                  <a:pt x="1207" y="600"/>
                </a:lnTo>
                <a:lnTo>
                  <a:pt x="1207" y="627"/>
                </a:lnTo>
                <a:lnTo>
                  <a:pt x="1216" y="663"/>
                </a:lnTo>
                <a:lnTo>
                  <a:pt x="1243" y="682"/>
                </a:lnTo>
                <a:lnTo>
                  <a:pt x="1289" y="682"/>
                </a:lnTo>
                <a:lnTo>
                  <a:pt x="1316" y="709"/>
                </a:lnTo>
                <a:lnTo>
                  <a:pt x="1334" y="736"/>
                </a:lnTo>
                <a:lnTo>
                  <a:pt x="1334" y="745"/>
                </a:lnTo>
                <a:lnTo>
                  <a:pt x="1334" y="763"/>
                </a:lnTo>
                <a:lnTo>
                  <a:pt x="1316" y="800"/>
                </a:lnTo>
                <a:lnTo>
                  <a:pt x="1289" y="818"/>
                </a:lnTo>
                <a:lnTo>
                  <a:pt x="1262" y="854"/>
                </a:lnTo>
                <a:lnTo>
                  <a:pt x="1234" y="891"/>
                </a:lnTo>
                <a:lnTo>
                  <a:pt x="1234" y="891"/>
                </a:lnTo>
                <a:lnTo>
                  <a:pt x="1207" y="936"/>
                </a:lnTo>
                <a:lnTo>
                  <a:pt x="1180" y="981"/>
                </a:lnTo>
                <a:lnTo>
                  <a:pt x="1180" y="1036"/>
                </a:lnTo>
                <a:lnTo>
                  <a:pt x="1171" y="1072"/>
                </a:lnTo>
                <a:lnTo>
                  <a:pt x="1180" y="1100"/>
                </a:lnTo>
                <a:lnTo>
                  <a:pt x="1198" y="1127"/>
                </a:lnTo>
                <a:lnTo>
                  <a:pt x="1216" y="1154"/>
                </a:lnTo>
                <a:lnTo>
                  <a:pt x="1216" y="1200"/>
                </a:lnTo>
                <a:lnTo>
                  <a:pt x="1225" y="1263"/>
                </a:lnTo>
                <a:lnTo>
                  <a:pt x="1225" y="1336"/>
                </a:lnTo>
                <a:lnTo>
                  <a:pt x="1225" y="1390"/>
                </a:lnTo>
                <a:lnTo>
                  <a:pt x="1243" y="1409"/>
                </a:lnTo>
                <a:lnTo>
                  <a:pt x="1271" y="1436"/>
                </a:lnTo>
                <a:lnTo>
                  <a:pt x="1316" y="1454"/>
                </a:lnTo>
                <a:lnTo>
                  <a:pt x="1361" y="1463"/>
                </a:lnTo>
                <a:lnTo>
                  <a:pt x="1416" y="1481"/>
                </a:lnTo>
                <a:lnTo>
                  <a:pt x="1461" y="1500"/>
                </a:lnTo>
                <a:lnTo>
                  <a:pt x="1488" y="1509"/>
                </a:lnTo>
                <a:lnTo>
                  <a:pt x="1525" y="1545"/>
                </a:lnTo>
                <a:lnTo>
                  <a:pt x="1525" y="1563"/>
                </a:lnTo>
                <a:lnTo>
                  <a:pt x="1516" y="1600"/>
                </a:lnTo>
                <a:lnTo>
                  <a:pt x="1516" y="1636"/>
                </a:lnTo>
                <a:lnTo>
                  <a:pt x="1516" y="1672"/>
                </a:lnTo>
                <a:lnTo>
                  <a:pt x="1516" y="1681"/>
                </a:lnTo>
                <a:lnTo>
                  <a:pt x="1543" y="1690"/>
                </a:lnTo>
                <a:lnTo>
                  <a:pt x="1579" y="1699"/>
                </a:lnTo>
                <a:lnTo>
                  <a:pt x="1606" y="1709"/>
                </a:lnTo>
                <a:lnTo>
                  <a:pt x="1643" y="1736"/>
                </a:lnTo>
                <a:lnTo>
                  <a:pt x="1697" y="1754"/>
                </a:lnTo>
                <a:lnTo>
                  <a:pt x="1743" y="1781"/>
                </a:lnTo>
                <a:lnTo>
                  <a:pt x="1779" y="1790"/>
                </a:lnTo>
                <a:lnTo>
                  <a:pt x="1806" y="1827"/>
                </a:lnTo>
                <a:lnTo>
                  <a:pt x="1797" y="1881"/>
                </a:lnTo>
                <a:lnTo>
                  <a:pt x="1806" y="1909"/>
                </a:lnTo>
                <a:lnTo>
                  <a:pt x="1797" y="1936"/>
                </a:lnTo>
                <a:lnTo>
                  <a:pt x="1806" y="1954"/>
                </a:lnTo>
                <a:lnTo>
                  <a:pt x="1833" y="1972"/>
                </a:lnTo>
                <a:lnTo>
                  <a:pt x="1861" y="1990"/>
                </a:lnTo>
                <a:lnTo>
                  <a:pt x="1897" y="1981"/>
                </a:lnTo>
                <a:lnTo>
                  <a:pt x="1915" y="1972"/>
                </a:lnTo>
                <a:lnTo>
                  <a:pt x="1942" y="1963"/>
                </a:lnTo>
                <a:lnTo>
                  <a:pt x="1960" y="1954"/>
                </a:lnTo>
                <a:lnTo>
                  <a:pt x="1978" y="1909"/>
                </a:lnTo>
                <a:lnTo>
                  <a:pt x="1988" y="1872"/>
                </a:lnTo>
                <a:lnTo>
                  <a:pt x="1997" y="1827"/>
                </a:lnTo>
                <a:lnTo>
                  <a:pt x="1969" y="1809"/>
                </a:lnTo>
                <a:lnTo>
                  <a:pt x="1960" y="1772"/>
                </a:lnTo>
                <a:lnTo>
                  <a:pt x="1951" y="1736"/>
                </a:lnTo>
                <a:lnTo>
                  <a:pt x="1942" y="1709"/>
                </a:lnTo>
                <a:lnTo>
                  <a:pt x="1933" y="1672"/>
                </a:lnTo>
                <a:lnTo>
                  <a:pt x="1933" y="1618"/>
                </a:lnTo>
                <a:lnTo>
                  <a:pt x="1942" y="1590"/>
                </a:lnTo>
                <a:lnTo>
                  <a:pt x="1942" y="1554"/>
                </a:lnTo>
                <a:lnTo>
                  <a:pt x="1951" y="1518"/>
                </a:lnTo>
                <a:lnTo>
                  <a:pt x="1951" y="1509"/>
                </a:lnTo>
                <a:lnTo>
                  <a:pt x="1997" y="1500"/>
                </a:lnTo>
                <a:lnTo>
                  <a:pt x="2033" y="1500"/>
                </a:lnTo>
                <a:lnTo>
                  <a:pt x="2051" y="1490"/>
                </a:lnTo>
                <a:lnTo>
                  <a:pt x="2060" y="1472"/>
                </a:lnTo>
                <a:lnTo>
                  <a:pt x="2051" y="1445"/>
                </a:lnTo>
                <a:lnTo>
                  <a:pt x="2042" y="1418"/>
                </a:lnTo>
                <a:lnTo>
                  <a:pt x="2042" y="1390"/>
                </a:lnTo>
                <a:lnTo>
                  <a:pt x="2060" y="1372"/>
                </a:lnTo>
                <a:lnTo>
                  <a:pt x="2096" y="1363"/>
                </a:lnTo>
                <a:lnTo>
                  <a:pt x="2115" y="1363"/>
                </a:lnTo>
                <a:lnTo>
                  <a:pt x="2151" y="1354"/>
                </a:lnTo>
                <a:lnTo>
                  <a:pt x="2187" y="1318"/>
                </a:lnTo>
                <a:lnTo>
                  <a:pt x="2224" y="1309"/>
                </a:lnTo>
                <a:lnTo>
                  <a:pt x="2287" y="1281"/>
                </a:lnTo>
                <a:lnTo>
                  <a:pt x="2342" y="1272"/>
                </a:lnTo>
                <a:lnTo>
                  <a:pt x="2387" y="1263"/>
                </a:lnTo>
                <a:lnTo>
                  <a:pt x="2414" y="1254"/>
                </a:lnTo>
                <a:lnTo>
                  <a:pt x="2450" y="1236"/>
                </a:lnTo>
                <a:lnTo>
                  <a:pt x="2487" y="1191"/>
                </a:lnTo>
                <a:lnTo>
                  <a:pt x="2532" y="1136"/>
                </a:lnTo>
                <a:lnTo>
                  <a:pt x="2559" y="1100"/>
                </a:lnTo>
                <a:lnTo>
                  <a:pt x="2587" y="1081"/>
                </a:lnTo>
                <a:lnTo>
                  <a:pt x="2641" y="1054"/>
                </a:lnTo>
                <a:lnTo>
                  <a:pt x="2695" y="1045"/>
                </a:lnTo>
                <a:lnTo>
                  <a:pt x="2741" y="1063"/>
                </a:lnTo>
                <a:lnTo>
                  <a:pt x="2777" y="1091"/>
                </a:lnTo>
                <a:lnTo>
                  <a:pt x="2777" y="1109"/>
                </a:lnTo>
                <a:lnTo>
                  <a:pt x="2795" y="1136"/>
                </a:lnTo>
                <a:lnTo>
                  <a:pt x="2813" y="1163"/>
                </a:lnTo>
                <a:lnTo>
                  <a:pt x="2822" y="1181"/>
                </a:lnTo>
                <a:lnTo>
                  <a:pt x="2859" y="1200"/>
                </a:lnTo>
                <a:lnTo>
                  <a:pt x="2886" y="1181"/>
                </a:lnTo>
                <a:lnTo>
                  <a:pt x="2950" y="1072"/>
                </a:lnTo>
                <a:lnTo>
                  <a:pt x="2968" y="1036"/>
                </a:lnTo>
                <a:lnTo>
                  <a:pt x="2986" y="1009"/>
                </a:lnTo>
                <a:lnTo>
                  <a:pt x="3004" y="972"/>
                </a:lnTo>
                <a:lnTo>
                  <a:pt x="3013" y="927"/>
                </a:lnTo>
                <a:lnTo>
                  <a:pt x="3022" y="891"/>
                </a:lnTo>
                <a:lnTo>
                  <a:pt x="3049" y="845"/>
                </a:lnTo>
                <a:lnTo>
                  <a:pt x="3058" y="818"/>
                </a:lnTo>
                <a:lnTo>
                  <a:pt x="3077" y="791"/>
                </a:lnTo>
                <a:lnTo>
                  <a:pt x="3095" y="763"/>
                </a:lnTo>
                <a:lnTo>
                  <a:pt x="3113" y="745"/>
                </a:lnTo>
                <a:lnTo>
                  <a:pt x="3140" y="736"/>
                </a:lnTo>
                <a:lnTo>
                  <a:pt x="3176" y="736"/>
                </a:lnTo>
                <a:lnTo>
                  <a:pt x="3231" y="782"/>
                </a:lnTo>
                <a:lnTo>
                  <a:pt x="3249" y="809"/>
                </a:lnTo>
                <a:lnTo>
                  <a:pt x="3285" y="818"/>
                </a:lnTo>
                <a:lnTo>
                  <a:pt x="3322" y="845"/>
                </a:lnTo>
                <a:lnTo>
                  <a:pt x="3349" y="854"/>
                </a:lnTo>
                <a:lnTo>
                  <a:pt x="3412" y="872"/>
                </a:lnTo>
                <a:lnTo>
                  <a:pt x="3476" y="882"/>
                </a:lnTo>
                <a:lnTo>
                  <a:pt x="3558" y="891"/>
                </a:lnTo>
                <a:lnTo>
                  <a:pt x="3676" y="900"/>
                </a:lnTo>
                <a:lnTo>
                  <a:pt x="3784" y="891"/>
                </a:lnTo>
                <a:lnTo>
                  <a:pt x="3821" y="872"/>
                </a:lnTo>
                <a:lnTo>
                  <a:pt x="3857" y="845"/>
                </a:lnTo>
                <a:lnTo>
                  <a:pt x="3893" y="836"/>
                </a:lnTo>
                <a:lnTo>
                  <a:pt x="3930" y="854"/>
                </a:lnTo>
                <a:lnTo>
                  <a:pt x="3948" y="872"/>
                </a:lnTo>
                <a:lnTo>
                  <a:pt x="3984" y="909"/>
                </a:lnTo>
                <a:lnTo>
                  <a:pt x="4002" y="963"/>
                </a:lnTo>
                <a:lnTo>
                  <a:pt x="4039" y="1018"/>
                </a:lnTo>
                <a:lnTo>
                  <a:pt x="4039" y="1091"/>
                </a:lnTo>
                <a:lnTo>
                  <a:pt x="4030" y="1181"/>
                </a:lnTo>
                <a:lnTo>
                  <a:pt x="4030" y="1254"/>
                </a:lnTo>
                <a:lnTo>
                  <a:pt x="4020" y="1327"/>
                </a:lnTo>
                <a:lnTo>
                  <a:pt x="3993" y="1372"/>
                </a:lnTo>
                <a:lnTo>
                  <a:pt x="3966" y="1372"/>
                </a:lnTo>
                <a:lnTo>
                  <a:pt x="3948" y="1372"/>
                </a:lnTo>
                <a:lnTo>
                  <a:pt x="3921" y="1381"/>
                </a:lnTo>
                <a:lnTo>
                  <a:pt x="3912" y="1390"/>
                </a:lnTo>
                <a:lnTo>
                  <a:pt x="3893" y="1400"/>
                </a:lnTo>
                <a:lnTo>
                  <a:pt x="3893" y="1436"/>
                </a:lnTo>
                <a:lnTo>
                  <a:pt x="3893" y="1454"/>
                </a:lnTo>
                <a:lnTo>
                  <a:pt x="3884" y="1500"/>
                </a:lnTo>
                <a:lnTo>
                  <a:pt x="3884" y="1563"/>
                </a:lnTo>
                <a:lnTo>
                  <a:pt x="3857" y="1609"/>
                </a:lnTo>
                <a:lnTo>
                  <a:pt x="3830" y="1663"/>
                </a:lnTo>
                <a:lnTo>
                  <a:pt x="3794" y="1718"/>
                </a:lnTo>
                <a:lnTo>
                  <a:pt x="3775" y="1772"/>
                </a:lnTo>
                <a:lnTo>
                  <a:pt x="3775" y="1818"/>
                </a:lnTo>
                <a:lnTo>
                  <a:pt x="3803" y="1863"/>
                </a:lnTo>
                <a:lnTo>
                  <a:pt x="3839" y="1899"/>
                </a:lnTo>
                <a:lnTo>
                  <a:pt x="3866" y="1927"/>
                </a:lnTo>
                <a:lnTo>
                  <a:pt x="3912" y="1972"/>
                </a:lnTo>
                <a:lnTo>
                  <a:pt x="3930" y="1990"/>
                </a:lnTo>
                <a:lnTo>
                  <a:pt x="3966" y="2009"/>
                </a:lnTo>
                <a:lnTo>
                  <a:pt x="4011" y="2009"/>
                </a:lnTo>
                <a:lnTo>
                  <a:pt x="4057" y="1999"/>
                </a:lnTo>
                <a:lnTo>
                  <a:pt x="4084" y="1999"/>
                </a:lnTo>
                <a:lnTo>
                  <a:pt x="4120" y="1990"/>
                </a:lnTo>
                <a:lnTo>
                  <a:pt x="4138" y="1972"/>
                </a:lnTo>
                <a:lnTo>
                  <a:pt x="4147" y="1990"/>
                </a:lnTo>
                <a:lnTo>
                  <a:pt x="4184" y="1999"/>
                </a:lnTo>
                <a:lnTo>
                  <a:pt x="4202" y="2045"/>
                </a:lnTo>
                <a:lnTo>
                  <a:pt x="4211" y="2081"/>
                </a:lnTo>
                <a:lnTo>
                  <a:pt x="4211" y="2099"/>
                </a:lnTo>
                <a:lnTo>
                  <a:pt x="4193" y="2127"/>
                </a:lnTo>
                <a:lnTo>
                  <a:pt x="4175" y="2154"/>
                </a:lnTo>
                <a:lnTo>
                  <a:pt x="4157" y="2172"/>
                </a:lnTo>
                <a:lnTo>
                  <a:pt x="4147" y="2199"/>
                </a:lnTo>
                <a:lnTo>
                  <a:pt x="4147" y="2208"/>
                </a:lnTo>
                <a:lnTo>
                  <a:pt x="4157" y="2245"/>
                </a:lnTo>
                <a:lnTo>
                  <a:pt x="4166" y="2263"/>
                </a:lnTo>
                <a:lnTo>
                  <a:pt x="4184" y="2299"/>
                </a:lnTo>
                <a:lnTo>
                  <a:pt x="4211" y="2345"/>
                </a:lnTo>
                <a:lnTo>
                  <a:pt x="4247" y="2381"/>
                </a:lnTo>
                <a:lnTo>
                  <a:pt x="4229" y="2436"/>
                </a:lnTo>
                <a:lnTo>
                  <a:pt x="4193" y="2454"/>
                </a:lnTo>
                <a:lnTo>
                  <a:pt x="4157" y="2463"/>
                </a:lnTo>
                <a:lnTo>
                  <a:pt x="4129" y="2499"/>
                </a:lnTo>
                <a:lnTo>
                  <a:pt x="4111" y="2536"/>
                </a:lnTo>
                <a:lnTo>
                  <a:pt x="4102" y="2572"/>
                </a:lnTo>
                <a:lnTo>
                  <a:pt x="4111" y="2599"/>
                </a:lnTo>
                <a:lnTo>
                  <a:pt x="4120" y="2636"/>
                </a:lnTo>
                <a:lnTo>
                  <a:pt x="4129" y="2690"/>
                </a:lnTo>
                <a:lnTo>
                  <a:pt x="4157" y="2736"/>
                </a:lnTo>
                <a:lnTo>
                  <a:pt x="4102" y="2736"/>
                </a:lnTo>
                <a:lnTo>
                  <a:pt x="4066" y="2736"/>
                </a:lnTo>
                <a:lnTo>
                  <a:pt x="4030" y="2754"/>
                </a:lnTo>
                <a:lnTo>
                  <a:pt x="4002" y="2772"/>
                </a:lnTo>
                <a:lnTo>
                  <a:pt x="3984" y="2808"/>
                </a:lnTo>
                <a:lnTo>
                  <a:pt x="3966" y="2817"/>
                </a:lnTo>
                <a:lnTo>
                  <a:pt x="3948" y="2826"/>
                </a:lnTo>
                <a:lnTo>
                  <a:pt x="3921" y="2826"/>
                </a:lnTo>
                <a:lnTo>
                  <a:pt x="3875" y="2808"/>
                </a:lnTo>
                <a:lnTo>
                  <a:pt x="3857" y="2790"/>
                </a:lnTo>
                <a:lnTo>
                  <a:pt x="3848" y="2772"/>
                </a:lnTo>
                <a:lnTo>
                  <a:pt x="3821" y="2772"/>
                </a:lnTo>
                <a:lnTo>
                  <a:pt x="3812" y="2763"/>
                </a:lnTo>
                <a:lnTo>
                  <a:pt x="3803" y="2736"/>
                </a:lnTo>
                <a:lnTo>
                  <a:pt x="3812" y="2708"/>
                </a:lnTo>
                <a:lnTo>
                  <a:pt x="3812" y="2690"/>
                </a:lnTo>
                <a:lnTo>
                  <a:pt x="3803" y="2654"/>
                </a:lnTo>
                <a:lnTo>
                  <a:pt x="3784" y="2627"/>
                </a:lnTo>
                <a:lnTo>
                  <a:pt x="3775" y="2627"/>
                </a:lnTo>
                <a:lnTo>
                  <a:pt x="3748" y="2645"/>
                </a:lnTo>
                <a:lnTo>
                  <a:pt x="3739" y="2654"/>
                </a:lnTo>
                <a:lnTo>
                  <a:pt x="3730" y="2681"/>
                </a:lnTo>
                <a:lnTo>
                  <a:pt x="3721" y="2699"/>
                </a:lnTo>
                <a:lnTo>
                  <a:pt x="3694" y="2717"/>
                </a:lnTo>
                <a:lnTo>
                  <a:pt x="3676" y="2736"/>
                </a:lnTo>
                <a:lnTo>
                  <a:pt x="3657" y="2772"/>
                </a:lnTo>
                <a:lnTo>
                  <a:pt x="3648" y="2799"/>
                </a:lnTo>
                <a:lnTo>
                  <a:pt x="3621" y="2817"/>
                </a:lnTo>
                <a:lnTo>
                  <a:pt x="3594" y="2826"/>
                </a:lnTo>
                <a:lnTo>
                  <a:pt x="3576" y="2817"/>
                </a:lnTo>
                <a:lnTo>
                  <a:pt x="3539" y="2817"/>
                </a:lnTo>
                <a:lnTo>
                  <a:pt x="3476" y="2817"/>
                </a:lnTo>
                <a:lnTo>
                  <a:pt x="3412" y="2808"/>
                </a:lnTo>
                <a:lnTo>
                  <a:pt x="3376" y="2808"/>
                </a:lnTo>
                <a:lnTo>
                  <a:pt x="3340" y="2781"/>
                </a:lnTo>
                <a:lnTo>
                  <a:pt x="3331" y="2763"/>
                </a:lnTo>
                <a:lnTo>
                  <a:pt x="3294" y="2754"/>
                </a:lnTo>
                <a:lnTo>
                  <a:pt x="3249" y="2745"/>
                </a:lnTo>
                <a:lnTo>
                  <a:pt x="3222" y="2745"/>
                </a:lnTo>
                <a:lnTo>
                  <a:pt x="3167" y="2763"/>
                </a:lnTo>
                <a:lnTo>
                  <a:pt x="3131" y="2781"/>
                </a:lnTo>
                <a:lnTo>
                  <a:pt x="3104" y="2808"/>
                </a:lnTo>
                <a:lnTo>
                  <a:pt x="3068" y="2836"/>
                </a:lnTo>
                <a:lnTo>
                  <a:pt x="3040" y="2854"/>
                </a:lnTo>
                <a:lnTo>
                  <a:pt x="3031" y="2890"/>
                </a:lnTo>
                <a:lnTo>
                  <a:pt x="3031" y="2908"/>
                </a:lnTo>
                <a:lnTo>
                  <a:pt x="3004" y="3017"/>
                </a:lnTo>
                <a:lnTo>
                  <a:pt x="2995" y="3054"/>
                </a:lnTo>
                <a:lnTo>
                  <a:pt x="2995" y="3090"/>
                </a:lnTo>
                <a:lnTo>
                  <a:pt x="3004" y="3117"/>
                </a:lnTo>
                <a:lnTo>
                  <a:pt x="3022" y="3126"/>
                </a:lnTo>
                <a:lnTo>
                  <a:pt x="3049" y="3145"/>
                </a:lnTo>
                <a:lnTo>
                  <a:pt x="3068" y="3154"/>
                </a:lnTo>
                <a:lnTo>
                  <a:pt x="3077" y="3172"/>
                </a:lnTo>
                <a:lnTo>
                  <a:pt x="3095" y="3181"/>
                </a:lnTo>
                <a:lnTo>
                  <a:pt x="3113" y="3217"/>
                </a:lnTo>
                <a:lnTo>
                  <a:pt x="3122" y="3235"/>
                </a:lnTo>
                <a:lnTo>
                  <a:pt x="3122" y="3245"/>
                </a:lnTo>
                <a:lnTo>
                  <a:pt x="3131" y="3272"/>
                </a:lnTo>
                <a:lnTo>
                  <a:pt x="3140" y="3317"/>
                </a:lnTo>
                <a:lnTo>
                  <a:pt x="3131" y="3354"/>
                </a:lnTo>
                <a:lnTo>
                  <a:pt x="3122" y="3390"/>
                </a:lnTo>
                <a:lnTo>
                  <a:pt x="3140" y="3408"/>
                </a:lnTo>
                <a:lnTo>
                  <a:pt x="3158" y="3417"/>
                </a:lnTo>
                <a:lnTo>
                  <a:pt x="3167" y="3426"/>
                </a:lnTo>
                <a:lnTo>
                  <a:pt x="3176" y="3445"/>
                </a:lnTo>
                <a:lnTo>
                  <a:pt x="3167" y="3472"/>
                </a:lnTo>
                <a:lnTo>
                  <a:pt x="3167" y="3508"/>
                </a:lnTo>
                <a:lnTo>
                  <a:pt x="3149" y="3535"/>
                </a:lnTo>
                <a:lnTo>
                  <a:pt x="3140" y="3554"/>
                </a:lnTo>
                <a:lnTo>
                  <a:pt x="3131" y="3572"/>
                </a:lnTo>
                <a:lnTo>
                  <a:pt x="3131" y="3626"/>
                </a:lnTo>
                <a:lnTo>
                  <a:pt x="3122" y="3635"/>
                </a:lnTo>
                <a:lnTo>
                  <a:pt x="3095" y="3654"/>
                </a:lnTo>
                <a:lnTo>
                  <a:pt x="3077" y="3672"/>
                </a:lnTo>
                <a:lnTo>
                  <a:pt x="3077" y="3699"/>
                </a:lnTo>
                <a:lnTo>
                  <a:pt x="3068" y="3735"/>
                </a:lnTo>
                <a:lnTo>
                  <a:pt x="3049" y="3763"/>
                </a:lnTo>
                <a:lnTo>
                  <a:pt x="3022" y="3763"/>
                </a:lnTo>
                <a:lnTo>
                  <a:pt x="2995" y="3772"/>
                </a:lnTo>
                <a:lnTo>
                  <a:pt x="2959" y="3781"/>
                </a:lnTo>
                <a:lnTo>
                  <a:pt x="2922" y="3790"/>
                </a:lnTo>
                <a:lnTo>
                  <a:pt x="2904" y="3817"/>
                </a:lnTo>
                <a:lnTo>
                  <a:pt x="2868" y="3835"/>
                </a:lnTo>
                <a:lnTo>
                  <a:pt x="2841" y="3835"/>
                </a:lnTo>
                <a:lnTo>
                  <a:pt x="2813" y="3835"/>
                </a:lnTo>
                <a:lnTo>
                  <a:pt x="2786" y="3826"/>
                </a:lnTo>
                <a:lnTo>
                  <a:pt x="2768" y="3835"/>
                </a:lnTo>
                <a:lnTo>
                  <a:pt x="2741" y="3844"/>
                </a:lnTo>
                <a:lnTo>
                  <a:pt x="2732" y="3872"/>
                </a:lnTo>
                <a:lnTo>
                  <a:pt x="2714" y="3953"/>
                </a:lnTo>
                <a:lnTo>
                  <a:pt x="2695" y="4017"/>
                </a:lnTo>
                <a:lnTo>
                  <a:pt x="2695" y="4072"/>
                </a:lnTo>
                <a:lnTo>
                  <a:pt x="2695" y="4090"/>
                </a:lnTo>
                <a:lnTo>
                  <a:pt x="2714" y="4117"/>
                </a:lnTo>
                <a:lnTo>
                  <a:pt x="2723" y="4144"/>
                </a:lnTo>
                <a:lnTo>
                  <a:pt x="2723" y="4163"/>
                </a:lnTo>
                <a:lnTo>
                  <a:pt x="2723" y="4181"/>
                </a:lnTo>
                <a:lnTo>
                  <a:pt x="2732" y="4208"/>
                </a:lnTo>
                <a:lnTo>
                  <a:pt x="2750" y="4226"/>
                </a:lnTo>
                <a:lnTo>
                  <a:pt x="2759" y="4244"/>
                </a:lnTo>
                <a:lnTo>
                  <a:pt x="2759" y="4281"/>
                </a:lnTo>
                <a:lnTo>
                  <a:pt x="2759" y="4281"/>
                </a:lnTo>
                <a:lnTo>
                  <a:pt x="2768" y="4299"/>
                </a:lnTo>
                <a:lnTo>
                  <a:pt x="2759" y="4308"/>
                </a:lnTo>
                <a:lnTo>
                  <a:pt x="2759" y="4317"/>
                </a:lnTo>
                <a:lnTo>
                  <a:pt x="2768" y="4317"/>
                </a:lnTo>
                <a:lnTo>
                  <a:pt x="2786" y="4326"/>
                </a:lnTo>
                <a:lnTo>
                  <a:pt x="2804" y="4317"/>
                </a:lnTo>
                <a:lnTo>
                  <a:pt x="2822" y="4299"/>
                </a:lnTo>
                <a:lnTo>
                  <a:pt x="2822" y="4299"/>
                </a:lnTo>
                <a:lnTo>
                  <a:pt x="2868" y="4335"/>
                </a:lnTo>
                <a:lnTo>
                  <a:pt x="2904" y="4353"/>
                </a:lnTo>
                <a:lnTo>
                  <a:pt x="2922" y="4381"/>
                </a:lnTo>
                <a:lnTo>
                  <a:pt x="2895" y="4399"/>
                </a:lnTo>
                <a:lnTo>
                  <a:pt x="2877" y="4408"/>
                </a:lnTo>
                <a:lnTo>
                  <a:pt x="2868" y="4444"/>
                </a:lnTo>
                <a:lnTo>
                  <a:pt x="2886" y="4472"/>
                </a:lnTo>
                <a:lnTo>
                  <a:pt x="2904" y="4499"/>
                </a:lnTo>
                <a:lnTo>
                  <a:pt x="2859" y="4553"/>
                </a:lnTo>
                <a:lnTo>
                  <a:pt x="2841" y="4581"/>
                </a:lnTo>
                <a:lnTo>
                  <a:pt x="2832" y="4608"/>
                </a:lnTo>
                <a:lnTo>
                  <a:pt x="2813" y="4653"/>
                </a:lnTo>
                <a:lnTo>
                  <a:pt x="2804" y="4653"/>
                </a:lnTo>
                <a:lnTo>
                  <a:pt x="2786" y="4662"/>
                </a:lnTo>
                <a:lnTo>
                  <a:pt x="2768" y="4662"/>
                </a:lnTo>
                <a:lnTo>
                  <a:pt x="2741" y="4681"/>
                </a:lnTo>
                <a:lnTo>
                  <a:pt x="2723" y="4681"/>
                </a:lnTo>
                <a:lnTo>
                  <a:pt x="2705" y="4699"/>
                </a:lnTo>
                <a:lnTo>
                  <a:pt x="2695" y="4717"/>
                </a:lnTo>
                <a:lnTo>
                  <a:pt x="2695" y="4735"/>
                </a:lnTo>
                <a:lnTo>
                  <a:pt x="2705" y="4853"/>
                </a:lnTo>
                <a:lnTo>
                  <a:pt x="2723" y="4890"/>
                </a:lnTo>
                <a:lnTo>
                  <a:pt x="2741" y="4917"/>
                </a:lnTo>
                <a:lnTo>
                  <a:pt x="2768" y="4935"/>
                </a:lnTo>
                <a:lnTo>
                  <a:pt x="2786" y="4944"/>
                </a:lnTo>
                <a:lnTo>
                  <a:pt x="2804" y="4962"/>
                </a:lnTo>
                <a:lnTo>
                  <a:pt x="2804" y="4990"/>
                </a:lnTo>
                <a:lnTo>
                  <a:pt x="2813" y="5008"/>
                </a:lnTo>
                <a:lnTo>
                  <a:pt x="2841" y="5026"/>
                </a:lnTo>
                <a:lnTo>
                  <a:pt x="2868" y="5035"/>
                </a:lnTo>
                <a:lnTo>
                  <a:pt x="2895" y="5053"/>
                </a:lnTo>
                <a:lnTo>
                  <a:pt x="2895" y="5080"/>
                </a:lnTo>
                <a:lnTo>
                  <a:pt x="2886" y="5117"/>
                </a:lnTo>
                <a:lnTo>
                  <a:pt x="2886" y="5144"/>
                </a:lnTo>
                <a:lnTo>
                  <a:pt x="2895" y="5153"/>
                </a:lnTo>
                <a:lnTo>
                  <a:pt x="2904" y="5153"/>
                </a:lnTo>
                <a:lnTo>
                  <a:pt x="2922" y="5162"/>
                </a:lnTo>
                <a:lnTo>
                  <a:pt x="2931" y="5162"/>
                </a:lnTo>
                <a:lnTo>
                  <a:pt x="2940" y="5162"/>
                </a:lnTo>
                <a:lnTo>
                  <a:pt x="2922" y="5208"/>
                </a:lnTo>
                <a:lnTo>
                  <a:pt x="2841" y="5262"/>
                </a:lnTo>
                <a:lnTo>
                  <a:pt x="2786" y="5253"/>
                </a:lnTo>
                <a:lnTo>
                  <a:pt x="2759" y="5244"/>
                </a:lnTo>
                <a:lnTo>
                  <a:pt x="2695" y="5217"/>
                </a:lnTo>
                <a:lnTo>
                  <a:pt x="2668" y="5208"/>
                </a:lnTo>
                <a:lnTo>
                  <a:pt x="2632" y="5190"/>
                </a:lnTo>
                <a:lnTo>
                  <a:pt x="2614" y="5171"/>
                </a:lnTo>
                <a:lnTo>
                  <a:pt x="2605" y="5153"/>
                </a:lnTo>
                <a:lnTo>
                  <a:pt x="2587" y="5117"/>
                </a:lnTo>
                <a:lnTo>
                  <a:pt x="2568" y="5090"/>
                </a:lnTo>
                <a:lnTo>
                  <a:pt x="2559" y="5071"/>
                </a:lnTo>
                <a:lnTo>
                  <a:pt x="2559" y="5044"/>
                </a:lnTo>
                <a:lnTo>
                  <a:pt x="2568" y="4990"/>
                </a:lnTo>
                <a:lnTo>
                  <a:pt x="2568" y="4971"/>
                </a:lnTo>
                <a:lnTo>
                  <a:pt x="2568" y="4953"/>
                </a:lnTo>
                <a:lnTo>
                  <a:pt x="2559" y="4935"/>
                </a:lnTo>
                <a:lnTo>
                  <a:pt x="2523" y="4935"/>
                </a:lnTo>
                <a:lnTo>
                  <a:pt x="2505" y="4935"/>
                </a:lnTo>
                <a:lnTo>
                  <a:pt x="2496" y="4944"/>
                </a:lnTo>
                <a:lnTo>
                  <a:pt x="2496" y="4971"/>
                </a:lnTo>
                <a:lnTo>
                  <a:pt x="2478" y="4990"/>
                </a:lnTo>
                <a:lnTo>
                  <a:pt x="2469" y="4990"/>
                </a:lnTo>
                <a:lnTo>
                  <a:pt x="2441" y="4990"/>
                </a:lnTo>
                <a:lnTo>
                  <a:pt x="2414" y="4971"/>
                </a:lnTo>
                <a:lnTo>
                  <a:pt x="2405" y="4944"/>
                </a:lnTo>
                <a:lnTo>
                  <a:pt x="2396" y="4917"/>
                </a:lnTo>
                <a:lnTo>
                  <a:pt x="2387" y="4890"/>
                </a:lnTo>
                <a:lnTo>
                  <a:pt x="2378" y="4844"/>
                </a:lnTo>
                <a:lnTo>
                  <a:pt x="2369" y="4799"/>
                </a:lnTo>
                <a:lnTo>
                  <a:pt x="2342" y="4771"/>
                </a:lnTo>
                <a:lnTo>
                  <a:pt x="2314" y="4753"/>
                </a:lnTo>
                <a:lnTo>
                  <a:pt x="2305" y="4726"/>
                </a:lnTo>
                <a:lnTo>
                  <a:pt x="2287" y="4708"/>
                </a:lnTo>
                <a:lnTo>
                  <a:pt x="2278" y="4690"/>
                </a:lnTo>
                <a:lnTo>
                  <a:pt x="2242" y="4681"/>
                </a:lnTo>
                <a:lnTo>
                  <a:pt x="2196" y="4662"/>
                </a:lnTo>
                <a:lnTo>
                  <a:pt x="2196" y="4681"/>
                </a:lnTo>
                <a:lnTo>
                  <a:pt x="2169" y="4681"/>
                </a:lnTo>
                <a:lnTo>
                  <a:pt x="2096" y="4681"/>
                </a:lnTo>
                <a:lnTo>
                  <a:pt x="2096" y="4608"/>
                </a:lnTo>
                <a:lnTo>
                  <a:pt x="2087" y="4562"/>
                </a:lnTo>
                <a:lnTo>
                  <a:pt x="2087" y="4517"/>
                </a:lnTo>
                <a:lnTo>
                  <a:pt x="2069" y="4472"/>
                </a:lnTo>
                <a:lnTo>
                  <a:pt x="2060" y="4462"/>
                </a:lnTo>
                <a:lnTo>
                  <a:pt x="2024" y="4472"/>
                </a:lnTo>
                <a:lnTo>
                  <a:pt x="2006" y="4472"/>
                </a:lnTo>
                <a:lnTo>
                  <a:pt x="1988" y="4462"/>
                </a:lnTo>
                <a:lnTo>
                  <a:pt x="1960" y="4435"/>
                </a:lnTo>
                <a:lnTo>
                  <a:pt x="1933" y="4408"/>
                </a:lnTo>
                <a:lnTo>
                  <a:pt x="1906" y="4372"/>
                </a:lnTo>
                <a:lnTo>
                  <a:pt x="1897" y="4344"/>
                </a:lnTo>
                <a:lnTo>
                  <a:pt x="1906" y="4308"/>
                </a:lnTo>
                <a:lnTo>
                  <a:pt x="1897" y="4272"/>
                </a:lnTo>
                <a:lnTo>
                  <a:pt x="1861" y="4253"/>
                </a:lnTo>
                <a:lnTo>
                  <a:pt x="1833" y="4253"/>
                </a:lnTo>
                <a:lnTo>
                  <a:pt x="1797" y="4262"/>
                </a:lnTo>
                <a:lnTo>
                  <a:pt x="1770" y="4272"/>
                </a:lnTo>
                <a:lnTo>
                  <a:pt x="1752" y="4272"/>
                </a:lnTo>
                <a:lnTo>
                  <a:pt x="1733" y="4281"/>
                </a:lnTo>
                <a:lnTo>
                  <a:pt x="1697" y="4290"/>
                </a:lnTo>
                <a:lnTo>
                  <a:pt x="1679" y="4299"/>
                </a:lnTo>
                <a:lnTo>
                  <a:pt x="1670" y="4299"/>
                </a:lnTo>
                <a:lnTo>
                  <a:pt x="1652" y="4290"/>
                </a:lnTo>
                <a:lnTo>
                  <a:pt x="1634" y="4272"/>
                </a:lnTo>
                <a:lnTo>
                  <a:pt x="1615" y="4253"/>
                </a:lnTo>
                <a:lnTo>
                  <a:pt x="1625" y="4235"/>
                </a:lnTo>
                <a:lnTo>
                  <a:pt x="1615" y="4208"/>
                </a:lnTo>
                <a:lnTo>
                  <a:pt x="1588" y="4181"/>
                </a:lnTo>
                <a:lnTo>
                  <a:pt x="1570" y="4172"/>
                </a:lnTo>
                <a:lnTo>
                  <a:pt x="1543" y="4144"/>
                </a:lnTo>
                <a:lnTo>
                  <a:pt x="1507" y="4099"/>
                </a:lnTo>
                <a:lnTo>
                  <a:pt x="1525" y="4090"/>
                </a:lnTo>
                <a:lnTo>
                  <a:pt x="1543" y="4072"/>
                </a:lnTo>
                <a:lnTo>
                  <a:pt x="1561" y="4044"/>
                </a:lnTo>
                <a:lnTo>
                  <a:pt x="1552" y="4017"/>
                </a:lnTo>
                <a:lnTo>
                  <a:pt x="1543" y="3999"/>
                </a:lnTo>
                <a:lnTo>
                  <a:pt x="1507" y="4026"/>
                </a:lnTo>
                <a:lnTo>
                  <a:pt x="1488" y="4035"/>
                </a:lnTo>
                <a:lnTo>
                  <a:pt x="1470" y="4063"/>
                </a:lnTo>
                <a:lnTo>
                  <a:pt x="1461" y="4072"/>
                </a:lnTo>
                <a:lnTo>
                  <a:pt x="1461" y="4090"/>
                </a:lnTo>
                <a:lnTo>
                  <a:pt x="1470" y="4144"/>
                </a:lnTo>
                <a:lnTo>
                  <a:pt x="1470" y="4190"/>
                </a:lnTo>
                <a:lnTo>
                  <a:pt x="1470" y="4226"/>
                </a:lnTo>
                <a:lnTo>
                  <a:pt x="1443" y="4226"/>
                </a:lnTo>
                <a:lnTo>
                  <a:pt x="1416" y="4217"/>
                </a:lnTo>
                <a:lnTo>
                  <a:pt x="1398" y="4199"/>
                </a:lnTo>
                <a:lnTo>
                  <a:pt x="1389" y="4163"/>
                </a:lnTo>
                <a:lnTo>
                  <a:pt x="1380" y="4153"/>
                </a:lnTo>
                <a:lnTo>
                  <a:pt x="1352" y="4144"/>
                </a:lnTo>
                <a:lnTo>
                  <a:pt x="1216" y="4144"/>
                </a:lnTo>
                <a:lnTo>
                  <a:pt x="1180" y="4144"/>
                </a:lnTo>
                <a:lnTo>
                  <a:pt x="1144" y="4153"/>
                </a:lnTo>
                <a:lnTo>
                  <a:pt x="1107" y="4163"/>
                </a:lnTo>
                <a:lnTo>
                  <a:pt x="1071" y="4153"/>
                </a:lnTo>
                <a:lnTo>
                  <a:pt x="1035" y="4163"/>
                </a:lnTo>
                <a:lnTo>
                  <a:pt x="1017" y="4190"/>
                </a:lnTo>
                <a:lnTo>
                  <a:pt x="1007" y="4217"/>
                </a:lnTo>
                <a:lnTo>
                  <a:pt x="998" y="4244"/>
                </a:lnTo>
                <a:lnTo>
                  <a:pt x="971" y="4262"/>
                </a:lnTo>
                <a:lnTo>
                  <a:pt x="944" y="4262"/>
                </a:lnTo>
                <a:lnTo>
                  <a:pt x="926" y="4253"/>
                </a:lnTo>
                <a:lnTo>
                  <a:pt x="889" y="4262"/>
                </a:lnTo>
                <a:lnTo>
                  <a:pt x="853" y="4281"/>
                </a:lnTo>
                <a:lnTo>
                  <a:pt x="826" y="4290"/>
                </a:lnTo>
                <a:lnTo>
                  <a:pt x="799" y="4272"/>
                </a:lnTo>
                <a:lnTo>
                  <a:pt x="781" y="4253"/>
                </a:lnTo>
                <a:lnTo>
                  <a:pt x="735" y="4262"/>
                </a:lnTo>
                <a:lnTo>
                  <a:pt x="699" y="4290"/>
                </a:lnTo>
                <a:lnTo>
                  <a:pt x="672" y="4317"/>
                </a:lnTo>
                <a:lnTo>
                  <a:pt x="626" y="4353"/>
                </a:lnTo>
                <a:lnTo>
                  <a:pt x="617" y="4399"/>
                </a:lnTo>
                <a:lnTo>
                  <a:pt x="599" y="4435"/>
                </a:lnTo>
                <a:lnTo>
                  <a:pt x="572" y="4435"/>
                </a:lnTo>
                <a:lnTo>
                  <a:pt x="536" y="4435"/>
                </a:lnTo>
                <a:lnTo>
                  <a:pt x="499" y="4453"/>
                </a:lnTo>
                <a:lnTo>
                  <a:pt x="463" y="4472"/>
                </a:lnTo>
                <a:lnTo>
                  <a:pt x="408" y="4481"/>
                </a:lnTo>
                <a:lnTo>
                  <a:pt x="390" y="4462"/>
                </a:lnTo>
                <a:lnTo>
                  <a:pt x="390" y="4444"/>
                </a:lnTo>
                <a:lnTo>
                  <a:pt x="399" y="4426"/>
                </a:lnTo>
                <a:lnTo>
                  <a:pt x="408" y="4408"/>
                </a:lnTo>
                <a:lnTo>
                  <a:pt x="418" y="4381"/>
                </a:lnTo>
                <a:lnTo>
                  <a:pt x="408" y="4362"/>
                </a:lnTo>
                <a:lnTo>
                  <a:pt x="381" y="4353"/>
                </a:lnTo>
                <a:lnTo>
                  <a:pt x="363" y="4335"/>
                </a:lnTo>
                <a:lnTo>
                  <a:pt x="318" y="4335"/>
                </a:lnTo>
                <a:lnTo>
                  <a:pt x="290" y="4335"/>
                </a:lnTo>
                <a:lnTo>
                  <a:pt x="127" y="4344"/>
                </a:lnTo>
                <a:lnTo>
                  <a:pt x="154" y="4281"/>
                </a:lnTo>
                <a:lnTo>
                  <a:pt x="154" y="4262"/>
                </a:lnTo>
                <a:lnTo>
                  <a:pt x="173" y="4244"/>
                </a:lnTo>
                <a:lnTo>
                  <a:pt x="173" y="4226"/>
                </a:lnTo>
                <a:lnTo>
                  <a:pt x="182" y="4208"/>
                </a:lnTo>
                <a:lnTo>
                  <a:pt x="173" y="4190"/>
                </a:lnTo>
                <a:lnTo>
                  <a:pt x="163" y="4172"/>
                </a:lnTo>
                <a:lnTo>
                  <a:pt x="154" y="4144"/>
                </a:lnTo>
                <a:lnTo>
                  <a:pt x="145" y="4135"/>
                </a:lnTo>
                <a:lnTo>
                  <a:pt x="127" y="4117"/>
                </a:lnTo>
                <a:lnTo>
                  <a:pt x="118" y="4099"/>
                </a:lnTo>
                <a:lnTo>
                  <a:pt x="136" y="4090"/>
                </a:lnTo>
                <a:lnTo>
                  <a:pt x="154" y="4081"/>
                </a:lnTo>
                <a:lnTo>
                  <a:pt x="182" y="4090"/>
                </a:lnTo>
                <a:lnTo>
                  <a:pt x="200" y="4099"/>
                </a:lnTo>
                <a:lnTo>
                  <a:pt x="209" y="4099"/>
                </a:lnTo>
                <a:lnTo>
                  <a:pt x="227" y="4081"/>
                </a:lnTo>
                <a:lnTo>
                  <a:pt x="236" y="4053"/>
                </a:lnTo>
                <a:lnTo>
                  <a:pt x="218" y="4035"/>
                </a:lnTo>
                <a:lnTo>
                  <a:pt x="191" y="4017"/>
                </a:lnTo>
                <a:lnTo>
                  <a:pt x="173" y="3999"/>
                </a:lnTo>
                <a:lnTo>
                  <a:pt x="163" y="3963"/>
                </a:lnTo>
                <a:lnTo>
                  <a:pt x="173" y="3917"/>
                </a:lnTo>
                <a:lnTo>
                  <a:pt x="182" y="3872"/>
                </a:lnTo>
                <a:lnTo>
                  <a:pt x="209" y="3844"/>
                </a:lnTo>
                <a:lnTo>
                  <a:pt x="218" y="3817"/>
                </a:lnTo>
                <a:lnTo>
                  <a:pt x="245" y="3790"/>
                </a:lnTo>
                <a:lnTo>
                  <a:pt x="281" y="3763"/>
                </a:lnTo>
                <a:lnTo>
                  <a:pt x="345" y="3735"/>
                </a:lnTo>
                <a:lnTo>
                  <a:pt x="399" y="3708"/>
                </a:lnTo>
                <a:lnTo>
                  <a:pt x="427" y="3699"/>
                </a:lnTo>
                <a:lnTo>
                  <a:pt x="481" y="3690"/>
                </a:lnTo>
                <a:lnTo>
                  <a:pt x="499" y="3699"/>
                </a:lnTo>
                <a:lnTo>
                  <a:pt x="508" y="3708"/>
                </a:lnTo>
                <a:lnTo>
                  <a:pt x="536" y="3717"/>
                </a:lnTo>
                <a:lnTo>
                  <a:pt x="554" y="3726"/>
                </a:lnTo>
                <a:lnTo>
                  <a:pt x="581" y="3726"/>
                </a:lnTo>
                <a:lnTo>
                  <a:pt x="590" y="3708"/>
                </a:lnTo>
                <a:lnTo>
                  <a:pt x="608" y="3681"/>
                </a:lnTo>
                <a:lnTo>
                  <a:pt x="635" y="3654"/>
                </a:lnTo>
                <a:lnTo>
                  <a:pt x="644" y="3617"/>
                </a:lnTo>
                <a:lnTo>
                  <a:pt x="663" y="3563"/>
                </a:lnTo>
                <a:lnTo>
                  <a:pt x="663" y="3526"/>
                </a:lnTo>
                <a:lnTo>
                  <a:pt x="672" y="3508"/>
                </a:lnTo>
                <a:lnTo>
                  <a:pt x="699" y="3472"/>
                </a:lnTo>
                <a:lnTo>
                  <a:pt x="717" y="3435"/>
                </a:lnTo>
                <a:lnTo>
                  <a:pt x="744" y="3417"/>
                </a:lnTo>
                <a:lnTo>
                  <a:pt x="762" y="3390"/>
                </a:lnTo>
                <a:lnTo>
                  <a:pt x="799" y="3354"/>
                </a:lnTo>
                <a:lnTo>
                  <a:pt x="781" y="3326"/>
                </a:lnTo>
                <a:lnTo>
                  <a:pt x="735" y="3290"/>
                </a:lnTo>
                <a:lnTo>
                  <a:pt x="681" y="3263"/>
                </a:lnTo>
                <a:lnTo>
                  <a:pt x="644" y="3272"/>
                </a:lnTo>
                <a:lnTo>
                  <a:pt x="590" y="3272"/>
                </a:lnTo>
                <a:lnTo>
                  <a:pt x="572" y="3281"/>
                </a:lnTo>
                <a:lnTo>
                  <a:pt x="572" y="3254"/>
                </a:lnTo>
                <a:lnTo>
                  <a:pt x="563" y="3245"/>
                </a:lnTo>
                <a:lnTo>
                  <a:pt x="563" y="3235"/>
                </a:lnTo>
                <a:lnTo>
                  <a:pt x="526" y="3226"/>
                </a:lnTo>
                <a:lnTo>
                  <a:pt x="472" y="3217"/>
                </a:lnTo>
                <a:lnTo>
                  <a:pt x="427" y="3226"/>
                </a:lnTo>
                <a:lnTo>
                  <a:pt x="381" y="3226"/>
                </a:lnTo>
                <a:lnTo>
                  <a:pt x="336" y="3226"/>
                </a:lnTo>
                <a:lnTo>
                  <a:pt x="290" y="3226"/>
                </a:lnTo>
                <a:lnTo>
                  <a:pt x="227" y="3226"/>
                </a:lnTo>
                <a:lnTo>
                  <a:pt x="163" y="3226"/>
                </a:lnTo>
                <a:lnTo>
                  <a:pt x="109" y="3226"/>
                </a:lnTo>
                <a:lnTo>
                  <a:pt x="73" y="3226"/>
                </a:lnTo>
                <a:lnTo>
                  <a:pt x="36" y="3208"/>
                </a:lnTo>
                <a:lnTo>
                  <a:pt x="27" y="3199"/>
                </a:lnTo>
                <a:lnTo>
                  <a:pt x="18" y="3181"/>
                </a:lnTo>
                <a:lnTo>
                  <a:pt x="9" y="3163"/>
                </a:lnTo>
                <a:lnTo>
                  <a:pt x="0" y="3135"/>
                </a:lnTo>
                <a:lnTo>
                  <a:pt x="27" y="3045"/>
                </a:lnTo>
                <a:lnTo>
                  <a:pt x="55" y="3026"/>
                </a:lnTo>
                <a:lnTo>
                  <a:pt x="55" y="3017"/>
                </a:lnTo>
                <a:lnTo>
                  <a:pt x="55" y="2990"/>
                </a:lnTo>
                <a:lnTo>
                  <a:pt x="36" y="2963"/>
                </a:lnTo>
                <a:lnTo>
                  <a:pt x="45" y="2926"/>
                </a:lnTo>
                <a:lnTo>
                  <a:pt x="73" y="2890"/>
                </a:lnTo>
                <a:lnTo>
                  <a:pt x="100" y="2845"/>
                </a:lnTo>
                <a:lnTo>
                  <a:pt x="118" y="2817"/>
                </a:lnTo>
                <a:lnTo>
                  <a:pt x="136" y="2781"/>
                </a:lnTo>
                <a:lnTo>
                  <a:pt x="136" y="2763"/>
                </a:lnTo>
                <a:lnTo>
                  <a:pt x="136" y="2745"/>
                </a:lnTo>
                <a:lnTo>
                  <a:pt x="127" y="2708"/>
                </a:lnTo>
                <a:lnTo>
                  <a:pt x="127" y="2681"/>
                </a:lnTo>
                <a:lnTo>
                  <a:pt x="136" y="2654"/>
                </a:lnTo>
                <a:lnTo>
                  <a:pt x="145" y="2627"/>
                </a:lnTo>
                <a:lnTo>
                  <a:pt x="173" y="2617"/>
                </a:lnTo>
                <a:lnTo>
                  <a:pt x="200" y="2617"/>
                </a:lnTo>
                <a:lnTo>
                  <a:pt x="236" y="2608"/>
                </a:lnTo>
                <a:lnTo>
                  <a:pt x="281" y="2599"/>
                </a:lnTo>
                <a:lnTo>
                  <a:pt x="309" y="2599"/>
                </a:lnTo>
                <a:lnTo>
                  <a:pt x="345" y="2599"/>
                </a:lnTo>
                <a:lnTo>
                  <a:pt x="363" y="2599"/>
                </a:lnTo>
                <a:lnTo>
                  <a:pt x="381" y="2590"/>
                </a:lnTo>
                <a:lnTo>
                  <a:pt x="390" y="2563"/>
                </a:lnTo>
                <a:lnTo>
                  <a:pt x="381" y="2527"/>
                </a:lnTo>
                <a:lnTo>
                  <a:pt x="418" y="2490"/>
                </a:lnTo>
                <a:lnTo>
                  <a:pt x="445" y="2463"/>
                </a:lnTo>
                <a:lnTo>
                  <a:pt x="499" y="2445"/>
                </a:lnTo>
                <a:lnTo>
                  <a:pt x="536" y="2417"/>
                </a:lnTo>
                <a:lnTo>
                  <a:pt x="563" y="2336"/>
                </a:lnTo>
                <a:lnTo>
                  <a:pt x="572" y="2318"/>
                </a:lnTo>
                <a:lnTo>
                  <a:pt x="617" y="2308"/>
                </a:lnTo>
                <a:lnTo>
                  <a:pt x="672" y="2290"/>
                </a:lnTo>
                <a:lnTo>
                  <a:pt x="672" y="2245"/>
                </a:lnTo>
                <a:lnTo>
                  <a:pt x="672" y="2181"/>
                </a:lnTo>
                <a:lnTo>
                  <a:pt x="653" y="2118"/>
                </a:lnTo>
                <a:lnTo>
                  <a:pt x="590" y="2063"/>
                </a:lnTo>
                <a:lnTo>
                  <a:pt x="545" y="1999"/>
                </a:lnTo>
                <a:lnTo>
                  <a:pt x="536" y="1927"/>
                </a:lnTo>
                <a:lnTo>
                  <a:pt x="526" y="1890"/>
                </a:lnTo>
                <a:lnTo>
                  <a:pt x="481" y="1845"/>
                </a:lnTo>
                <a:lnTo>
                  <a:pt x="427" y="1809"/>
                </a:lnTo>
                <a:lnTo>
                  <a:pt x="418" y="1754"/>
                </a:lnTo>
                <a:lnTo>
                  <a:pt x="436" y="1672"/>
                </a:lnTo>
                <a:lnTo>
                  <a:pt x="445" y="1627"/>
                </a:lnTo>
                <a:lnTo>
                  <a:pt x="454" y="1600"/>
                </a:lnTo>
                <a:lnTo>
                  <a:pt x="445" y="1554"/>
                </a:lnTo>
                <a:lnTo>
                  <a:pt x="445" y="1554"/>
                </a:lnTo>
                <a:lnTo>
                  <a:pt x="481" y="1472"/>
                </a:lnTo>
                <a:lnTo>
                  <a:pt x="481" y="1445"/>
                </a:lnTo>
                <a:lnTo>
                  <a:pt x="490" y="1427"/>
                </a:lnTo>
                <a:lnTo>
                  <a:pt x="481" y="1409"/>
                </a:lnTo>
                <a:lnTo>
                  <a:pt x="472" y="1381"/>
                </a:lnTo>
                <a:lnTo>
                  <a:pt x="445" y="1372"/>
                </a:lnTo>
                <a:lnTo>
                  <a:pt x="408" y="1363"/>
                </a:lnTo>
                <a:lnTo>
                  <a:pt x="381" y="1345"/>
                </a:lnTo>
                <a:lnTo>
                  <a:pt x="354" y="1345"/>
                </a:lnTo>
                <a:lnTo>
                  <a:pt x="336" y="1336"/>
                </a:lnTo>
                <a:lnTo>
                  <a:pt x="327" y="1309"/>
                </a:lnTo>
                <a:lnTo>
                  <a:pt x="336" y="1272"/>
                </a:lnTo>
                <a:lnTo>
                  <a:pt x="354" y="1209"/>
                </a:lnTo>
                <a:lnTo>
                  <a:pt x="372" y="1172"/>
                </a:lnTo>
                <a:lnTo>
                  <a:pt x="381" y="1136"/>
                </a:lnTo>
                <a:lnTo>
                  <a:pt x="408" y="1081"/>
                </a:lnTo>
                <a:lnTo>
                  <a:pt x="418" y="1045"/>
                </a:lnTo>
                <a:lnTo>
                  <a:pt x="427" y="1018"/>
                </a:lnTo>
                <a:lnTo>
                  <a:pt x="418" y="991"/>
                </a:lnTo>
                <a:lnTo>
                  <a:pt x="418" y="972"/>
                </a:lnTo>
                <a:lnTo>
                  <a:pt x="399" y="963"/>
                </a:lnTo>
                <a:lnTo>
                  <a:pt x="381" y="972"/>
                </a:lnTo>
                <a:lnTo>
                  <a:pt x="363" y="981"/>
                </a:lnTo>
                <a:lnTo>
                  <a:pt x="345" y="1009"/>
                </a:lnTo>
                <a:lnTo>
                  <a:pt x="336" y="1018"/>
                </a:lnTo>
                <a:lnTo>
                  <a:pt x="318" y="1018"/>
                </a:lnTo>
                <a:lnTo>
                  <a:pt x="263" y="1009"/>
                </a:lnTo>
                <a:lnTo>
                  <a:pt x="245" y="1027"/>
                </a:lnTo>
                <a:lnTo>
                  <a:pt x="209" y="1018"/>
                </a:lnTo>
                <a:lnTo>
                  <a:pt x="163" y="1018"/>
                </a:lnTo>
                <a:lnTo>
                  <a:pt x="145" y="1009"/>
                </a:lnTo>
                <a:lnTo>
                  <a:pt x="127" y="1009"/>
                </a:lnTo>
                <a:lnTo>
                  <a:pt x="118" y="1000"/>
                </a:lnTo>
                <a:lnTo>
                  <a:pt x="109" y="981"/>
                </a:lnTo>
                <a:lnTo>
                  <a:pt x="100" y="954"/>
                </a:lnTo>
                <a:lnTo>
                  <a:pt x="73" y="927"/>
                </a:lnTo>
                <a:lnTo>
                  <a:pt x="64" y="900"/>
                </a:lnTo>
                <a:lnTo>
                  <a:pt x="64" y="872"/>
                </a:lnTo>
                <a:lnTo>
                  <a:pt x="73" y="854"/>
                </a:lnTo>
                <a:lnTo>
                  <a:pt x="91" y="836"/>
                </a:lnTo>
                <a:lnTo>
                  <a:pt x="118" y="827"/>
                </a:lnTo>
                <a:lnTo>
                  <a:pt x="145" y="827"/>
                </a:lnTo>
                <a:lnTo>
                  <a:pt x="191" y="827"/>
                </a:lnTo>
                <a:lnTo>
                  <a:pt x="236" y="827"/>
                </a:lnTo>
                <a:lnTo>
                  <a:pt x="254" y="827"/>
                </a:lnTo>
                <a:lnTo>
                  <a:pt x="281" y="827"/>
                </a:lnTo>
                <a:lnTo>
                  <a:pt x="290" y="827"/>
                </a:lnTo>
                <a:lnTo>
                  <a:pt x="309" y="818"/>
                </a:lnTo>
                <a:lnTo>
                  <a:pt x="336" y="772"/>
                </a:lnTo>
                <a:lnTo>
                  <a:pt x="336" y="727"/>
                </a:lnTo>
                <a:lnTo>
                  <a:pt x="354" y="663"/>
                </a:lnTo>
                <a:lnTo>
                  <a:pt x="363" y="609"/>
                </a:lnTo>
                <a:lnTo>
                  <a:pt x="372" y="572"/>
                </a:lnTo>
                <a:lnTo>
                  <a:pt x="399" y="536"/>
                </a:lnTo>
                <a:lnTo>
                  <a:pt x="418" y="509"/>
                </a:lnTo>
                <a:lnTo>
                  <a:pt x="445" y="482"/>
                </a:lnTo>
                <a:lnTo>
                  <a:pt x="445" y="463"/>
                </a:lnTo>
                <a:lnTo>
                  <a:pt x="445" y="436"/>
                </a:lnTo>
                <a:lnTo>
                  <a:pt x="445" y="391"/>
                </a:lnTo>
                <a:lnTo>
                  <a:pt x="445" y="354"/>
                </a:lnTo>
                <a:lnTo>
                  <a:pt x="463" y="309"/>
                </a:lnTo>
                <a:lnTo>
                  <a:pt x="472" y="291"/>
                </a:lnTo>
                <a:lnTo>
                  <a:pt x="472" y="27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85000"/>
            </a:schemeClr>
          </a:solidFill>
          <a:ln w="15875">
            <a:solidFill>
              <a:schemeClr val="accent6">
                <a:lumMod val="75000"/>
                <a:alpha val="93000"/>
              </a:schemeClr>
            </a:solidFill>
            <a:prstDash val="sysDot"/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cs typeface="+mn-cs"/>
            </a:endParaRPr>
          </a:p>
        </p:txBody>
      </p:sp>
      <p:sp>
        <p:nvSpPr>
          <p:cNvPr id="31" name="Прямоугольник с одним вырезанным скругленным углом 30"/>
          <p:cNvSpPr/>
          <p:nvPr/>
        </p:nvSpPr>
        <p:spPr>
          <a:xfrm>
            <a:off x="1285875" y="4714875"/>
            <a:ext cx="7858125" cy="1357313"/>
          </a:xfrm>
          <a:prstGeom prst="snip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Государственные программы Кировской области</a:t>
            </a:r>
          </a:p>
        </p:txBody>
      </p:sp>
      <p:pic>
        <p:nvPicPr>
          <p:cNvPr id="32" name="Picture 4" descr="Герб Кировской обла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88" t="4936" r="5374" b="2907"/>
          <a:stretch>
            <a:fillRect/>
          </a:stretch>
        </p:blipFill>
        <p:spPr bwMode="auto">
          <a:xfrm>
            <a:off x="285750" y="214313"/>
            <a:ext cx="642938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2053" name="Группа 38"/>
          <p:cNvGrpSpPr>
            <a:grpSpLocks/>
          </p:cNvGrpSpPr>
          <p:nvPr/>
        </p:nvGrpSpPr>
        <p:grpSpPr bwMode="auto">
          <a:xfrm>
            <a:off x="2000250" y="285750"/>
            <a:ext cx="4714875" cy="4286250"/>
            <a:chOff x="2000232" y="285728"/>
            <a:chExt cx="4714908" cy="4286280"/>
          </a:xfrm>
        </p:grpSpPr>
        <p:sp>
          <p:nvSpPr>
            <p:cNvPr id="3" name="Овал 2"/>
            <p:cNvSpPr/>
            <p:nvPr/>
          </p:nvSpPr>
          <p:spPr>
            <a:xfrm>
              <a:off x="2357423" y="571480"/>
              <a:ext cx="4000528" cy="3643339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056" name="Группа 27"/>
            <p:cNvGrpSpPr>
              <a:grpSpLocks/>
            </p:cNvGrpSpPr>
            <p:nvPr/>
          </p:nvGrpSpPr>
          <p:grpSpPr bwMode="auto">
            <a:xfrm>
              <a:off x="2571736" y="3357562"/>
              <a:ext cx="785818" cy="714380"/>
              <a:chOff x="2571736" y="3357562"/>
              <a:chExt cx="785818" cy="714380"/>
            </a:xfrm>
          </p:grpSpPr>
          <p:sp>
            <p:nvSpPr>
              <p:cNvPr id="10" name="Овал 9"/>
              <p:cNvSpPr/>
              <p:nvPr/>
            </p:nvSpPr>
            <p:spPr>
              <a:xfrm>
                <a:off x="2571736" y="3357563"/>
                <a:ext cx="785818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075" name="Picture 3" descr="D:\Мои документы\Загрузки\elderly(1)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2714612" y="3429000"/>
                <a:ext cx="504820" cy="504820"/>
              </a:xfrm>
              <a:prstGeom prst="rect">
                <a:avLst/>
              </a:prstGeom>
              <a:noFill/>
            </p:spPr>
          </p:pic>
        </p:grpSp>
        <p:grpSp>
          <p:nvGrpSpPr>
            <p:cNvPr id="2057" name="Группа 23"/>
            <p:cNvGrpSpPr>
              <a:grpSpLocks/>
            </p:cNvGrpSpPr>
            <p:nvPr/>
          </p:nvGrpSpPr>
          <p:grpSpPr bwMode="auto">
            <a:xfrm>
              <a:off x="2000232" y="2143116"/>
              <a:ext cx="785818" cy="714380"/>
              <a:chOff x="2000232" y="2143116"/>
              <a:chExt cx="785818" cy="714380"/>
            </a:xfrm>
          </p:grpSpPr>
          <p:sp>
            <p:nvSpPr>
              <p:cNvPr id="7" name="Овал 6"/>
              <p:cNvSpPr/>
              <p:nvPr/>
            </p:nvSpPr>
            <p:spPr>
              <a:xfrm>
                <a:off x="2000232" y="2143116"/>
                <a:ext cx="785818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077" name="Picture 5" descr="D:\Мои документы\Загрузки\baby23(2)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95000"/>
              </a:blip>
              <a:srcRect/>
              <a:stretch>
                <a:fillRect/>
              </a:stretch>
            </p:blipFill>
            <p:spPr bwMode="auto">
              <a:xfrm>
                <a:off x="2143108" y="2214554"/>
                <a:ext cx="500066" cy="500066"/>
              </a:xfrm>
              <a:prstGeom prst="rect">
                <a:avLst/>
              </a:prstGeom>
              <a:noFill/>
            </p:spPr>
          </p:pic>
        </p:grpSp>
        <p:grpSp>
          <p:nvGrpSpPr>
            <p:cNvPr id="2058" name="Группа 25"/>
            <p:cNvGrpSpPr>
              <a:grpSpLocks/>
            </p:cNvGrpSpPr>
            <p:nvPr/>
          </p:nvGrpSpPr>
          <p:grpSpPr bwMode="auto">
            <a:xfrm>
              <a:off x="4000496" y="285728"/>
              <a:ext cx="785818" cy="714380"/>
              <a:chOff x="4000496" y="285728"/>
              <a:chExt cx="785818" cy="714380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4000496" y="285728"/>
                <a:ext cx="785818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080" name="Picture 8" descr="D:\Мои документы\Загрузки\students3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4143372" y="357166"/>
                <a:ext cx="504820" cy="504820"/>
              </a:xfrm>
              <a:prstGeom prst="rect">
                <a:avLst/>
              </a:prstGeom>
              <a:noFill/>
            </p:spPr>
          </p:pic>
        </p:grpSp>
        <p:grpSp>
          <p:nvGrpSpPr>
            <p:cNvPr id="2059" name="Группа 28"/>
            <p:cNvGrpSpPr>
              <a:grpSpLocks/>
            </p:cNvGrpSpPr>
            <p:nvPr/>
          </p:nvGrpSpPr>
          <p:grpSpPr bwMode="auto">
            <a:xfrm>
              <a:off x="5929322" y="2071678"/>
              <a:ext cx="785818" cy="714380"/>
              <a:chOff x="5929322" y="2071678"/>
              <a:chExt cx="785818" cy="714380"/>
            </a:xfrm>
          </p:grpSpPr>
          <p:sp>
            <p:nvSpPr>
              <p:cNvPr id="8" name="Овал 7"/>
              <p:cNvSpPr/>
              <p:nvPr/>
            </p:nvSpPr>
            <p:spPr>
              <a:xfrm>
                <a:off x="5929322" y="2071679"/>
                <a:ext cx="785817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081" name="Picture 9" descr="D:\Мои документы\Загрузки\patient1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6072198" y="2214554"/>
                <a:ext cx="504820" cy="504820"/>
              </a:xfrm>
              <a:prstGeom prst="rect">
                <a:avLst/>
              </a:prstGeom>
              <a:noFill/>
            </p:spPr>
          </p:pic>
        </p:grpSp>
        <p:grpSp>
          <p:nvGrpSpPr>
            <p:cNvPr id="2060" name="Группа 32"/>
            <p:cNvGrpSpPr>
              <a:grpSpLocks/>
            </p:cNvGrpSpPr>
            <p:nvPr/>
          </p:nvGrpSpPr>
          <p:grpSpPr bwMode="auto">
            <a:xfrm>
              <a:off x="4000496" y="3857628"/>
              <a:ext cx="785818" cy="714380"/>
              <a:chOff x="4000496" y="3857628"/>
              <a:chExt cx="785818" cy="714380"/>
            </a:xfrm>
          </p:grpSpPr>
          <p:sp>
            <p:nvSpPr>
              <p:cNvPr id="9" name="Овал 8"/>
              <p:cNvSpPr/>
              <p:nvPr/>
            </p:nvSpPr>
            <p:spPr>
              <a:xfrm>
                <a:off x="4000496" y="3857628"/>
                <a:ext cx="785818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082" name="Picture 10" descr="D:\Мои документы\Загрузки\cycling6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4143372" y="3929066"/>
                <a:ext cx="504820" cy="504820"/>
              </a:xfrm>
              <a:prstGeom prst="rect">
                <a:avLst/>
              </a:prstGeom>
              <a:noFill/>
            </p:spPr>
          </p:pic>
        </p:grpSp>
        <p:grpSp>
          <p:nvGrpSpPr>
            <p:cNvPr id="2061" name="Группа 24"/>
            <p:cNvGrpSpPr>
              <a:grpSpLocks/>
            </p:cNvGrpSpPr>
            <p:nvPr/>
          </p:nvGrpSpPr>
          <p:grpSpPr bwMode="auto">
            <a:xfrm>
              <a:off x="2500298" y="857232"/>
              <a:ext cx="785818" cy="714380"/>
              <a:chOff x="2500298" y="857232"/>
              <a:chExt cx="785818" cy="714380"/>
            </a:xfrm>
          </p:grpSpPr>
          <p:sp>
            <p:nvSpPr>
              <p:cNvPr id="5" name="Овал 4"/>
              <p:cNvSpPr/>
              <p:nvPr/>
            </p:nvSpPr>
            <p:spPr>
              <a:xfrm>
                <a:off x="2500298" y="857232"/>
                <a:ext cx="785817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083" name="Picture 11" descr="D:\Мои документы\Загрузки\family5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2571736" y="857232"/>
                <a:ext cx="638156" cy="638156"/>
              </a:xfrm>
              <a:prstGeom prst="rect">
                <a:avLst/>
              </a:prstGeom>
              <a:noFill/>
            </p:spPr>
          </p:pic>
        </p:grpSp>
        <p:grpSp>
          <p:nvGrpSpPr>
            <p:cNvPr id="2062" name="Группа 35"/>
            <p:cNvGrpSpPr>
              <a:grpSpLocks/>
            </p:cNvGrpSpPr>
            <p:nvPr/>
          </p:nvGrpSpPr>
          <p:grpSpPr bwMode="auto">
            <a:xfrm>
              <a:off x="5357818" y="3286124"/>
              <a:ext cx="785818" cy="714380"/>
              <a:chOff x="5357818" y="3286124"/>
              <a:chExt cx="785818" cy="714380"/>
            </a:xfrm>
          </p:grpSpPr>
          <p:sp>
            <p:nvSpPr>
              <p:cNvPr id="12" name="Овал 11"/>
              <p:cNvSpPr/>
              <p:nvPr/>
            </p:nvSpPr>
            <p:spPr>
              <a:xfrm>
                <a:off x="5357818" y="3286124"/>
                <a:ext cx="785817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5" name="Picture 3" descr="D:\Мои документы\Загрузки\man379.png"/>
              <p:cNvPicPr>
                <a:picLocks noChangeAspect="1" noChangeArrowheads="1"/>
              </p:cNvPicPr>
              <p:nvPr/>
            </p:nvPicPr>
            <p:blipFill>
              <a:blip r:embed="rId10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5500694" y="3357562"/>
                <a:ext cx="500066" cy="500066"/>
              </a:xfrm>
              <a:prstGeom prst="rect">
                <a:avLst/>
              </a:prstGeom>
              <a:noFill/>
            </p:spPr>
          </p:pic>
        </p:grpSp>
        <p:grpSp>
          <p:nvGrpSpPr>
            <p:cNvPr id="2063" name="Группа 37"/>
            <p:cNvGrpSpPr>
              <a:grpSpLocks/>
            </p:cNvGrpSpPr>
            <p:nvPr/>
          </p:nvGrpSpPr>
          <p:grpSpPr bwMode="auto">
            <a:xfrm>
              <a:off x="5500694" y="857232"/>
              <a:ext cx="785818" cy="714380"/>
              <a:chOff x="5500694" y="857232"/>
              <a:chExt cx="785818" cy="714380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5500694" y="857232"/>
                <a:ext cx="785817" cy="714380"/>
              </a:xfrm>
              <a:prstGeom prst="ellipse">
                <a:avLst/>
              </a:prstGeom>
              <a:solidFill>
                <a:srgbClr val="00B050">
                  <a:alpha val="85000"/>
                </a:srgbClr>
              </a:solidFill>
              <a:ln w="28575">
                <a:solidFill>
                  <a:schemeClr val="bg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7" name="Picture 2" descr="D:\Мои документы\Загрузки\factory15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5643570" y="928670"/>
                <a:ext cx="504820" cy="504820"/>
              </a:xfrm>
              <a:prstGeom prst="rect">
                <a:avLst/>
              </a:prstGeom>
              <a:noFill/>
            </p:spPr>
          </p:pic>
        </p:grpSp>
      </p:grpSp>
      <p:cxnSp>
        <p:nvCxnSpPr>
          <p:cNvPr id="34" name="Прямая соединительная линия 33"/>
          <p:cNvCxnSpPr/>
          <p:nvPr/>
        </p:nvCxnSpPr>
        <p:spPr>
          <a:xfrm rot="10800000">
            <a:off x="1428750" y="6143625"/>
            <a:ext cx="7715250" cy="1588"/>
          </a:xfrm>
          <a:prstGeom prst="line">
            <a:avLst/>
          </a:prstGeom>
          <a:ln w="3175">
            <a:solidFill>
              <a:schemeClr val="accent5">
                <a:lumMod val="75000"/>
              </a:schemeClr>
            </a:solidFill>
            <a:headEnd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913" y="1773238"/>
            <a:ext cx="5543550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Кто и зачем разрабатывает государственные программы?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813" y="2206625"/>
            <a:ext cx="74882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Государственные программы Кировской области разрабатываются органами исполнительной власти Кировской области (ответственными исполнителями государственных программ Кировской области)  для достижения приоритетов и целей социально-экономического развития Кировской области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1913" y="5329238"/>
            <a:ext cx="575786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Источники финансирования государственных программ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7813" y="5643563"/>
            <a:ext cx="4629150" cy="1169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- областной бюджет</a:t>
            </a:r>
            <a:b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- федеральный бюджет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- местные бюджеты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- государственные внебюджетные фонды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- иные внебюджетные источники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0800000">
            <a:off x="1331913" y="2133600"/>
            <a:ext cx="6786562" cy="1588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1331913" y="5659438"/>
            <a:ext cx="6786562" cy="1587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0" name="Группа 21"/>
          <p:cNvGrpSpPr>
            <a:grpSpLocks/>
          </p:cNvGrpSpPr>
          <p:nvPr/>
        </p:nvGrpSpPr>
        <p:grpSpPr bwMode="auto">
          <a:xfrm>
            <a:off x="250825" y="1773238"/>
            <a:ext cx="865188" cy="930275"/>
            <a:chOff x="285720" y="571480"/>
            <a:chExt cx="1285884" cy="1214446"/>
          </a:xfrm>
        </p:grpSpPr>
        <p:sp>
          <p:nvSpPr>
            <p:cNvPr id="15" name="Овал 14"/>
            <p:cNvSpPr/>
            <p:nvPr/>
          </p:nvSpPr>
          <p:spPr>
            <a:xfrm>
              <a:off x="285720" y="571480"/>
              <a:ext cx="1285884" cy="121444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/>
            </a:p>
          </p:txBody>
        </p:sp>
        <p:pic>
          <p:nvPicPr>
            <p:cNvPr id="1026" name="Picture 2" descr="D:\Мои документы\Загрузки\agenda37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lum contrast="69000"/>
            </a:blip>
            <a:srcRect/>
            <a:stretch>
              <a:fillRect/>
            </a:stretch>
          </p:blipFill>
          <p:spPr bwMode="auto">
            <a:xfrm>
              <a:off x="500034" y="714356"/>
              <a:ext cx="857256" cy="857256"/>
            </a:xfrm>
            <a:prstGeom prst="rect">
              <a:avLst/>
            </a:prstGeom>
            <a:noFill/>
          </p:spPr>
        </p:pic>
      </p:grpSp>
      <p:grpSp>
        <p:nvGrpSpPr>
          <p:cNvPr id="3081" name="Группа 27"/>
          <p:cNvGrpSpPr>
            <a:grpSpLocks/>
          </p:cNvGrpSpPr>
          <p:nvPr/>
        </p:nvGrpSpPr>
        <p:grpSpPr bwMode="auto">
          <a:xfrm>
            <a:off x="250825" y="5449888"/>
            <a:ext cx="927100" cy="1003300"/>
            <a:chOff x="500034" y="3071810"/>
            <a:chExt cx="1071570" cy="1000132"/>
          </a:xfrm>
        </p:grpSpPr>
        <p:sp>
          <p:nvSpPr>
            <p:cNvPr id="16" name="Овал 15"/>
            <p:cNvSpPr/>
            <p:nvPr/>
          </p:nvSpPr>
          <p:spPr>
            <a:xfrm>
              <a:off x="500034" y="3071810"/>
              <a:ext cx="1071570" cy="10001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/>
            </a:p>
          </p:txBody>
        </p:sp>
        <p:pic>
          <p:nvPicPr>
            <p:cNvPr id="1027" name="Picture 3" descr="D:\Мои документы\Загрузки\money40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lum contrast="30000"/>
            </a:blip>
            <a:srcRect/>
            <a:stretch>
              <a:fillRect/>
            </a:stretch>
          </p:blipFill>
          <p:spPr bwMode="auto">
            <a:xfrm>
              <a:off x="619097" y="3189473"/>
              <a:ext cx="777873" cy="768722"/>
            </a:xfrm>
            <a:prstGeom prst="rect">
              <a:avLst/>
            </a:prstGeom>
            <a:noFill/>
          </p:spPr>
        </p:pic>
      </p:grpSp>
      <p:grpSp>
        <p:nvGrpSpPr>
          <p:cNvPr id="3082" name="Группа 28"/>
          <p:cNvGrpSpPr>
            <a:grpSpLocks/>
          </p:cNvGrpSpPr>
          <p:nvPr/>
        </p:nvGrpSpPr>
        <p:grpSpPr bwMode="auto">
          <a:xfrm>
            <a:off x="250825" y="260350"/>
            <a:ext cx="865188" cy="931863"/>
            <a:chOff x="357158" y="357166"/>
            <a:chExt cx="1000132" cy="928694"/>
          </a:xfrm>
        </p:grpSpPr>
        <p:sp>
          <p:nvSpPr>
            <p:cNvPr id="27" name="Овал 26"/>
            <p:cNvSpPr/>
            <p:nvPr/>
          </p:nvSpPr>
          <p:spPr>
            <a:xfrm>
              <a:off x="357158" y="357166"/>
              <a:ext cx="1000132" cy="92869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/>
            </a:p>
          </p:txBody>
        </p:sp>
        <p:pic>
          <p:nvPicPr>
            <p:cNvPr id="26" name="Picture 5" descr="D:\Мои документы\Загрузки\text70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lum contrast="60000"/>
            </a:blip>
            <a:srcRect/>
            <a:stretch>
              <a:fillRect/>
            </a:stretch>
          </p:blipFill>
          <p:spPr bwMode="auto">
            <a:xfrm>
              <a:off x="571472" y="500042"/>
              <a:ext cx="642942" cy="642942"/>
            </a:xfrm>
            <a:prstGeom prst="rect">
              <a:avLst/>
            </a:prstGeom>
            <a:noFill/>
          </p:spPr>
        </p:pic>
      </p:grpSp>
      <p:sp>
        <p:nvSpPr>
          <p:cNvPr id="30" name="TextBox 29"/>
          <p:cNvSpPr txBox="1"/>
          <p:nvPr/>
        </p:nvSpPr>
        <p:spPr>
          <a:xfrm>
            <a:off x="1331913" y="188913"/>
            <a:ext cx="460851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Что такое государственная программа?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47813" y="549275"/>
            <a:ext cx="7345362" cy="13747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Это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документ стратегического планирования области, содержащий комплекс планируемых мероприятий, взаимоувязанных по задачам, срокам осуществления, исполнителям и ресурсам и обеспечивающих наиболее эффективное достижение целей и решение задач социально-экономического развития Кировской области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028" name="Picture 4" descr="D:\Мои документы\Загрузки\rectangle26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8000"/>
          </a:blip>
          <a:srcRect/>
          <a:stretch>
            <a:fillRect/>
          </a:stretch>
        </p:blipFill>
        <p:spPr bwMode="auto">
          <a:xfrm>
            <a:off x="8501090" y="6286520"/>
            <a:ext cx="361968" cy="361968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8429625" y="6286500"/>
            <a:ext cx="428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2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0800000">
            <a:off x="1331913" y="549275"/>
            <a:ext cx="6786562" cy="1588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 bwMode="auto">
          <a:xfrm>
            <a:off x="250825" y="2997200"/>
            <a:ext cx="865188" cy="863600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/>
          </a:p>
        </p:txBody>
      </p:sp>
      <p:pic>
        <p:nvPicPr>
          <p:cNvPr id="33" name="Рисунок 32" descr="kisspng-computer-icons-timer-clock-stopwatch-date-5ab89f1e175b58.5083045615220487980957.jpg"/>
          <p:cNvPicPr>
            <a:picLocks noChangeAspect="1"/>
          </p:cNvPicPr>
          <p:nvPr/>
        </p:nvPicPr>
        <p:blipFill>
          <a:blip r:embed="rId7" cstate="print">
            <a:lum contrast="69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2443" y="3140968"/>
            <a:ext cx="589157" cy="576064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1331913" y="3211513"/>
            <a:ext cx="72009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На какой срок разрабатывается государственная программа?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10800000">
            <a:off x="1331913" y="3571875"/>
            <a:ext cx="6786562" cy="1588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547813" y="3554413"/>
            <a:ext cx="7416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Срок определяется ответственным исполнителем из необходимости достижения целей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государственной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программы 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составляет не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менее пяти лет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31913" y="4075113"/>
            <a:ext cx="72009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Утверждение государственных программ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10800000">
            <a:off x="1331913" y="4433888"/>
            <a:ext cx="6786562" cy="1587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47813" y="4419600"/>
            <a:ext cx="7596187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Государственные программы Кировской области утверждаются Правительством Кировской области</a:t>
            </a:r>
          </a:p>
          <a:p>
            <a:pPr>
              <a:defRPr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Перечень государственных программ Кировской области формируется по отраслевому принципу и утверждается Правительством Кировской области</a:t>
            </a:r>
          </a:p>
          <a:p>
            <a:pPr>
              <a:defRPr/>
            </a:pPr>
            <a:endParaRPr lang="ru-RU" sz="1400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>
              <a:defRPr/>
            </a:pPr>
            <a:endParaRPr lang="ru-RU" sz="1400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" name="Овал 40"/>
          <p:cNvSpPr/>
          <p:nvPr/>
        </p:nvSpPr>
        <p:spPr bwMode="auto">
          <a:xfrm>
            <a:off x="250825" y="4154488"/>
            <a:ext cx="927100" cy="1003300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/>
          </a:p>
        </p:txBody>
      </p:sp>
      <p:pic>
        <p:nvPicPr>
          <p:cNvPr id="42" name="Рисунок 41" descr="img_449631.png"/>
          <p:cNvPicPr>
            <a:picLocks noChangeAspect="1"/>
          </p:cNvPicPr>
          <p:nvPr/>
        </p:nvPicPr>
        <p:blipFill>
          <a:blip r:embed="rId8" cstate="print">
            <a:lum contrast="30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5536" y="4303791"/>
            <a:ext cx="648072" cy="633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скругленным углом 1"/>
          <p:cNvSpPr/>
          <p:nvPr/>
        </p:nvSpPr>
        <p:spPr>
          <a:xfrm>
            <a:off x="428625" y="0"/>
            <a:ext cx="8715375" cy="785813"/>
          </a:xfrm>
          <a:prstGeom prst="snip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Направления государственных программ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1563" y="857250"/>
            <a:ext cx="2000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99516"/>
                </a:solidFill>
                <a:latin typeface="+mj-lt"/>
                <a:cs typeface="+mn-cs"/>
              </a:rPr>
              <a:t>Новое  качество </a:t>
            </a:r>
            <a:br>
              <a:rPr lang="ru-RU" sz="1600" b="1" dirty="0">
                <a:solidFill>
                  <a:srgbClr val="099516"/>
                </a:solidFill>
                <a:latin typeface="+mj-lt"/>
                <a:cs typeface="+mn-cs"/>
              </a:rPr>
            </a:br>
            <a:r>
              <a:rPr lang="ru-RU" sz="1600" b="1" dirty="0">
                <a:solidFill>
                  <a:srgbClr val="099516"/>
                </a:solidFill>
                <a:latin typeface="+mj-lt"/>
                <a:cs typeface="+mn-cs"/>
              </a:rPr>
              <a:t>жизни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72313" y="857250"/>
            <a:ext cx="17859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99516"/>
                </a:solidFill>
                <a:latin typeface="+mj-lt"/>
                <a:cs typeface="+mn-cs"/>
              </a:rPr>
              <a:t>Эффективное </a:t>
            </a:r>
            <a:br>
              <a:rPr lang="ru-RU" sz="1600" b="1" dirty="0">
                <a:solidFill>
                  <a:srgbClr val="099516"/>
                </a:solidFill>
                <a:latin typeface="+mj-lt"/>
                <a:cs typeface="+mn-cs"/>
              </a:rPr>
            </a:br>
            <a:r>
              <a:rPr lang="ru-RU" sz="1600" b="1" dirty="0">
                <a:solidFill>
                  <a:srgbClr val="099516"/>
                </a:solidFill>
                <a:latin typeface="+mj-lt"/>
                <a:cs typeface="+mn-cs"/>
              </a:rPr>
              <a:t>управление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9063" y="785813"/>
            <a:ext cx="1928812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99516"/>
                </a:solidFill>
                <a:latin typeface="+mj-lt"/>
                <a:cs typeface="+mn-cs"/>
              </a:rPr>
              <a:t>Инновационное развитие и модернизация экономики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414337" y="4214813"/>
            <a:ext cx="4714875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751263" y="4178300"/>
            <a:ext cx="4643438" cy="1587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6413" y="1714500"/>
            <a:ext cx="2071687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доступность услуг образования и зравоохранения</a:t>
            </a:r>
          </a:p>
        </p:txBody>
      </p:sp>
      <p:sp>
        <p:nvSpPr>
          <p:cNvPr id="20" name="Овал 19"/>
          <p:cNvSpPr/>
          <p:nvPr/>
        </p:nvSpPr>
        <p:spPr>
          <a:xfrm>
            <a:off x="214313" y="1857375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14313" y="2714625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06413" y="2492375"/>
            <a:ext cx="207168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содействие трудоустройству и переселению соотечественников</a:t>
            </a:r>
          </a:p>
        </p:txBody>
      </p:sp>
      <p:sp>
        <p:nvSpPr>
          <p:cNvPr id="23" name="Овал 22"/>
          <p:cNvSpPr/>
          <p:nvPr/>
        </p:nvSpPr>
        <p:spPr>
          <a:xfrm>
            <a:off x="214313" y="370840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06413" y="3565525"/>
            <a:ext cx="2071687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доступность к культурным благам</a:t>
            </a:r>
          </a:p>
        </p:txBody>
      </p:sp>
      <p:sp>
        <p:nvSpPr>
          <p:cNvPr id="25" name="Овал 24"/>
          <p:cNvSpPr/>
          <p:nvPr/>
        </p:nvSpPr>
        <p:spPr>
          <a:xfrm>
            <a:off x="247650" y="437515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539750" y="4221163"/>
            <a:ext cx="2071688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условия для занятий спортом</a:t>
            </a:r>
          </a:p>
        </p:txBody>
      </p:sp>
      <p:sp>
        <p:nvSpPr>
          <p:cNvPr id="27" name="Овал 26"/>
          <p:cNvSpPr/>
          <p:nvPr/>
        </p:nvSpPr>
        <p:spPr>
          <a:xfrm>
            <a:off x="214313" y="491490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68313" y="4772025"/>
            <a:ext cx="2357437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социальная  поддержка населения</a:t>
            </a:r>
          </a:p>
        </p:txBody>
      </p:sp>
      <p:sp>
        <p:nvSpPr>
          <p:cNvPr id="29" name="Овал 28"/>
          <p:cNvSpPr/>
          <p:nvPr/>
        </p:nvSpPr>
        <p:spPr>
          <a:xfrm>
            <a:off x="214313" y="548640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68313" y="5343525"/>
            <a:ext cx="2071687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личная и экологическая безопасность</a:t>
            </a:r>
          </a:p>
        </p:txBody>
      </p:sp>
      <p:sp>
        <p:nvSpPr>
          <p:cNvPr id="31" name="Овал 30"/>
          <p:cNvSpPr/>
          <p:nvPr/>
        </p:nvSpPr>
        <p:spPr>
          <a:xfrm>
            <a:off x="6246813" y="558800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461125" y="5445125"/>
            <a:ext cx="2071688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доступность государственных и муниципальных услуг</a:t>
            </a:r>
          </a:p>
        </p:txBody>
      </p:sp>
      <p:grpSp>
        <p:nvGrpSpPr>
          <p:cNvPr id="4118" name="Группа 38"/>
          <p:cNvGrpSpPr>
            <a:grpSpLocks/>
          </p:cNvGrpSpPr>
          <p:nvPr/>
        </p:nvGrpSpPr>
        <p:grpSpPr bwMode="auto">
          <a:xfrm>
            <a:off x="214313" y="857250"/>
            <a:ext cx="785812" cy="785813"/>
            <a:chOff x="3000364" y="2928934"/>
            <a:chExt cx="785818" cy="714380"/>
          </a:xfrm>
        </p:grpSpPr>
        <p:sp>
          <p:nvSpPr>
            <p:cNvPr id="36" name="Овал 35"/>
            <p:cNvSpPr/>
            <p:nvPr/>
          </p:nvSpPr>
          <p:spPr>
            <a:xfrm>
              <a:off x="3000364" y="2928934"/>
              <a:ext cx="785818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3" name="Picture 3" descr="D:\Мои документы\Загрузки\healthy5(1)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lum contrast="32000"/>
            </a:blip>
            <a:srcRect/>
            <a:stretch>
              <a:fillRect/>
            </a:stretch>
          </p:blipFill>
          <p:spPr bwMode="auto">
            <a:xfrm>
              <a:off x="3071802" y="3000372"/>
              <a:ext cx="642942" cy="571504"/>
            </a:xfrm>
            <a:prstGeom prst="rect">
              <a:avLst/>
            </a:prstGeom>
            <a:noFill/>
          </p:spPr>
        </p:pic>
      </p:grpSp>
      <p:grpSp>
        <p:nvGrpSpPr>
          <p:cNvPr id="4119" name="Группа 39"/>
          <p:cNvGrpSpPr>
            <a:grpSpLocks/>
          </p:cNvGrpSpPr>
          <p:nvPr/>
        </p:nvGrpSpPr>
        <p:grpSpPr bwMode="auto">
          <a:xfrm>
            <a:off x="3071813" y="928688"/>
            <a:ext cx="785812" cy="785812"/>
            <a:chOff x="4429124" y="2000240"/>
            <a:chExt cx="785818" cy="785818"/>
          </a:xfrm>
        </p:grpSpPr>
        <p:sp>
          <p:nvSpPr>
            <p:cNvPr id="37" name="Овал 36"/>
            <p:cNvSpPr/>
            <p:nvPr/>
          </p:nvSpPr>
          <p:spPr>
            <a:xfrm>
              <a:off x="4429124" y="2000240"/>
              <a:ext cx="785818" cy="7858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" name="Picture 2" descr="D:\Мои документы\Загрузки\direction231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lum contrast="15000"/>
            </a:blip>
            <a:srcRect/>
            <a:stretch>
              <a:fillRect/>
            </a:stretch>
          </p:blipFill>
          <p:spPr bwMode="auto">
            <a:xfrm>
              <a:off x="4572000" y="2143116"/>
              <a:ext cx="509574" cy="509574"/>
            </a:xfrm>
            <a:prstGeom prst="rect">
              <a:avLst/>
            </a:prstGeom>
            <a:noFill/>
          </p:spPr>
        </p:pic>
      </p:grpSp>
      <p:grpSp>
        <p:nvGrpSpPr>
          <p:cNvPr id="4120" name="Группа 64"/>
          <p:cNvGrpSpPr>
            <a:grpSpLocks/>
          </p:cNvGrpSpPr>
          <p:nvPr/>
        </p:nvGrpSpPr>
        <p:grpSpPr bwMode="auto">
          <a:xfrm>
            <a:off x="6143625" y="928688"/>
            <a:ext cx="785813" cy="785812"/>
            <a:chOff x="6143636" y="928670"/>
            <a:chExt cx="785818" cy="785818"/>
          </a:xfrm>
        </p:grpSpPr>
        <p:sp>
          <p:nvSpPr>
            <p:cNvPr id="38" name="Овал 37"/>
            <p:cNvSpPr/>
            <p:nvPr/>
          </p:nvSpPr>
          <p:spPr>
            <a:xfrm>
              <a:off x="6143636" y="928670"/>
              <a:ext cx="785818" cy="7858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5" name="Picture 3" descr="D:\Мои документы\Загрузки\flags2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lum contrast="33000"/>
            </a:blip>
            <a:srcRect/>
            <a:stretch>
              <a:fillRect/>
            </a:stretch>
          </p:blipFill>
          <p:spPr bwMode="auto">
            <a:xfrm>
              <a:off x="6340091" y="1071546"/>
              <a:ext cx="392909" cy="428628"/>
            </a:xfrm>
            <a:prstGeom prst="rect">
              <a:avLst/>
            </a:prstGeom>
            <a:noFill/>
          </p:spPr>
        </p:pic>
      </p:grpSp>
      <p:sp>
        <p:nvSpPr>
          <p:cNvPr id="42" name="TextBox 41"/>
          <p:cNvSpPr txBox="1"/>
          <p:nvPr/>
        </p:nvSpPr>
        <p:spPr>
          <a:xfrm>
            <a:off x="3273425" y="1857375"/>
            <a:ext cx="27146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благоприятный инвестиционный климат</a:t>
            </a:r>
          </a:p>
        </p:txBody>
      </p:sp>
      <p:sp>
        <p:nvSpPr>
          <p:cNvPr id="43" name="Овал 42"/>
          <p:cNvSpPr/>
          <p:nvPr/>
        </p:nvSpPr>
        <p:spPr>
          <a:xfrm>
            <a:off x="3059113" y="200025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3273425" y="2924175"/>
            <a:ext cx="27146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rgbClr val="099516"/>
                </a:solidFill>
                <a:latin typeface="+mn-lt"/>
                <a:cs typeface="+mn-cs"/>
              </a:rPr>
              <a:t> </a:t>
            </a: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энергосбережение и энергоэффективность</a:t>
            </a:r>
          </a:p>
        </p:txBody>
      </p:sp>
      <p:sp>
        <p:nvSpPr>
          <p:cNvPr id="45" name="Овал 44"/>
          <p:cNvSpPr/>
          <p:nvPr/>
        </p:nvSpPr>
        <p:spPr>
          <a:xfrm>
            <a:off x="3059113" y="306705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3273425" y="4084638"/>
            <a:ext cx="2714625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доступность и качество услуг транспортного комплекса</a:t>
            </a:r>
          </a:p>
        </p:txBody>
      </p:sp>
      <p:sp>
        <p:nvSpPr>
          <p:cNvPr id="47" name="Овал 46"/>
          <p:cNvSpPr/>
          <p:nvPr/>
        </p:nvSpPr>
        <p:spPr>
          <a:xfrm>
            <a:off x="3059113" y="4227513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3273425" y="4660900"/>
            <a:ext cx="27146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rgbClr val="099516"/>
                </a:solidFill>
                <a:latin typeface="+mn-lt"/>
                <a:cs typeface="+mn-cs"/>
              </a:rPr>
              <a:t> </a:t>
            </a: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условия для эффективного освоения лесных ресурсов</a:t>
            </a:r>
          </a:p>
        </p:txBody>
      </p:sp>
      <p:sp>
        <p:nvSpPr>
          <p:cNvPr id="49" name="Овал 48"/>
          <p:cNvSpPr/>
          <p:nvPr/>
        </p:nvSpPr>
        <p:spPr>
          <a:xfrm>
            <a:off x="3059113" y="4803775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273425" y="5237163"/>
            <a:ext cx="2714625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стимулирование производства сельскохо-зяйственной продукции</a:t>
            </a:r>
          </a:p>
        </p:txBody>
      </p:sp>
      <p:sp>
        <p:nvSpPr>
          <p:cNvPr id="51" name="Овал 50"/>
          <p:cNvSpPr/>
          <p:nvPr/>
        </p:nvSpPr>
        <p:spPr>
          <a:xfrm>
            <a:off x="3059113" y="5380038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3287713" y="2349500"/>
            <a:ext cx="2928937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поддержка малого и </a:t>
            </a:r>
            <a:b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среднего предпринимательства</a:t>
            </a:r>
          </a:p>
        </p:txBody>
      </p:sp>
      <p:sp>
        <p:nvSpPr>
          <p:cNvPr id="53" name="Овал 52"/>
          <p:cNvSpPr/>
          <p:nvPr/>
        </p:nvSpPr>
        <p:spPr>
          <a:xfrm>
            <a:off x="3073400" y="2492375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3214688" y="3540125"/>
            <a:ext cx="2928937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rgbClr val="099516"/>
                </a:solidFill>
                <a:latin typeface="+mn-lt"/>
                <a:cs typeface="+mn-cs"/>
              </a:rPr>
              <a:t> </a:t>
            </a: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доступность и комфортность жилищных условий</a:t>
            </a:r>
          </a:p>
        </p:txBody>
      </p:sp>
      <p:sp>
        <p:nvSpPr>
          <p:cNvPr id="55" name="Овал 54"/>
          <p:cNvSpPr/>
          <p:nvPr/>
        </p:nvSpPr>
        <p:spPr>
          <a:xfrm>
            <a:off x="3071813" y="368300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6429375" y="1857375"/>
            <a:ext cx="2714625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сбалансированность и устойчивость бюджетной системы</a:t>
            </a:r>
          </a:p>
        </p:txBody>
      </p:sp>
      <p:sp>
        <p:nvSpPr>
          <p:cNvPr id="57" name="Овал 56"/>
          <p:cNvSpPr/>
          <p:nvPr/>
        </p:nvSpPr>
        <p:spPr>
          <a:xfrm>
            <a:off x="6215063" y="200025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6429375" y="2714625"/>
            <a:ext cx="27146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совершенствование системы государственного управления</a:t>
            </a:r>
          </a:p>
        </p:txBody>
      </p:sp>
      <p:sp>
        <p:nvSpPr>
          <p:cNvPr id="59" name="Овал 58"/>
          <p:cNvSpPr/>
          <p:nvPr/>
        </p:nvSpPr>
        <p:spPr>
          <a:xfrm>
            <a:off x="6215063" y="285750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6429375" y="3571875"/>
            <a:ext cx="2714625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эффективность использования государственного имущества</a:t>
            </a:r>
          </a:p>
        </p:txBody>
      </p:sp>
      <p:sp>
        <p:nvSpPr>
          <p:cNvPr id="61" name="Овал 60"/>
          <p:cNvSpPr/>
          <p:nvPr/>
        </p:nvSpPr>
        <p:spPr>
          <a:xfrm>
            <a:off x="6215063" y="371475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6429375" y="4581525"/>
            <a:ext cx="2714625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обеспечение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единства правового пространства</a:t>
            </a:r>
          </a:p>
        </p:txBody>
      </p:sp>
      <p:sp>
        <p:nvSpPr>
          <p:cNvPr id="63" name="Овал 62"/>
          <p:cNvSpPr/>
          <p:nvPr/>
        </p:nvSpPr>
        <p:spPr>
          <a:xfrm>
            <a:off x="6227763" y="4724400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7" name="Picture 4" descr="D:\Мои документы\Загрузки\rectangle26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8000"/>
          </a:blip>
          <a:srcRect/>
          <a:stretch>
            <a:fillRect/>
          </a:stretch>
        </p:blipFill>
        <p:spPr bwMode="auto">
          <a:xfrm>
            <a:off x="8501090" y="6286520"/>
            <a:ext cx="361968" cy="361968"/>
          </a:xfrm>
          <a:prstGeom prst="rect">
            <a:avLst/>
          </a:prstGeom>
          <a:noFill/>
        </p:spPr>
      </p:pic>
      <p:sp>
        <p:nvSpPr>
          <p:cNvPr id="68" name="TextBox 67"/>
          <p:cNvSpPr txBox="1"/>
          <p:nvPr/>
        </p:nvSpPr>
        <p:spPr>
          <a:xfrm>
            <a:off x="8501063" y="6215063"/>
            <a:ext cx="3571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3</a:t>
            </a:r>
          </a:p>
        </p:txBody>
      </p:sp>
      <p:sp>
        <p:nvSpPr>
          <p:cNvPr id="64" name="Овал 63"/>
          <p:cNvSpPr/>
          <p:nvPr/>
        </p:nvSpPr>
        <p:spPr>
          <a:xfrm>
            <a:off x="250825" y="6310313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468313" y="6156325"/>
            <a:ext cx="2406650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гражданской активности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86125" y="6021388"/>
            <a:ext cx="2714625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отраслей промышленности</a:t>
            </a:r>
          </a:p>
        </p:txBody>
      </p:sp>
      <p:sp>
        <p:nvSpPr>
          <p:cNvPr id="69" name="Овал 68"/>
          <p:cNvSpPr/>
          <p:nvPr/>
        </p:nvSpPr>
        <p:spPr>
          <a:xfrm>
            <a:off x="3071813" y="6164263"/>
            <a:ext cx="142875" cy="142875"/>
          </a:xfrm>
          <a:prstGeom prst="ellipse">
            <a:avLst/>
          </a:prstGeom>
          <a:solidFill>
            <a:srgbClr val="099516">
              <a:alpha val="71000"/>
            </a:srgbClr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скругленным углом 1"/>
          <p:cNvSpPr/>
          <p:nvPr/>
        </p:nvSpPr>
        <p:spPr>
          <a:xfrm>
            <a:off x="0" y="0"/>
            <a:ext cx="9144000" cy="785813"/>
          </a:xfrm>
          <a:prstGeom prst="snip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Перечень государственных программ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Направление «Новое качество жизни»</a:t>
            </a:r>
          </a:p>
        </p:txBody>
      </p:sp>
      <p:sp>
        <p:nvSpPr>
          <p:cNvPr id="3" name="Овал 2"/>
          <p:cNvSpPr/>
          <p:nvPr/>
        </p:nvSpPr>
        <p:spPr>
          <a:xfrm>
            <a:off x="2286000" y="1428750"/>
            <a:ext cx="4357688" cy="4071938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124" name="Группа 48"/>
          <p:cNvGrpSpPr>
            <a:grpSpLocks/>
          </p:cNvGrpSpPr>
          <p:nvPr/>
        </p:nvGrpSpPr>
        <p:grpSpPr bwMode="auto">
          <a:xfrm>
            <a:off x="1841344" y="1125538"/>
            <a:ext cx="5230048" cy="4752372"/>
            <a:chOff x="1792110" y="980711"/>
            <a:chExt cx="5228179" cy="4752103"/>
          </a:xfrm>
        </p:grpSpPr>
        <p:grpSp>
          <p:nvGrpSpPr>
            <p:cNvPr id="5" name="Группа 152"/>
            <p:cNvGrpSpPr>
              <a:grpSpLocks/>
            </p:cNvGrpSpPr>
            <p:nvPr/>
          </p:nvGrpSpPr>
          <p:grpSpPr bwMode="auto">
            <a:xfrm>
              <a:off x="1835676" y="2060122"/>
              <a:ext cx="928695" cy="928694"/>
              <a:chOff x="-260123" y="2551864"/>
              <a:chExt cx="785787" cy="714380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6" name="Овал 5"/>
              <p:cNvSpPr/>
              <p:nvPr/>
            </p:nvSpPr>
            <p:spPr>
              <a:xfrm>
                <a:off x="-260123" y="2551864"/>
                <a:ext cx="785787" cy="714380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7" name="Picture 3" descr="D:\Мои документы\Загрузки\open182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-117279" y="2694739"/>
                <a:ext cx="500066" cy="500066"/>
              </a:xfrm>
              <a:prstGeom prst="rect">
                <a:avLst/>
              </a:prstGeom>
              <a:noFill/>
            </p:spPr>
          </p:pic>
        </p:grpSp>
        <p:grpSp>
          <p:nvGrpSpPr>
            <p:cNvPr id="8" name="Группа 177"/>
            <p:cNvGrpSpPr>
              <a:grpSpLocks/>
            </p:cNvGrpSpPr>
            <p:nvPr/>
          </p:nvGrpSpPr>
          <p:grpSpPr bwMode="auto">
            <a:xfrm>
              <a:off x="3715314" y="980711"/>
              <a:ext cx="928695" cy="857256"/>
              <a:chOff x="2143694" y="1473206"/>
              <a:chExt cx="928727" cy="928694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9" name="Овал 8"/>
              <p:cNvSpPr/>
              <p:nvPr/>
            </p:nvSpPr>
            <p:spPr>
              <a:xfrm>
                <a:off x="2143694" y="1473206"/>
                <a:ext cx="928727" cy="928694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0" name="Picture 2" descr="D:\Документы_Бузмакова\Гос программы\2015\Визуализация ГП\Иконки\Иконки ГП\caduceus-medical-symbol_318-4430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 contrast="15000"/>
              </a:blip>
              <a:srcRect/>
              <a:stretch>
                <a:fillRect/>
              </a:stretch>
            </p:blipFill>
            <p:spPr bwMode="auto">
              <a:xfrm>
                <a:off x="2286570" y="1616081"/>
                <a:ext cx="642943" cy="642942"/>
              </a:xfrm>
              <a:prstGeom prst="rect">
                <a:avLst/>
              </a:prstGeom>
              <a:noFill/>
            </p:spPr>
          </p:pic>
        </p:grpSp>
        <p:grpSp>
          <p:nvGrpSpPr>
            <p:cNvPr id="11" name="Группа 155"/>
            <p:cNvGrpSpPr>
              <a:grpSpLocks/>
            </p:cNvGrpSpPr>
            <p:nvPr/>
          </p:nvGrpSpPr>
          <p:grpSpPr bwMode="auto">
            <a:xfrm>
              <a:off x="4866909" y="1131575"/>
              <a:ext cx="857226" cy="857256"/>
              <a:chOff x="474268" y="3274715"/>
              <a:chExt cx="928661" cy="857256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Овал 11"/>
              <p:cNvSpPr/>
              <p:nvPr/>
            </p:nvSpPr>
            <p:spPr>
              <a:xfrm>
                <a:off x="474268" y="3274715"/>
                <a:ext cx="928661" cy="857256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3" name="Picture 19" descr="D:\Документы_Бузмакова\Гос программы\2015\Визуализация ГП\Иконки\Иконки ГП\png\familiar17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617112" y="3417591"/>
                <a:ext cx="636584" cy="636584"/>
              </a:xfrm>
              <a:prstGeom prst="rect">
                <a:avLst/>
              </a:prstGeom>
              <a:noFill/>
            </p:spPr>
          </p:pic>
        </p:grpSp>
        <p:grpSp>
          <p:nvGrpSpPr>
            <p:cNvPr id="14" name="Группа 41"/>
            <p:cNvGrpSpPr/>
            <p:nvPr/>
          </p:nvGrpSpPr>
          <p:grpSpPr>
            <a:xfrm>
              <a:off x="5802991" y="1851661"/>
              <a:ext cx="857256" cy="857256"/>
              <a:chOff x="5802991" y="1851661"/>
              <a:chExt cx="857256" cy="857256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Овал 14"/>
              <p:cNvSpPr/>
              <p:nvPr/>
            </p:nvSpPr>
            <p:spPr>
              <a:xfrm>
                <a:off x="5802991" y="1851661"/>
                <a:ext cx="857256" cy="857256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6" name="Picture 26" descr="D:\Документы_Бузмакова\Гос программы\2015\Визуализация ГП\Иконки\Иконки ГП\png\leaf64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5802991" y="1851661"/>
                <a:ext cx="742955" cy="796024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Группа 42"/>
            <p:cNvGrpSpPr/>
            <p:nvPr/>
          </p:nvGrpSpPr>
          <p:grpSpPr>
            <a:xfrm>
              <a:off x="6163033" y="3008147"/>
              <a:ext cx="857256" cy="857257"/>
              <a:chOff x="6163033" y="3008147"/>
              <a:chExt cx="857256" cy="857257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18" name="Овал 17"/>
              <p:cNvSpPr/>
              <p:nvPr/>
            </p:nvSpPr>
            <p:spPr>
              <a:xfrm>
                <a:off x="6163033" y="3008147"/>
                <a:ext cx="857256" cy="857257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9" name="Picture 4" descr="D:\Документы_Бузмакова\Гос программы\2015\Визуализация ГП\Иконки\Иконки ГП\png\animalsallowed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6294918" y="3140034"/>
                <a:ext cx="593485" cy="544027"/>
              </a:xfrm>
              <a:prstGeom prst="rect">
                <a:avLst/>
              </a:prstGeom>
              <a:noFill/>
            </p:spPr>
          </p:pic>
        </p:grpSp>
        <p:grpSp>
          <p:nvGrpSpPr>
            <p:cNvPr id="20" name="Группа 38"/>
            <p:cNvGrpSpPr/>
            <p:nvPr/>
          </p:nvGrpSpPr>
          <p:grpSpPr>
            <a:xfrm>
              <a:off x="5763607" y="4160213"/>
              <a:ext cx="857256" cy="857257"/>
              <a:chOff x="5763607" y="4134998"/>
              <a:chExt cx="857256" cy="785819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21" name="Овал 20"/>
              <p:cNvSpPr/>
              <p:nvPr/>
            </p:nvSpPr>
            <p:spPr>
              <a:xfrm>
                <a:off x="5763607" y="4134998"/>
                <a:ext cx="857256" cy="785819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22" name="Picture 32" descr="D:\Документы_Бузмакова\Гос программы\2015\Визуализация ГП\Иконки\Иконки ГП\png\shield114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5961435" y="4255892"/>
                <a:ext cx="461599" cy="569819"/>
              </a:xfrm>
              <a:prstGeom prst="rect">
                <a:avLst/>
              </a:prstGeom>
              <a:noFill/>
            </p:spPr>
          </p:pic>
        </p:grpSp>
        <p:grpSp>
          <p:nvGrpSpPr>
            <p:cNvPr id="23" name="Группа 47"/>
            <p:cNvGrpSpPr>
              <a:grpSpLocks/>
            </p:cNvGrpSpPr>
            <p:nvPr/>
          </p:nvGrpSpPr>
          <p:grpSpPr bwMode="auto">
            <a:xfrm>
              <a:off x="4809719" y="4946995"/>
              <a:ext cx="785831" cy="785819"/>
              <a:chOff x="6868224" y="4248818"/>
              <a:chExt cx="1214446" cy="1214446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Овал 23"/>
              <p:cNvSpPr/>
              <p:nvPr/>
            </p:nvSpPr>
            <p:spPr>
              <a:xfrm>
                <a:off x="6868224" y="4248818"/>
                <a:ext cx="1214446" cy="1214446"/>
              </a:xfrm>
              <a:prstGeom prst="ellipse">
                <a:avLst/>
              </a:prstGeom>
              <a:solidFill>
                <a:srgbClr val="238D28"/>
              </a:solidFill>
              <a:ln w="31750"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25" name="Picture 42" descr="D:\Мои документы\Загрузки\worker8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7090738" y="4418030"/>
                <a:ext cx="642942" cy="822648"/>
              </a:xfrm>
              <a:prstGeom prst="rect">
                <a:avLst/>
              </a:prstGeom>
              <a:noFill/>
            </p:spPr>
          </p:pic>
        </p:grpSp>
        <p:grpSp>
          <p:nvGrpSpPr>
            <p:cNvPr id="26" name="Группа 28"/>
            <p:cNvGrpSpPr/>
            <p:nvPr/>
          </p:nvGrpSpPr>
          <p:grpSpPr>
            <a:xfrm>
              <a:off x="3514020" y="4926926"/>
              <a:ext cx="857240" cy="785822"/>
              <a:chOff x="5020450" y="3934112"/>
              <a:chExt cx="500057" cy="500063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Овал 26"/>
              <p:cNvSpPr/>
              <p:nvPr/>
            </p:nvSpPr>
            <p:spPr bwMode="auto">
              <a:xfrm>
                <a:off x="5020450" y="3934112"/>
                <a:ext cx="500057" cy="500063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28" name="Picture 35" descr="D:\Документы_Бузмакова\Гос программы\2015\Визуализация ГП\Иконки\Иконки ГП\png\society.png"/>
              <p:cNvPicPr>
                <a:picLocks noChangeAspect="1" noChangeArrowheads="1"/>
              </p:cNvPicPr>
              <p:nvPr/>
            </p:nvPicPr>
            <p:blipFill>
              <a:blip r:embed="rId10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5104445" y="3988337"/>
                <a:ext cx="357184" cy="384664"/>
              </a:xfrm>
              <a:prstGeom prst="rect">
                <a:avLst/>
              </a:prstGeom>
              <a:noFill/>
            </p:spPr>
          </p:pic>
        </p:grpSp>
        <p:grpSp>
          <p:nvGrpSpPr>
            <p:cNvPr id="29" name="Группа 40"/>
            <p:cNvGrpSpPr>
              <a:grpSpLocks/>
            </p:cNvGrpSpPr>
            <p:nvPr/>
          </p:nvGrpSpPr>
          <p:grpSpPr bwMode="auto">
            <a:xfrm>
              <a:off x="2336567" y="4296800"/>
              <a:ext cx="928707" cy="928694"/>
              <a:chOff x="679984" y="5196579"/>
              <a:chExt cx="1285917" cy="1285884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34" name="Овал 33"/>
              <p:cNvSpPr/>
              <p:nvPr/>
            </p:nvSpPr>
            <p:spPr>
              <a:xfrm>
                <a:off x="679984" y="5196579"/>
                <a:ext cx="1285917" cy="1285884"/>
              </a:xfrm>
              <a:prstGeom prst="ellipse">
                <a:avLst/>
              </a:prstGeom>
              <a:solidFill>
                <a:srgbClr val="238D28"/>
              </a:solidFill>
              <a:ln w="31750"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5" name="Picture 12" descr="D:\Документы_Бузмакова\Гос программы\2015\Визуализация ГП\Иконки\Иконки ГП\png\comedy3.png"/>
              <p:cNvPicPr>
                <a:picLocks noChangeAspect="1" noChangeArrowheads="1"/>
              </p:cNvPicPr>
              <p:nvPr/>
            </p:nvPicPr>
            <p:blipFill>
              <a:blip r:embed="rId11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815315" y="5389463"/>
                <a:ext cx="1015199" cy="964414"/>
              </a:xfrm>
              <a:prstGeom prst="rect">
                <a:avLst/>
              </a:prstGeom>
              <a:noFill/>
            </p:spPr>
          </p:pic>
        </p:grpSp>
        <p:grpSp>
          <p:nvGrpSpPr>
            <p:cNvPr id="30" name="Группа 40"/>
            <p:cNvGrpSpPr/>
            <p:nvPr/>
          </p:nvGrpSpPr>
          <p:grpSpPr>
            <a:xfrm>
              <a:off x="1792110" y="3212036"/>
              <a:ext cx="928695" cy="928694"/>
              <a:chOff x="1863072" y="3256201"/>
              <a:chExt cx="857257" cy="857256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37" name="Овал 36"/>
              <p:cNvSpPr/>
              <p:nvPr/>
            </p:nvSpPr>
            <p:spPr>
              <a:xfrm>
                <a:off x="1863072" y="3256201"/>
                <a:ext cx="857257" cy="857256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38" name="Picture 3" descr="D:\Документы_Бузмакова\Гос программы\2015\Визуализация ГП\Иконки\Иконки ГП\dumbbell_318-54696.jpg"/>
              <p:cNvPicPr>
                <a:picLocks noChangeAspect="1" noChangeArrowheads="1"/>
              </p:cNvPicPr>
              <p:nvPr/>
            </p:nvPicPr>
            <p:blipFill>
              <a:blip r:embed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97000" contrast="100000"/>
              </a:blip>
              <a:srcRect/>
              <a:stretch>
                <a:fillRect/>
              </a:stretch>
            </p:blipFill>
            <p:spPr bwMode="auto">
              <a:xfrm>
                <a:off x="1924305" y="3256204"/>
                <a:ext cx="734791" cy="791313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3" name="TextBox 52"/>
          <p:cNvSpPr txBox="1"/>
          <p:nvPr/>
        </p:nvSpPr>
        <p:spPr>
          <a:xfrm>
            <a:off x="2124075" y="836613"/>
            <a:ext cx="33845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здравоохранения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51520" y="2564904"/>
            <a:ext cx="1714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Corbel" pitchFamily="34" charset="0"/>
                <a:cs typeface="+mn-cs"/>
              </a:rPr>
              <a:t>Развитие 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Corbel" pitchFamily="34" charset="0"/>
                <a:cs typeface="+mn-cs"/>
              </a:rPr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Corbel" pitchFamily="34" charset="0"/>
                <a:cs typeface="+mn-cs"/>
              </a:rPr>
              <a:t>образования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23528" y="3501008"/>
            <a:ext cx="1714500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физической культуры и спорта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5576" y="4797152"/>
            <a:ext cx="1714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культуры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5288" y="5910263"/>
            <a:ext cx="40322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Содействие развитию  гражданского общества и реализация государственной национальной политики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16463" y="5949950"/>
            <a:ext cx="22463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Содействие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занятости населения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32240" y="4869160"/>
            <a:ext cx="200025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Обеспечение безопасности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населения и территорий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92280" y="3356992"/>
            <a:ext cx="2051720" cy="830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Обеспечение ветеринарного благополучия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659563" y="1628800"/>
            <a:ext cx="2484437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Охрана окружающей среды, воспроизводство и использование природных ресурсов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076825" y="765175"/>
            <a:ext cx="38163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Социальная поддержка и социальное  обслуживание граждан</a:t>
            </a:r>
          </a:p>
        </p:txBody>
      </p:sp>
      <p:pic>
        <p:nvPicPr>
          <p:cNvPr id="64" name="Picture 3" descr="D:\Мои документы\Загрузки\healthy5(1)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32000"/>
          </a:blip>
          <a:srcRect/>
          <a:stretch>
            <a:fillRect/>
          </a:stretch>
        </p:blipFill>
        <p:spPr bwMode="auto">
          <a:xfrm>
            <a:off x="2987824" y="2084218"/>
            <a:ext cx="2928958" cy="2928958"/>
          </a:xfrm>
          <a:prstGeom prst="rect">
            <a:avLst/>
          </a:prstGeom>
          <a:noFill/>
        </p:spPr>
      </p:pic>
      <p:pic>
        <p:nvPicPr>
          <p:cNvPr id="52" name="Picture 4" descr="D:\Мои документы\Загрузки\rectangle26.pn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8000"/>
          </a:blip>
          <a:srcRect/>
          <a:stretch>
            <a:fillRect/>
          </a:stretch>
        </p:blipFill>
        <p:spPr bwMode="auto">
          <a:xfrm>
            <a:off x="8501090" y="6286520"/>
            <a:ext cx="361968" cy="361968"/>
          </a:xfrm>
          <a:prstGeom prst="rect">
            <a:avLst/>
          </a:prstGeom>
          <a:noFill/>
        </p:spPr>
      </p:pic>
      <p:sp>
        <p:nvSpPr>
          <p:cNvPr id="65" name="TextBox 64"/>
          <p:cNvSpPr txBox="1"/>
          <p:nvPr/>
        </p:nvSpPr>
        <p:spPr>
          <a:xfrm>
            <a:off x="8429625" y="6215063"/>
            <a:ext cx="428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4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07504" y="1196752"/>
            <a:ext cx="26781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Corbel" pitchFamily="34" charset="0"/>
                <a:cs typeface="+mn-cs"/>
              </a:rPr>
              <a:t>Реализация молодежной политики и организация отдыха и оздоровления детей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Corbel" pitchFamily="34" charset="0"/>
              <a:cs typeface="+mn-cs"/>
            </a:endParaRPr>
          </a:p>
        </p:txBody>
      </p:sp>
      <p:sp>
        <p:nvSpPr>
          <p:cNvPr id="67" name="Овал 66"/>
          <p:cNvSpPr/>
          <p:nvPr/>
        </p:nvSpPr>
        <p:spPr bwMode="auto">
          <a:xfrm>
            <a:off x="2674987" y="1371055"/>
            <a:ext cx="928688" cy="928687"/>
          </a:xfrm>
          <a:prstGeom prst="ellipse">
            <a:avLst/>
          </a:prstGeom>
          <a:solidFill>
            <a:srgbClr val="238D28"/>
          </a:solidFill>
          <a:ln>
            <a:solidFill>
              <a:schemeClr val="bg1"/>
            </a:solidFill>
          </a:ln>
          <a:scene3d>
            <a:camera prst="perspectiveAbove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6834188" y="4581525"/>
            <a:ext cx="2201862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1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155" name="Picture 35" descr="https://firstclassretreats.com/wp-content/uploads/2017/03/holidays.png"/>
          <p:cNvPicPr>
            <a:picLocks noChangeAspect="1" noChangeArrowheads="1"/>
          </p:cNvPicPr>
          <p:nvPr/>
        </p:nvPicPr>
        <p:blipFill>
          <a:blip r:embed="rId15" cstate="print">
            <a:lum bright="100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43808" y="1556792"/>
            <a:ext cx="556321" cy="5563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Группа 39"/>
          <p:cNvGrpSpPr>
            <a:grpSpLocks/>
          </p:cNvGrpSpPr>
          <p:nvPr/>
        </p:nvGrpSpPr>
        <p:grpSpPr bwMode="auto">
          <a:xfrm>
            <a:off x="1835150" y="1196975"/>
            <a:ext cx="5214938" cy="5000625"/>
            <a:chOff x="1857356" y="1214422"/>
            <a:chExt cx="5214974" cy="5000661"/>
          </a:xfrm>
        </p:grpSpPr>
        <p:sp>
          <p:nvSpPr>
            <p:cNvPr id="2" name="Овал 1"/>
            <p:cNvSpPr/>
            <p:nvPr/>
          </p:nvSpPr>
          <p:spPr>
            <a:xfrm>
              <a:off x="2285984" y="1714489"/>
              <a:ext cx="4357718" cy="4071966"/>
            </a:xfrm>
            <a:prstGeom prst="ellipse">
              <a:avLst/>
            </a:prstGeom>
            <a:noFill/>
            <a:ln>
              <a:solidFill>
                <a:schemeClr val="bg2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6" name="Группа 66"/>
            <p:cNvGrpSpPr>
              <a:grpSpLocks/>
            </p:cNvGrpSpPr>
            <p:nvPr/>
          </p:nvGrpSpPr>
          <p:grpSpPr bwMode="auto">
            <a:xfrm>
              <a:off x="2491727" y="1772805"/>
              <a:ext cx="1000145" cy="1000130"/>
              <a:chOff x="1410566" y="1569633"/>
              <a:chExt cx="928726" cy="92869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" name="Овал 3"/>
              <p:cNvSpPr/>
              <p:nvPr/>
            </p:nvSpPr>
            <p:spPr>
              <a:xfrm>
                <a:off x="1410566" y="1569633"/>
                <a:ext cx="928726" cy="928694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5" name="Picture 23" descr="D:\Документы_Бузмакова\Гос программы\2015\Визуализация ГП\Иконки\Иконки ГП\png\increasing10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1482004" y="1637891"/>
                <a:ext cx="714380" cy="714380"/>
              </a:xfrm>
              <a:prstGeom prst="rect">
                <a:avLst/>
              </a:prstGeom>
              <a:noFill/>
            </p:spPr>
          </p:pic>
        </p:grpSp>
        <p:grpSp>
          <p:nvGrpSpPr>
            <p:cNvPr id="9" name="Группа 59"/>
            <p:cNvGrpSpPr>
              <a:grpSpLocks/>
            </p:cNvGrpSpPr>
            <p:nvPr/>
          </p:nvGrpSpPr>
          <p:grpSpPr bwMode="auto">
            <a:xfrm>
              <a:off x="1857356" y="3309858"/>
              <a:ext cx="928702" cy="928699"/>
              <a:chOff x="1214414" y="1381032"/>
              <a:chExt cx="928726" cy="92869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Овал 6"/>
              <p:cNvSpPr/>
              <p:nvPr/>
            </p:nvSpPr>
            <p:spPr>
              <a:xfrm>
                <a:off x="1214414" y="1381032"/>
                <a:ext cx="928726" cy="928694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8" name="Picture 15" descr="D:\Документы_Бузмакова\Гос программы\2015\Визуализация ГП\Иконки\Иконки ГП\png\energy24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1285852" y="1452470"/>
                <a:ext cx="785818" cy="714380"/>
              </a:xfrm>
              <a:prstGeom prst="rect">
                <a:avLst/>
              </a:prstGeom>
              <a:noFill/>
            </p:spPr>
          </p:pic>
        </p:grpSp>
        <p:grpSp>
          <p:nvGrpSpPr>
            <p:cNvPr id="12" name="Группа 159"/>
            <p:cNvGrpSpPr>
              <a:grpSpLocks/>
            </p:cNvGrpSpPr>
            <p:nvPr/>
          </p:nvGrpSpPr>
          <p:grpSpPr bwMode="auto">
            <a:xfrm>
              <a:off x="4000496" y="1214422"/>
              <a:ext cx="1000132" cy="928690"/>
              <a:chOff x="8072462" y="3071810"/>
              <a:chExt cx="928694" cy="85725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" name="Овал 9"/>
              <p:cNvSpPr/>
              <p:nvPr/>
            </p:nvSpPr>
            <p:spPr>
              <a:xfrm>
                <a:off x="8072462" y="3071810"/>
                <a:ext cx="928694" cy="857256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1" name="Picture 9" descr="D:\Документы_Бузмакова\Гос программы\2015\Визуализация ГП\Иконки\Иконки ГП\png\car95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8233498" y="3214686"/>
                <a:ext cx="627183" cy="500066"/>
              </a:xfrm>
              <a:prstGeom prst="rect">
                <a:avLst/>
              </a:prstGeom>
              <a:noFill/>
            </p:spPr>
          </p:pic>
        </p:grpSp>
        <p:grpSp>
          <p:nvGrpSpPr>
            <p:cNvPr id="15" name="Группа 180"/>
            <p:cNvGrpSpPr>
              <a:grpSpLocks/>
            </p:cNvGrpSpPr>
            <p:nvPr/>
          </p:nvGrpSpPr>
          <p:grpSpPr bwMode="auto">
            <a:xfrm>
              <a:off x="5572132" y="1785926"/>
              <a:ext cx="1000132" cy="928690"/>
              <a:chOff x="366682" y="2724144"/>
              <a:chExt cx="928726" cy="92869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Овал 12"/>
              <p:cNvSpPr/>
              <p:nvPr/>
            </p:nvSpPr>
            <p:spPr>
              <a:xfrm>
                <a:off x="366682" y="2724144"/>
                <a:ext cx="928726" cy="928694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4" name="Picture 38" descr="D:\Документы_Бузмакова\Гос программы\2015\Визуализация ГП\Иконки\Иконки ГП\png\trees7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500035" y="2857496"/>
                <a:ext cx="642942" cy="642943"/>
              </a:xfrm>
              <a:prstGeom prst="rect">
                <a:avLst/>
              </a:prstGeom>
              <a:noFill/>
            </p:spPr>
          </p:pic>
        </p:grpSp>
        <p:grpSp>
          <p:nvGrpSpPr>
            <p:cNvPr id="18" name="Группа 70"/>
            <p:cNvGrpSpPr>
              <a:grpSpLocks/>
            </p:cNvGrpSpPr>
            <p:nvPr/>
          </p:nvGrpSpPr>
          <p:grpSpPr bwMode="auto">
            <a:xfrm>
              <a:off x="6072198" y="2924941"/>
              <a:ext cx="1000132" cy="1000132"/>
              <a:chOff x="823882" y="2912295"/>
              <a:chExt cx="928726" cy="92869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6" name="Овал 15"/>
              <p:cNvSpPr/>
              <p:nvPr/>
            </p:nvSpPr>
            <p:spPr>
              <a:xfrm>
                <a:off x="823882" y="2912295"/>
                <a:ext cx="928726" cy="928694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7" name="Picture 18" descr="D:\Документы_Бузмакова\Гос программы\2015\Визуализация ГП\Иконки\Иконки ГП\png\factory2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1000100" y="3088513"/>
                <a:ext cx="571504" cy="571504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Группа 52"/>
            <p:cNvGrpSpPr>
              <a:grpSpLocks/>
            </p:cNvGrpSpPr>
            <p:nvPr/>
          </p:nvGrpSpPr>
          <p:grpSpPr bwMode="auto">
            <a:xfrm>
              <a:off x="4522217" y="5286389"/>
              <a:ext cx="1000132" cy="928694"/>
              <a:chOff x="4621624" y="2285992"/>
              <a:chExt cx="642910" cy="64294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2" name="Овал 21"/>
              <p:cNvSpPr/>
              <p:nvPr/>
            </p:nvSpPr>
            <p:spPr>
              <a:xfrm>
                <a:off x="4621624" y="2285992"/>
                <a:ext cx="642910" cy="642942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23" name="Picture 36" descr="D:\Документы_Бузмакова\Гос программы\2015\Визуализация ГП\Иконки\Иконки ГП\png\sprig2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4764499" y="2428868"/>
                <a:ext cx="357190" cy="357190"/>
              </a:xfrm>
              <a:prstGeom prst="rect">
                <a:avLst/>
              </a:prstGeom>
              <a:noFill/>
            </p:spPr>
          </p:pic>
        </p:grpSp>
        <p:grpSp>
          <p:nvGrpSpPr>
            <p:cNvPr id="20" name="Группа 26"/>
            <p:cNvGrpSpPr/>
            <p:nvPr/>
          </p:nvGrpSpPr>
          <p:grpSpPr>
            <a:xfrm>
              <a:off x="5970174" y="4221094"/>
              <a:ext cx="1000132" cy="1000132"/>
              <a:chOff x="10113578" y="317067"/>
              <a:chExt cx="1000132" cy="92869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5" name="Овал 24"/>
              <p:cNvSpPr/>
              <p:nvPr/>
            </p:nvSpPr>
            <p:spPr>
              <a:xfrm>
                <a:off x="10113578" y="317067"/>
                <a:ext cx="1000132" cy="928694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26" name="Picture 22" descr="D:\Документы_Бузмакова\Гос программы\2015\Визуализация ГП\Иконки\Иконки ГП\png\home168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10327893" y="459943"/>
                <a:ext cx="570575" cy="507912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4" name="Picture 2" descr="D:\Мои документы\Загрузки\direction231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15000"/>
          </a:blip>
          <a:srcRect/>
          <a:stretch>
            <a:fillRect/>
          </a:stretch>
        </p:blipFill>
        <p:spPr bwMode="auto">
          <a:xfrm>
            <a:off x="3571868" y="2786058"/>
            <a:ext cx="1795458" cy="1795458"/>
          </a:xfrm>
          <a:prstGeom prst="rect">
            <a:avLst/>
          </a:prstGeom>
          <a:noFill/>
        </p:spPr>
      </p:pic>
      <p:sp>
        <p:nvSpPr>
          <p:cNvPr id="29" name="Прямоугольник с одним вырезанным скругленным углом 28"/>
          <p:cNvSpPr/>
          <p:nvPr/>
        </p:nvSpPr>
        <p:spPr>
          <a:xfrm>
            <a:off x="428625" y="142875"/>
            <a:ext cx="8715375" cy="785813"/>
          </a:xfrm>
          <a:prstGeom prst="snip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Направление «Инновационное развитие и модернизация экономики»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3528" y="1340768"/>
            <a:ext cx="3000375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экономического потенциала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5963" y="5661025"/>
            <a:ext cx="2376487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агропромышленного комплекса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15188" y="2786063"/>
            <a:ext cx="1820862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отраслей промышленного комплекса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6563" y="1857375"/>
            <a:ext cx="20716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лесного хозяйства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72063" y="1071563"/>
            <a:ext cx="2857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транспортной системы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1520" y="2636912"/>
            <a:ext cx="18923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жилищно-коммунального комплекса и повышение энергетической эффективности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19925" y="4292600"/>
            <a:ext cx="19446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Обеспечение граждан доступным жильем</a:t>
            </a:r>
          </a:p>
        </p:txBody>
      </p:sp>
      <p:pic>
        <p:nvPicPr>
          <p:cNvPr id="42" name="Picture 4" descr="D:\Мои документы\Загрузки\rectangle26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8000"/>
          </a:blip>
          <a:srcRect/>
          <a:stretch>
            <a:fillRect/>
          </a:stretch>
        </p:blipFill>
        <p:spPr bwMode="auto">
          <a:xfrm>
            <a:off x="8501090" y="6286520"/>
            <a:ext cx="361968" cy="361968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8429625" y="6215063"/>
            <a:ext cx="428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5</a:t>
            </a:r>
          </a:p>
        </p:txBody>
      </p:sp>
      <p:sp>
        <p:nvSpPr>
          <p:cNvPr id="40" name="Овал 39"/>
          <p:cNvSpPr/>
          <p:nvPr/>
        </p:nvSpPr>
        <p:spPr bwMode="auto">
          <a:xfrm>
            <a:off x="2411760" y="4725144"/>
            <a:ext cx="1000125" cy="1000125"/>
          </a:xfrm>
          <a:prstGeom prst="ellipse">
            <a:avLst/>
          </a:prstGeom>
          <a:solidFill>
            <a:srgbClr val="238D28"/>
          </a:solidFill>
          <a:ln>
            <a:solidFill>
              <a:schemeClr val="bg1"/>
            </a:solidFill>
          </a:ln>
          <a:scene3d>
            <a:camera prst="perspectiveAbove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79512" y="5661248"/>
            <a:ext cx="388778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и поддержка субъектов малого и среднего предпринимательства и торговли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9" name="Picture 3" descr="D:\Мои документы\Загрузки\man379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100000"/>
          </a:blip>
          <a:srcRect/>
          <a:stretch>
            <a:fillRect/>
          </a:stretch>
        </p:blipFill>
        <p:spPr bwMode="auto">
          <a:xfrm>
            <a:off x="2627784" y="4941168"/>
            <a:ext cx="572071" cy="572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Группа 35"/>
          <p:cNvGrpSpPr>
            <a:grpSpLocks/>
          </p:cNvGrpSpPr>
          <p:nvPr/>
        </p:nvGrpSpPr>
        <p:grpSpPr bwMode="auto">
          <a:xfrm>
            <a:off x="2571750" y="1773238"/>
            <a:ext cx="3871913" cy="3500437"/>
            <a:chOff x="2571736" y="1784786"/>
            <a:chExt cx="3872485" cy="3501601"/>
          </a:xfrm>
        </p:grpSpPr>
        <p:sp>
          <p:nvSpPr>
            <p:cNvPr id="23" name="Овал 22"/>
            <p:cNvSpPr/>
            <p:nvPr/>
          </p:nvSpPr>
          <p:spPr>
            <a:xfrm>
              <a:off x="2857528" y="2072219"/>
              <a:ext cx="3286610" cy="3214168"/>
            </a:xfrm>
            <a:prstGeom prst="ellipse">
              <a:avLst/>
            </a:prstGeom>
            <a:noFill/>
            <a:ln>
              <a:solidFill>
                <a:schemeClr val="bg2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2571736" y="2288845"/>
              <a:ext cx="1000132" cy="928695"/>
              <a:chOff x="4929190" y="574333"/>
              <a:chExt cx="1000132" cy="92869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" name="Овал 3"/>
              <p:cNvSpPr/>
              <p:nvPr/>
            </p:nvSpPr>
            <p:spPr>
              <a:xfrm>
                <a:off x="4929190" y="574333"/>
                <a:ext cx="1000132" cy="928695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5" name="Picture 43" descr="D:\Мои документы\Загрузки\building78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5072066" y="645772"/>
                <a:ext cx="757260" cy="757261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158"/>
            <p:cNvGrpSpPr>
              <a:grpSpLocks/>
            </p:cNvGrpSpPr>
            <p:nvPr/>
          </p:nvGrpSpPr>
          <p:grpSpPr bwMode="auto">
            <a:xfrm>
              <a:off x="4644009" y="1784786"/>
              <a:ext cx="1000132" cy="928695"/>
              <a:chOff x="-167934" y="2878513"/>
              <a:chExt cx="785786" cy="78581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Овал 6"/>
              <p:cNvSpPr/>
              <p:nvPr/>
            </p:nvSpPr>
            <p:spPr>
              <a:xfrm>
                <a:off x="-167934" y="2878513"/>
                <a:ext cx="785786" cy="785819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8" name="Picture 17" descr="D:\Документы_Бузмакова\Гос программы\2015\Визуализация ГП\Иконки\Иконки ГП\png\expensive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-25090" y="3092827"/>
                <a:ext cx="531339" cy="357191"/>
              </a:xfrm>
              <a:prstGeom prst="rect">
                <a:avLst/>
              </a:prstGeom>
              <a:noFill/>
            </p:spPr>
          </p:pic>
        </p:grpSp>
        <p:grpSp>
          <p:nvGrpSpPr>
            <p:cNvPr id="9" name="Группа 8"/>
            <p:cNvGrpSpPr/>
            <p:nvPr/>
          </p:nvGrpSpPr>
          <p:grpSpPr>
            <a:xfrm>
              <a:off x="5444089" y="3584999"/>
              <a:ext cx="1000132" cy="928695"/>
              <a:chOff x="7444353" y="1870487"/>
              <a:chExt cx="1000132" cy="92869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" name="Овал 9"/>
              <p:cNvSpPr/>
              <p:nvPr/>
            </p:nvSpPr>
            <p:spPr>
              <a:xfrm>
                <a:off x="7444353" y="1870487"/>
                <a:ext cx="1000132" cy="928695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1" name="Picture 37" descr="D:\Документы_Бузмакова\Гос программы\2015\Визуализация ГП\Иконки\Иконки ГП\png\time28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bright="100000"/>
              </a:blip>
              <a:srcRect/>
              <a:stretch>
                <a:fillRect/>
              </a:stretch>
            </p:blipFill>
            <p:spPr bwMode="auto">
              <a:xfrm>
                <a:off x="7587229" y="1941926"/>
                <a:ext cx="785819" cy="785819"/>
              </a:xfrm>
              <a:prstGeom prst="rect">
                <a:avLst/>
              </a:prstGeom>
              <a:noFill/>
            </p:spPr>
          </p:pic>
        </p:grpSp>
        <p:grpSp>
          <p:nvGrpSpPr>
            <p:cNvPr id="12" name="Группа 11"/>
            <p:cNvGrpSpPr/>
            <p:nvPr/>
          </p:nvGrpSpPr>
          <p:grpSpPr>
            <a:xfrm>
              <a:off x="2699778" y="4161066"/>
              <a:ext cx="1000132" cy="928695"/>
              <a:chOff x="2699778" y="4089628"/>
              <a:chExt cx="1000132" cy="92869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Овал 12"/>
              <p:cNvSpPr/>
              <p:nvPr/>
            </p:nvSpPr>
            <p:spPr>
              <a:xfrm>
                <a:off x="2699778" y="4089628"/>
                <a:ext cx="1000132" cy="928695"/>
              </a:xfrm>
              <a:prstGeom prst="ellipse">
                <a:avLst/>
              </a:prstGeom>
              <a:solidFill>
                <a:srgbClr val="238D28"/>
              </a:solidFill>
              <a:ln>
                <a:solidFill>
                  <a:schemeClr val="bg1"/>
                </a:solidFill>
              </a:ln>
              <a:scene3d>
                <a:camera prst="perspectiveAbove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pic>
            <p:nvPicPr>
              <p:cNvPr id="14" name="Picture 2" descr="D:\Мои документы\Загрузки\justice4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lum contrast="100000"/>
              </a:blip>
              <a:srcRect/>
              <a:stretch>
                <a:fillRect/>
              </a:stretch>
            </p:blipFill>
            <p:spPr bwMode="auto">
              <a:xfrm>
                <a:off x="2842654" y="4161067"/>
                <a:ext cx="719134" cy="719134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3075" name="Picture 3" descr="D:\Мои документы\Загрузки\flags2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33000"/>
          </a:blip>
          <a:srcRect/>
          <a:stretch>
            <a:fillRect/>
          </a:stretch>
        </p:blipFill>
        <p:spPr bwMode="auto">
          <a:xfrm>
            <a:off x="3929058" y="3071810"/>
            <a:ext cx="1214446" cy="1214446"/>
          </a:xfrm>
          <a:prstGeom prst="rect">
            <a:avLst/>
          </a:prstGeom>
          <a:noFill/>
        </p:spPr>
      </p:pic>
      <p:sp>
        <p:nvSpPr>
          <p:cNvPr id="17" name="Прямоугольник с одним вырезанным скругленным углом 16"/>
          <p:cNvSpPr/>
          <p:nvPr/>
        </p:nvSpPr>
        <p:spPr>
          <a:xfrm>
            <a:off x="642938" y="214313"/>
            <a:ext cx="7929562" cy="785812"/>
          </a:xfrm>
          <a:prstGeom prst="snip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Направление «Эффективное управление»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5813" y="1500188"/>
            <a:ext cx="2286000" cy="938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Управление государственным имуществом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16013" y="4344988"/>
            <a:ext cx="1643062" cy="657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юстиции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18250" y="4581525"/>
            <a:ext cx="2286000" cy="93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Развитие </a:t>
            </a:r>
            <a:b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государственного управления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86500" y="1214438"/>
            <a:ext cx="2500313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Управление государственными финансами и регулирование межбюджетных отношений</a:t>
            </a:r>
          </a:p>
        </p:txBody>
      </p:sp>
      <p:pic>
        <p:nvPicPr>
          <p:cNvPr id="26" name="Picture 4" descr="D:\Мои документы\Загрузки\rectangle26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8000"/>
          </a:blip>
          <a:srcRect/>
          <a:stretch>
            <a:fillRect/>
          </a:stretch>
        </p:blipFill>
        <p:spPr bwMode="auto">
          <a:xfrm>
            <a:off x="8501090" y="6286520"/>
            <a:ext cx="361968" cy="361968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8429625" y="6286500"/>
            <a:ext cx="428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6</a:t>
            </a:r>
          </a:p>
        </p:txBody>
      </p:sp>
      <p:sp>
        <p:nvSpPr>
          <p:cNvPr id="24" name="Овал 23"/>
          <p:cNvSpPr/>
          <p:nvPr/>
        </p:nvSpPr>
        <p:spPr bwMode="auto">
          <a:xfrm>
            <a:off x="4362510" y="4941167"/>
            <a:ext cx="857562" cy="857189"/>
          </a:xfrm>
          <a:prstGeom prst="ellipse">
            <a:avLst/>
          </a:prstGeom>
          <a:solidFill>
            <a:srgbClr val="238D28"/>
          </a:solidFill>
          <a:ln>
            <a:solidFill>
              <a:schemeClr val="bg1"/>
            </a:solidFill>
          </a:ln>
          <a:scene3d>
            <a:camera prst="perspectiveAbove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5" name="Picture 30" descr="D:\Документы_Бузмакова\Гос программы\2015\Визуализация ГП\Иконки\Иконки ГП\png\screen54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/>
          </a:blip>
          <a:srcRect/>
          <a:stretch>
            <a:fillRect/>
          </a:stretch>
        </p:blipFill>
        <p:spPr bwMode="auto">
          <a:xfrm>
            <a:off x="4566056" y="5138980"/>
            <a:ext cx="490036" cy="437146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2787650" y="5818188"/>
            <a:ext cx="2792413" cy="70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Информационное общество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4" descr="D:\Мои документы\Загрузки\rectangle2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8000"/>
          </a:blip>
          <a:srcRect/>
          <a:stretch>
            <a:fillRect/>
          </a:stretch>
        </p:blipFill>
        <p:spPr bwMode="auto">
          <a:xfrm>
            <a:off x="8782032" y="6529408"/>
            <a:ext cx="361968" cy="361968"/>
          </a:xfrm>
          <a:prstGeom prst="rect">
            <a:avLst/>
          </a:prstGeom>
          <a:noFill/>
        </p:spPr>
      </p:pic>
      <p:sp>
        <p:nvSpPr>
          <p:cNvPr id="49" name="Прямоугольник 48"/>
          <p:cNvSpPr/>
          <p:nvPr/>
        </p:nvSpPr>
        <p:spPr>
          <a:xfrm>
            <a:off x="467544" y="6093296"/>
            <a:ext cx="8547100" cy="764704"/>
          </a:xfrm>
          <a:prstGeom prst="rect">
            <a:avLst/>
          </a:prstGeom>
          <a:solidFill>
            <a:srgbClr val="F49124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692696"/>
            <a:ext cx="8547100" cy="1512168"/>
          </a:xfrm>
          <a:prstGeom prst="rect">
            <a:avLst/>
          </a:prstGeom>
          <a:solidFill>
            <a:schemeClr val="accent4">
              <a:lumMod val="40000"/>
              <a:lumOff val="60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692696"/>
            <a:ext cx="4016375" cy="648072"/>
          </a:xfrm>
          <a:prstGeom prst="roundRect">
            <a:avLst/>
          </a:prstGeom>
          <a:solidFill>
            <a:srgbClr val="099516">
              <a:alpha val="57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j-lt"/>
              </a:rPr>
              <a:t>ГОСУДАРСТВЕННАЯ ПРОГРАММА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896" y="1484784"/>
            <a:ext cx="1573212" cy="43204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-19000"/>
            </a:blip>
            <a:srcRect/>
            <a:tile tx="0" ty="0" sx="100000" sy="100000" flip="none" algn="tl"/>
          </a:blipFill>
          <a:ln>
            <a:solidFill>
              <a:srgbClr val="099516">
                <a:alpha val="40000"/>
              </a:srgb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  Цели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ГП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52120" y="1772816"/>
            <a:ext cx="1819275" cy="43204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-19000"/>
            </a:blip>
            <a:srcRect/>
            <a:tile tx="0" ty="0" sx="100000" sy="100000" flip="none" algn="tl"/>
          </a:blipFill>
          <a:ln>
            <a:solidFill>
              <a:srgbClr val="099516">
                <a:alpha val="40000"/>
              </a:srgb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Показатель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ГП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43809" y="4725144"/>
            <a:ext cx="1728192" cy="43204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Мероприятие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95536" y="3356992"/>
            <a:ext cx="1944216" cy="43204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Показатель СЭ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95536" y="4005064"/>
            <a:ext cx="1944216" cy="43204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Задача СЭ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843808" y="4077072"/>
            <a:ext cx="1728192" cy="45300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Мероприятие </a:t>
            </a:r>
          </a:p>
        </p:txBody>
      </p:sp>
      <p:sp>
        <p:nvSpPr>
          <p:cNvPr id="65" name="Прямоугольник 64"/>
          <p:cNvSpPr/>
          <p:nvPr/>
        </p:nvSpPr>
        <p:spPr>
          <a:xfrm rot="5400000">
            <a:off x="2195735" y="4509121"/>
            <a:ext cx="792090" cy="72008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285750" y="115888"/>
            <a:ext cx="8643938" cy="4397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1419" tIns="45711" rIns="91419" bIns="45711" anchor="ctr"/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Структура государственной программы</a:t>
            </a:r>
          </a:p>
        </p:txBody>
      </p:sp>
      <p:sp>
        <p:nvSpPr>
          <p:cNvPr id="61" name="Стрелка вправо 60"/>
          <p:cNvSpPr/>
          <p:nvPr/>
        </p:nvSpPr>
        <p:spPr>
          <a:xfrm rot="5400000">
            <a:off x="4325243" y="1299493"/>
            <a:ext cx="176212" cy="258762"/>
          </a:xfrm>
          <a:prstGeom prst="rightArrow">
            <a:avLst/>
          </a:prstGeom>
          <a:solidFill>
            <a:srgbClr val="099516">
              <a:alpha val="67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827584" y="6165304"/>
            <a:ext cx="2304256" cy="548680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rgbClr val="099516">
                <a:alpha val="55000"/>
              </a:srgb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Комплекс процессных мероприятий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Стрелка вправо 74"/>
          <p:cNvSpPr/>
          <p:nvPr/>
        </p:nvSpPr>
        <p:spPr>
          <a:xfrm>
            <a:off x="2627784" y="4221088"/>
            <a:ext cx="216024" cy="144016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8748464" y="2780928"/>
            <a:ext cx="257175" cy="6191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3" name="Прямоугольник 92"/>
          <p:cNvSpPr/>
          <p:nvPr/>
        </p:nvSpPr>
        <p:spPr>
          <a:xfrm rot="16200000">
            <a:off x="7128284" y="4617132"/>
            <a:ext cx="3744416" cy="7200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3563888" y="6165304"/>
            <a:ext cx="2304256" cy="576064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rgbClr val="099516">
                <a:alpha val="55000"/>
              </a:srgb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Региональный проект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9" name="Стрелка вправо 58"/>
          <p:cNvSpPr/>
          <p:nvPr/>
        </p:nvSpPr>
        <p:spPr>
          <a:xfrm rot="1703361" flipV="1">
            <a:off x="5250999" y="1768580"/>
            <a:ext cx="339725" cy="216024"/>
          </a:xfrm>
          <a:prstGeom prst="rightArrow">
            <a:avLst/>
          </a:prstGeom>
          <a:solidFill>
            <a:srgbClr val="099516">
              <a:alpha val="67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Стрелка вправо 87"/>
          <p:cNvSpPr/>
          <p:nvPr/>
        </p:nvSpPr>
        <p:spPr>
          <a:xfrm rot="5400000">
            <a:off x="7207151" y="2162001"/>
            <a:ext cx="173037" cy="258763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Стрелка вправо 88"/>
          <p:cNvSpPr/>
          <p:nvPr/>
        </p:nvSpPr>
        <p:spPr>
          <a:xfrm rot="5400000">
            <a:off x="5838999" y="2162002"/>
            <a:ext cx="173037" cy="258762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395536" y="2420888"/>
            <a:ext cx="1944216" cy="720080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Структурный элемент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7" name="Стрелка вправо 96"/>
          <p:cNvSpPr/>
          <p:nvPr/>
        </p:nvSpPr>
        <p:spPr>
          <a:xfrm rot="10558370">
            <a:off x="8684403" y="6319242"/>
            <a:ext cx="290866" cy="23653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6300192" y="6165304"/>
            <a:ext cx="2304256" cy="549275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rgbClr val="099516">
                <a:alpha val="55000"/>
              </a:srgb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Ведомственный проект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9" name="Стрелка вправо 98"/>
          <p:cNvSpPr/>
          <p:nvPr/>
        </p:nvSpPr>
        <p:spPr>
          <a:xfrm rot="5400000">
            <a:off x="1230486" y="3098106"/>
            <a:ext cx="173037" cy="258762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Стрелка вправо 99"/>
          <p:cNvSpPr/>
          <p:nvPr/>
        </p:nvSpPr>
        <p:spPr>
          <a:xfrm rot="5400000">
            <a:off x="1590526" y="2162002"/>
            <a:ext cx="173038" cy="258763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1403648" y="1772816"/>
            <a:ext cx="1819275" cy="43204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-19000"/>
            </a:blip>
            <a:srcRect/>
            <a:tile tx="0" ty="0" sx="100000" sy="100000" flip="none" algn="tl"/>
          </a:blipFill>
          <a:ln>
            <a:solidFill>
              <a:srgbClr val="099516">
                <a:alpha val="40000"/>
              </a:srgb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Показатель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ГП</a:t>
            </a:r>
          </a:p>
        </p:txBody>
      </p:sp>
      <p:sp>
        <p:nvSpPr>
          <p:cNvPr id="67" name="Стрелка вправо 66"/>
          <p:cNvSpPr/>
          <p:nvPr/>
        </p:nvSpPr>
        <p:spPr>
          <a:xfrm rot="8878636">
            <a:off x="3275856" y="1772816"/>
            <a:ext cx="339725" cy="225425"/>
          </a:xfrm>
          <a:prstGeom prst="rightArrow">
            <a:avLst/>
          </a:prstGeom>
          <a:solidFill>
            <a:srgbClr val="099516">
              <a:alpha val="67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716016" y="2420888"/>
            <a:ext cx="1944216" cy="720080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Структурный элемент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804248" y="2420888"/>
            <a:ext cx="1944216" cy="720080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Структурный элемент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4" name="Стрелка вправо 93"/>
          <p:cNvSpPr/>
          <p:nvPr/>
        </p:nvSpPr>
        <p:spPr>
          <a:xfrm rot="5400000">
            <a:off x="3657264" y="5207832"/>
            <a:ext cx="288033" cy="186754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Стрелка вправо 95"/>
          <p:cNvSpPr/>
          <p:nvPr/>
        </p:nvSpPr>
        <p:spPr>
          <a:xfrm>
            <a:off x="2627784" y="4797152"/>
            <a:ext cx="216024" cy="144016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2843808" y="5445224"/>
            <a:ext cx="1728192" cy="43204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Результат 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5148064" y="5445224"/>
            <a:ext cx="1728192" cy="453008"/>
          </a:xfrm>
          <a:prstGeom prst="roundRect">
            <a:avLst/>
          </a:prstGeom>
          <a:blipFill dpi="0" rotWithShape="1">
            <a:blip r:embed="rId4" cstate="print">
              <a:alphaModFix amt="75000"/>
              <a:lum bright="73000" contrast="84000"/>
            </a:blip>
            <a:srcRect/>
            <a:tile tx="0" ty="0" sx="100000" sy="100000" flip="none" algn="tl"/>
          </a:blipFill>
          <a:ln>
            <a:solidFill>
              <a:schemeClr val="accent5">
                <a:lumMod val="75000"/>
                <a:alpha val="5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Контрольная точка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Стрелка вправо 115"/>
          <p:cNvSpPr/>
          <p:nvPr/>
        </p:nvSpPr>
        <p:spPr>
          <a:xfrm>
            <a:off x="4572000" y="5589240"/>
            <a:ext cx="566511" cy="144051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 rot="5400000">
            <a:off x="4139951" y="4293097"/>
            <a:ext cx="1368154" cy="72008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 rot="10800000">
            <a:off x="2339752" y="3573014"/>
            <a:ext cx="2520280" cy="72009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Стрелка вправо 119"/>
          <p:cNvSpPr/>
          <p:nvPr/>
        </p:nvSpPr>
        <p:spPr>
          <a:xfrm>
            <a:off x="4572000" y="4869160"/>
            <a:ext cx="216024" cy="144016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Стрелка вправо 120"/>
          <p:cNvSpPr/>
          <p:nvPr/>
        </p:nvSpPr>
        <p:spPr>
          <a:xfrm>
            <a:off x="4572000" y="4221088"/>
            <a:ext cx="216024" cy="144016"/>
          </a:xfrm>
          <a:prstGeom prst="rightArrow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 rot="10800000">
            <a:off x="2339752" y="4149080"/>
            <a:ext cx="207640" cy="63626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 rot="5400000">
            <a:off x="-900609" y="3068961"/>
            <a:ext cx="2232250" cy="72008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 rot="10800000" flipV="1">
            <a:off x="251520" y="4149080"/>
            <a:ext cx="144016" cy="72008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 rot="10800000">
            <a:off x="251520" y="1988840"/>
            <a:ext cx="1152128" cy="72008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 rot="10800000" flipH="1">
            <a:off x="1259632" y="3789040"/>
            <a:ext cx="144016" cy="216024"/>
          </a:xfrm>
          <a:prstGeom prst="rect">
            <a:avLst/>
          </a:prstGeom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10800000" wrap="none" lIns="81639" tIns="42452" rIns="81639" bIns="4245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TextBox 80"/>
          <p:cNvSpPr txBox="1"/>
          <p:nvPr/>
        </p:nvSpPr>
        <p:spPr>
          <a:xfrm>
            <a:off x="8715375" y="6457950"/>
            <a:ext cx="428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11"/>
          <p:cNvSpPr txBox="1">
            <a:spLocks noChangeArrowheads="1"/>
          </p:cNvSpPr>
          <p:nvPr/>
        </p:nvSpPr>
        <p:spPr bwMode="auto">
          <a:xfrm>
            <a:off x="2428875" y="5143500"/>
            <a:ext cx="47640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9" tIns="42452" rIns="81639" bIns="42452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эффективное управление реализацией государственной программы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500188" y="1000125"/>
            <a:ext cx="6572250" cy="6445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1419" tIns="45711" rIns="91419" bIns="45711" anchor="ctr"/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18" name="Схема 17"/>
          <p:cNvGraphicFramePr/>
          <p:nvPr/>
        </p:nvGraphicFramePr>
        <p:xfrm>
          <a:off x="214282" y="1714487"/>
          <a:ext cx="8759987" cy="2857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428625"/>
            <a:ext cx="9144000" cy="4397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1419" tIns="45711" rIns="91419" bIns="45711" anchor="ctr"/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Мониторинг реализации </a:t>
            </a:r>
          </a:p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государственной программы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 rot="16200000">
            <a:off x="4250532" y="535781"/>
            <a:ext cx="642938" cy="8143875"/>
          </a:xfrm>
          <a:prstGeom prst="leftBrace">
            <a:avLst>
              <a:gd name="adj1" fmla="val 8333"/>
              <a:gd name="adj2" fmla="val 50170"/>
            </a:avLst>
          </a:prstGeom>
          <a:ln w="2540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0" name="Picture 6" descr="D:\Мои документы\Загрузки\file161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10000" contrast="26000"/>
          </a:blip>
          <a:srcRect/>
          <a:stretch>
            <a:fillRect/>
          </a:stretch>
        </p:blipFill>
        <p:spPr bwMode="auto">
          <a:xfrm>
            <a:off x="1071538" y="5143512"/>
            <a:ext cx="1219200" cy="1219200"/>
          </a:xfrm>
          <a:prstGeom prst="rect">
            <a:avLst/>
          </a:prstGeom>
          <a:noFill/>
          <a:effectLst/>
        </p:spPr>
      </p:pic>
      <p:pic>
        <p:nvPicPr>
          <p:cNvPr id="17" name="Picture 4" descr="D:\Мои документы\Загрузки\rectangle26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8000"/>
          </a:blip>
          <a:srcRect/>
          <a:stretch>
            <a:fillRect/>
          </a:stretch>
        </p:blipFill>
        <p:spPr bwMode="auto">
          <a:xfrm>
            <a:off x="8501090" y="6286520"/>
            <a:ext cx="361968" cy="3619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8429625" y="6286500"/>
            <a:ext cx="428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75" y="4022179"/>
            <a:ext cx="45720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Контактная информация: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75" y="4450804"/>
            <a:ext cx="47942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Министерство экономического развития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Кировской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Отдел государственных программ</a:t>
            </a:r>
          </a:p>
        </p:txBody>
      </p:sp>
      <p:pic>
        <p:nvPicPr>
          <p:cNvPr id="2051" name="Picture 3" descr="D:\Мои документы\Загрузки\telephone166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contrast="23000"/>
          </a:blip>
          <a:srcRect/>
          <a:stretch>
            <a:fillRect/>
          </a:stretch>
        </p:blipFill>
        <p:spPr bwMode="auto">
          <a:xfrm>
            <a:off x="857224" y="6236753"/>
            <a:ext cx="323848" cy="32384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285875" y="6165304"/>
            <a:ext cx="35734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27-27-29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доб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. 2930, 2932, 2934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>
            <a:off x="0" y="4379367"/>
            <a:ext cx="4000500" cy="1587"/>
          </a:xfrm>
          <a:prstGeom prst="line">
            <a:avLst/>
          </a:prstGeom>
          <a:ln w="3175">
            <a:solidFill>
              <a:schemeClr val="accent5">
                <a:lumMod val="75000"/>
              </a:schemeClr>
            </a:solidFill>
            <a:headEnd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418</Words>
  <Application>Microsoft Office PowerPoint</Application>
  <PresentationFormat>Экран (4:3)</PresentationFormat>
  <Paragraphs>110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Е. Щенникова</dc:creator>
  <cp:lastModifiedBy>shennikova_te</cp:lastModifiedBy>
  <cp:revision>252</cp:revision>
  <dcterms:modified xsi:type="dcterms:W3CDTF">2024-02-22T09:49:14Z</dcterms:modified>
</cp:coreProperties>
</file>