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7" r:id="rId2"/>
    <p:sldId id="383" r:id="rId3"/>
    <p:sldId id="384" r:id="rId4"/>
    <p:sldId id="406" r:id="rId5"/>
    <p:sldId id="427" r:id="rId6"/>
    <p:sldId id="428" r:id="rId7"/>
    <p:sldId id="429" r:id="rId8"/>
    <p:sldId id="434" r:id="rId9"/>
    <p:sldId id="430" r:id="rId10"/>
    <p:sldId id="431" r:id="rId11"/>
    <p:sldId id="432" r:id="rId12"/>
    <p:sldId id="421" r:id="rId13"/>
    <p:sldId id="412" r:id="rId14"/>
    <p:sldId id="379" r:id="rId15"/>
    <p:sldId id="366" r:id="rId16"/>
    <p:sldId id="435" r:id="rId17"/>
    <p:sldId id="403" r:id="rId18"/>
    <p:sldId id="348" r:id="rId19"/>
  </p:sldIdLst>
  <p:sldSz cx="9906000" cy="6858000" type="A4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57"/>
    <a:srgbClr val="FF0000"/>
    <a:srgbClr val="00BC55"/>
    <a:srgbClr val="66FF99"/>
    <a:srgbClr val="CCFFCC"/>
    <a:srgbClr val="FFEAA7"/>
    <a:srgbClr val="558ED5"/>
    <a:srgbClr val="C00000"/>
    <a:srgbClr val="93FFC4"/>
    <a:srgbClr val="57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4086" autoAdjust="0"/>
  </p:normalViewPr>
  <p:slideViewPr>
    <p:cSldViewPr>
      <p:cViewPr varScale="1">
        <p:scale>
          <a:sx n="69" d="100"/>
          <a:sy n="69" d="100"/>
        </p:scale>
        <p:origin x="1290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seleva_km\Documents\&#1071;%20&#1054;&#1090;&#1076;&#1077;&#1083;%20&#1089;&#1090;&#1088;&#1072;&#1090;&#1077;&#1075;&#1080;&#1095;&#1077;&#1089;&#1082;&#1086;&#1075;&#1086;%20&#1087;&#1083;&#1072;&#1085;&#1080;&#1088;&#1086;&#1074;&#1072;&#1085;&#1080;&#1103;\&#1057;&#1058;&#1056;&#1040;&#1058;&#1045;&#1043;&#1048;&#1071;\!!!&#1057;&#1058;&#1056;&#1040;&#1058;&#1045;&#1043;&#1048;&#1071;%202035!!!\&#1055;&#1088;&#1077;&#1079;&#1077;&#1085;&#1090;&#1072;&#1094;&#1080;&#1103;%20&#1085;&#1072;%20&#1088;&#1072;&#1073;&#1086;&#1095;&#1091;&#1102;%20&#1075;&#1088;&#1091;&#1087;&#1087;&#1091;%20&#1072;&#1087;&#1088;&#1077;&#1083;&#1100;%202021\&#1076;&#1083;&#1103;%20&#1087;&#1088;&#1077;&#1079;&#1077;&#1085;&#1090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seleva_km\Documents\&#1071;%20&#1054;&#1090;&#1076;&#1077;&#1083;%20&#1089;&#1090;&#1088;&#1072;&#1090;&#1077;&#1075;&#1080;&#1095;&#1077;&#1089;&#1082;&#1086;&#1075;&#1086;%20&#1087;&#1083;&#1072;&#1085;&#1080;&#1088;&#1086;&#1074;&#1072;&#1085;&#1080;&#1103;\&#1057;&#1058;&#1056;&#1040;&#1058;&#1045;&#1043;&#1048;&#1071;\!!!&#1057;&#1058;&#1056;&#1040;&#1058;&#1045;&#1043;&#1048;&#1071;%202035!!!\&#1055;&#1088;&#1077;&#1079;&#1077;&#1085;&#1090;&#1072;&#1094;&#1080;&#1103;%20&#1085;&#1072;%20&#1088;&#1072;&#1073;&#1086;&#1095;&#1091;&#1102;%20&#1075;&#1088;&#1091;&#1087;&#1087;&#1091;%20&#1072;&#1087;&#1088;&#1077;&#1083;&#1100;%202021\&#1076;&#1083;&#1103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seleva_km\Documents\&#1071;%20&#1054;&#1090;&#1076;&#1077;&#1083;%20&#1089;&#1090;&#1088;&#1072;&#1090;&#1077;&#1075;&#1080;&#1095;&#1077;&#1089;&#1082;&#1086;&#1075;&#1086;%20&#1087;&#1083;&#1072;&#1085;&#1080;&#1088;&#1086;&#1074;&#1072;&#1085;&#1080;&#1103;\&#1057;&#1058;&#1056;&#1040;&#1058;&#1045;&#1043;&#1048;&#1071;\!!!&#1057;&#1058;&#1056;&#1040;&#1058;&#1045;&#1043;&#1048;&#1071;%202035!!!\&#1055;&#1088;&#1077;&#1079;&#1077;&#1085;&#1090;&#1072;&#1094;&#1080;&#1103;%20&#1085;&#1072;%20&#1088;&#1072;&#1073;&#1086;&#1095;&#1091;&#1102;%20&#1075;&#1088;&#1091;&#1087;&#1087;&#1091;%20&#1072;&#1087;&#1088;&#1077;&#1083;&#1100;%202021\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617E-2"/>
          <c:y val="0.26248123090277181"/>
          <c:w val="0.93888888888889044"/>
          <c:h val="0.432179245316038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Лист5!$B$1:$D$1</c:f>
              <c:strCache>
                <c:ptCount val="3"/>
                <c:pt idx="0">
                  <c:v>2010 год</c:v>
                </c:pt>
                <c:pt idx="1">
                  <c:v>2020 год</c:v>
                </c:pt>
                <c:pt idx="2">
                  <c:v>2035 год</c:v>
                </c:pt>
              </c:strCache>
            </c:strRef>
          </c:cat>
          <c:val>
            <c:numRef>
              <c:f>Лист5!$B$2:$D$2</c:f>
              <c:numCache>
                <c:formatCode>0.0</c:formatCode>
                <c:ptCount val="3"/>
                <c:pt idx="0">
                  <c:v>72.099999999999994</c:v>
                </c:pt>
                <c:pt idx="1">
                  <c:v>156.19999999999999</c:v>
                </c:pt>
                <c:pt idx="2">
                  <c:v>376.4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2-415C-9DCD-8D426412C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79689600"/>
        <c:axId val="79691136"/>
      </c:barChart>
      <c:catAx>
        <c:axId val="7968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9691136"/>
        <c:crosses val="autoZero"/>
        <c:auto val="1"/>
        <c:lblAlgn val="ctr"/>
        <c:lblOffset val="100"/>
        <c:noMultiLvlLbl val="0"/>
      </c:catAx>
      <c:valAx>
        <c:axId val="796911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79689600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8F13-489E-B4E4-C8354B20A8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Лист1!$A$1:$D$1</c:f>
              <c:numCache>
                <c:formatCode>General</c:formatCode>
                <c:ptCount val="4"/>
                <c:pt idx="0">
                  <c:v>2020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Лист1!$A$2:$D$2</c:f>
              <c:numCache>
                <c:formatCode>0.0</c:formatCode>
                <c:ptCount val="4"/>
                <c:pt idx="0">
                  <c:v>374.2</c:v>
                </c:pt>
                <c:pt idx="1">
                  <c:v>466.2</c:v>
                </c:pt>
                <c:pt idx="2">
                  <c:v>653</c:v>
                </c:pt>
                <c:pt idx="3">
                  <c:v>867.2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3-489E-B4E4-C8354B20A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01160064"/>
        <c:axId val="101161600"/>
      </c:barChart>
      <c:catAx>
        <c:axId val="10116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161600"/>
        <c:crosses val="autoZero"/>
        <c:auto val="1"/>
        <c:lblAlgn val="ctr"/>
        <c:lblOffset val="100"/>
        <c:noMultiLvlLbl val="0"/>
      </c:catAx>
      <c:valAx>
        <c:axId val="1011616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01160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Лист2!$A$2:$D$2</c:f>
              <c:strCache>
                <c:ptCount val="1"/>
                <c:pt idx="0">
                  <c:v>32,4 42,4 61,4 85,3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6882-4453-8FA5-EEC3FFA487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Лист2!$A$1:$D$1</c:f>
              <c:numCache>
                <c:formatCode>General</c:formatCode>
                <c:ptCount val="4"/>
                <c:pt idx="0">
                  <c:v>2020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Лист2!$A$2:$D$2</c:f>
              <c:numCache>
                <c:formatCode>0.0</c:formatCode>
                <c:ptCount val="4"/>
                <c:pt idx="0">
                  <c:v>32.4</c:v>
                </c:pt>
                <c:pt idx="1">
                  <c:v>42.4</c:v>
                </c:pt>
                <c:pt idx="2">
                  <c:v>61.4</c:v>
                </c:pt>
                <c:pt idx="3">
                  <c:v>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82-4453-8FA5-EEC3FFA48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101186176"/>
        <c:axId val="101208448"/>
      </c:barChart>
      <c:catAx>
        <c:axId val="10118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208448"/>
        <c:crosses val="autoZero"/>
        <c:auto val="1"/>
        <c:lblAlgn val="ctr"/>
        <c:lblOffset val="100"/>
        <c:noMultiLvlLbl val="0"/>
      </c:catAx>
      <c:valAx>
        <c:axId val="1012084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01186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226" cy="497205"/>
          </a:xfrm>
          <a:prstGeom prst="rect">
            <a:avLst/>
          </a:prstGeom>
        </p:spPr>
        <p:txBody>
          <a:bodyPr vert="horz" lIns="91401" tIns="45701" rIns="91401" bIns="457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1"/>
            <a:ext cx="2953226" cy="497205"/>
          </a:xfrm>
          <a:prstGeom prst="rect">
            <a:avLst/>
          </a:prstGeom>
        </p:spPr>
        <p:txBody>
          <a:bodyPr vert="horz" lIns="91401" tIns="45701" rIns="91401" bIns="45701" rtlCol="0"/>
          <a:lstStyle>
            <a:lvl1pPr algn="r">
              <a:defRPr sz="1200"/>
            </a:lvl1pPr>
          </a:lstStyle>
          <a:p>
            <a:fld id="{88864D3A-A7EF-431B-87BB-7FCAA5146C8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53226" cy="497205"/>
          </a:xfrm>
          <a:prstGeom prst="rect">
            <a:avLst/>
          </a:prstGeom>
        </p:spPr>
        <p:txBody>
          <a:bodyPr vert="horz" lIns="91401" tIns="45701" rIns="91401" bIns="457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5170"/>
            <a:ext cx="2953226" cy="497205"/>
          </a:xfrm>
          <a:prstGeom prst="rect">
            <a:avLst/>
          </a:prstGeom>
        </p:spPr>
        <p:txBody>
          <a:bodyPr vert="horz" lIns="91401" tIns="45701" rIns="91401" bIns="45701" rtlCol="0" anchor="b"/>
          <a:lstStyle>
            <a:lvl1pPr algn="r">
              <a:defRPr sz="1200"/>
            </a:lvl1pPr>
          </a:lstStyle>
          <a:p>
            <a:fld id="{0EDC223B-05AB-43BE-84BD-79B47B3FE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226" cy="497205"/>
          </a:xfrm>
          <a:prstGeom prst="rect">
            <a:avLst/>
          </a:prstGeom>
        </p:spPr>
        <p:txBody>
          <a:bodyPr vert="horz" lIns="91401" tIns="45701" rIns="91401" bIns="457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1"/>
            <a:ext cx="2953226" cy="497205"/>
          </a:xfrm>
          <a:prstGeom prst="rect">
            <a:avLst/>
          </a:prstGeom>
        </p:spPr>
        <p:txBody>
          <a:bodyPr vert="horz" lIns="91401" tIns="45701" rIns="91401" bIns="45701" rtlCol="0"/>
          <a:lstStyle>
            <a:lvl1pPr algn="r">
              <a:defRPr sz="1200"/>
            </a:lvl1pPr>
          </a:lstStyle>
          <a:p>
            <a:fld id="{65244FCF-805F-4598-B363-618DE604489D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1" rIns="91401" bIns="457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5" y="4723450"/>
            <a:ext cx="5452110" cy="4474846"/>
          </a:xfrm>
          <a:prstGeom prst="rect">
            <a:avLst/>
          </a:prstGeom>
        </p:spPr>
        <p:txBody>
          <a:bodyPr vert="horz" lIns="91401" tIns="45701" rIns="91401" bIns="4570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53226" cy="497205"/>
          </a:xfrm>
          <a:prstGeom prst="rect">
            <a:avLst/>
          </a:prstGeom>
        </p:spPr>
        <p:txBody>
          <a:bodyPr vert="horz" lIns="91401" tIns="45701" rIns="91401" bIns="457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5170"/>
            <a:ext cx="2953226" cy="497205"/>
          </a:xfrm>
          <a:prstGeom prst="rect">
            <a:avLst/>
          </a:prstGeom>
        </p:spPr>
        <p:txBody>
          <a:bodyPr vert="horz" lIns="91401" tIns="45701" rIns="91401" bIns="45701" rtlCol="0" anchor="b"/>
          <a:lstStyle>
            <a:lvl1pPr algn="r">
              <a:defRPr sz="1200"/>
            </a:lvl1pPr>
          </a:lstStyle>
          <a:p>
            <a:fld id="{F3169998-0B5F-40FB-92DD-15CDE0AAF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B302E-A57A-441A-9641-C65D45BF322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6DE3-3549-429D-9DDB-74BF3A01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gif"/><Relationship Id="rId5" Type="http://schemas.openxmlformats.org/officeDocument/2006/relationships/image" Target="../media/image64.jpeg"/><Relationship Id="rId10" Type="http://schemas.openxmlformats.org/officeDocument/2006/relationships/chart" Target="../charts/chart3.xml"/><Relationship Id="rId4" Type="http://schemas.openxmlformats.org/officeDocument/2006/relationships/image" Target="../media/image63.jpeg"/><Relationship Id="rId9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36" y="0"/>
            <a:ext cx="9700752" cy="6858000"/>
          </a:xfrm>
          <a:prstGeom prst="rect">
            <a:avLst/>
          </a:prstGeom>
        </p:spPr>
      </p:pic>
      <p:sp>
        <p:nvSpPr>
          <p:cNvPr id="105" name="Скругленный прямоугольник 4"/>
          <p:cNvSpPr/>
          <p:nvPr/>
        </p:nvSpPr>
        <p:spPr bwMode="auto">
          <a:xfrm>
            <a:off x="5738818" y="2135136"/>
            <a:ext cx="4000528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6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СОЦИАЛЬНО</a:t>
            </a:r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ru-RU" sz="16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ЭКОНОМИЧЕСКОГО РАЗВИТИЯ</a:t>
            </a:r>
            <a:endParaRPr lang="en-US" sz="2400" b="1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7446" y="681319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КИРОВСКАЯ ОБЛАСТЬ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1236" y="2407689"/>
            <a:ext cx="356379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ru-RU" sz="130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60739" y="1693309"/>
            <a:ext cx="37071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6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</p:txBody>
      </p:sp>
      <p:grpSp>
        <p:nvGrpSpPr>
          <p:cNvPr id="2" name="Группа 8"/>
          <p:cNvGrpSpPr>
            <a:grpSpLocks noChangeAspect="1"/>
          </p:cNvGrpSpPr>
          <p:nvPr/>
        </p:nvGrpSpPr>
        <p:grpSpPr bwMode="auto">
          <a:xfrm>
            <a:off x="7047531" y="4614909"/>
            <a:ext cx="1440160" cy="1755971"/>
            <a:chOff x="1909763" y="26194"/>
            <a:chExt cx="5329925" cy="6731794"/>
          </a:xfrm>
          <a:solidFill>
            <a:srgbClr val="0070C0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Полилиния 17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20" name="Полилиния 19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1" name="Полилиния 20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2" name="Полилиния 21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23" name="Полилиния 22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4" name="Полилиния 23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5" name="Полилиния 24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26" name="Полилиния 25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7" name="Полилиния 26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8" name="Полилиния 27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9" name="Полилиния 28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0" name="Полилиния 29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1" name="Полилиния 30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2" name="Полилиния 31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3" name="Полилиния 32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4" name="Полилиния 33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5" name="Полилиния 34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6" name="Полилиния 35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7" name="Полилиния 36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8" name="Полилиния 37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9" name="Полилиния 38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0" name="Полилиния 39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1" name="Полилиния 40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2" name="Полилиния 41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3" name="Полилиния 42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4" name="Полилиния 43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45" name="Полилиния 44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6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47" name="Полилиния 46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8" name="Полилиния 47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9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50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51" name="Полилиния 50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2" name="Полилиния 51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3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54" name="Полилиния 53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5" name="Полилиния 54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6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57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pic>
        <p:nvPicPr>
          <p:cNvPr id="1029" name="Picture 5" descr="https://wikilogo.ru/wp-content/uploads/2015/03/Aeroflo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36344">
            <a:off x="6479353" y="3880848"/>
            <a:ext cx="2778831" cy="2084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80022" y="1425886"/>
            <a:ext cx="9697514" cy="52434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00472" y="5373216"/>
            <a:ext cx="4752528" cy="1232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36576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РАЗВИТИЕ ЭКОНОМИЧЕСКОГО ПОТЕНЦИАЛА 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200472" y="1182478"/>
            <a:ext cx="2736304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ГАЗИФИКАЦИЯ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Полилиния 87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91" name="Полилиния 90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2" name="Полилиния 91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3" name="Полилиния 92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94" name="Полилиния 93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3" name="Полилиния 102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4" name="Полилиния 103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5" name="Полилиния 104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0" name="Полилиния 109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1" name="Полилиния 110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2" name="Полилиния 111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28" name="Полилиния 127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9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130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2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3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5" name="Полилиния 134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6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137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9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0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41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00472" y="1857598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Arial" pitchFamily="34" charset="0"/>
              </a:rPr>
              <a:t>Удовлетворение потребностей максимально широкого круга  населения и организаций </a:t>
            </a:r>
            <a:br>
              <a:rPr lang="ru-RU" dirty="0">
                <a:latin typeface="Calibri" pitchFamily="34" charset="0"/>
                <a:cs typeface="Arial" pitchFamily="34" charset="0"/>
              </a:rPr>
            </a:br>
            <a:r>
              <a:rPr lang="ru-RU" dirty="0">
                <a:latin typeface="Calibri" pitchFamily="34" charset="0"/>
                <a:cs typeface="Arial" pitchFamily="34" charset="0"/>
              </a:rPr>
              <a:t>в природном газе</a:t>
            </a:r>
          </a:p>
        </p:txBody>
      </p:sp>
      <p:pic>
        <p:nvPicPr>
          <p:cNvPr id="67" name="Picture 2" descr="E:\Отдел газификации\Пестриков\kirovskaya-2021-02-1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" t="27151" r="12405"/>
          <a:stretch/>
        </p:blipFill>
        <p:spPr bwMode="auto">
          <a:xfrm>
            <a:off x="4482037" y="1412777"/>
            <a:ext cx="5223491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Заголовок 9"/>
          <p:cNvSpPr>
            <a:spLocks noGrp="1"/>
          </p:cNvSpPr>
          <p:nvPr>
            <p:ph type="ctrTitle"/>
          </p:nvPr>
        </p:nvSpPr>
        <p:spPr>
          <a:xfrm>
            <a:off x="5241032" y="1470510"/>
            <a:ext cx="4392488" cy="820701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rPr>
              <a:t>Программа развития газоснабжения </a:t>
            </a:r>
            <a:br>
              <a:rPr lang="ru-RU" altLang="ru-RU" sz="1600" b="1" dirty="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rPr>
              <a:t>и газификации Кировской области </a:t>
            </a:r>
            <a:br>
              <a:rPr lang="ru-RU" altLang="ru-RU" sz="1600" b="1" dirty="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rPr>
              <a:t>на период 2021 – 2025 годы</a:t>
            </a:r>
          </a:p>
        </p:txBody>
      </p:sp>
      <p:grpSp>
        <p:nvGrpSpPr>
          <p:cNvPr id="72" name="Группа 71"/>
          <p:cNvGrpSpPr/>
          <p:nvPr/>
        </p:nvGrpSpPr>
        <p:grpSpPr>
          <a:xfrm>
            <a:off x="396859" y="3212976"/>
            <a:ext cx="4556140" cy="2088232"/>
            <a:chOff x="323910" y="1501927"/>
            <a:chExt cx="4556140" cy="3214564"/>
          </a:xfrm>
        </p:grpSpPr>
        <p:sp>
          <p:nvSpPr>
            <p:cNvPr id="74" name="Заголовок 9"/>
            <p:cNvSpPr txBox="1">
              <a:spLocks/>
            </p:cNvSpPr>
            <p:nvPr/>
          </p:nvSpPr>
          <p:spPr bwMode="auto">
            <a:xfrm>
              <a:off x="428823" y="1591984"/>
              <a:ext cx="850552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2 км </a:t>
              </a:r>
            </a:p>
          </p:txBody>
        </p:sp>
        <p:sp>
          <p:nvSpPr>
            <p:cNvPr id="75" name="Заголовок 9"/>
            <p:cNvSpPr txBox="1">
              <a:spLocks/>
            </p:cNvSpPr>
            <p:nvPr/>
          </p:nvSpPr>
          <p:spPr bwMode="auto">
            <a:xfrm>
              <a:off x="428823" y="4316744"/>
              <a:ext cx="850552" cy="28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76" name="Заголовок 9"/>
            <p:cNvSpPr txBox="1">
              <a:spLocks/>
            </p:cNvSpPr>
            <p:nvPr/>
          </p:nvSpPr>
          <p:spPr bwMode="auto">
            <a:xfrm>
              <a:off x="1344640" y="1501927"/>
              <a:ext cx="3456384" cy="43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ru-RU" sz="1600" dirty="0">
                  <a:latin typeface="+mn-lt"/>
                  <a:cs typeface="Times New Roman" panose="02020603050405020304" pitchFamily="18" charset="0"/>
                </a:rPr>
                <a:t>газопровод-отвод</a:t>
              </a:r>
            </a:p>
          </p:txBody>
        </p:sp>
        <p:sp>
          <p:nvSpPr>
            <p:cNvPr id="77" name="Заголовок 9"/>
            <p:cNvSpPr txBox="1">
              <a:spLocks/>
            </p:cNvSpPr>
            <p:nvPr/>
          </p:nvSpPr>
          <p:spPr bwMode="auto">
            <a:xfrm>
              <a:off x="389421" y="2081452"/>
              <a:ext cx="935722" cy="42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1 ГРС</a:t>
              </a:r>
            </a:p>
          </p:txBody>
        </p:sp>
        <p:sp>
          <p:nvSpPr>
            <p:cNvPr id="78" name="Заголовок 9"/>
            <p:cNvSpPr txBox="1">
              <a:spLocks/>
            </p:cNvSpPr>
            <p:nvPr/>
          </p:nvSpPr>
          <p:spPr bwMode="auto">
            <a:xfrm>
              <a:off x="1351659" y="2068049"/>
              <a:ext cx="3456384" cy="44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ru-RU" sz="1600" dirty="0">
                  <a:latin typeface="+mn-lt"/>
                  <a:cs typeface="Times New Roman" panose="02020603050405020304" pitchFamily="18" charset="0"/>
                </a:rPr>
                <a:t>ГРС Нижнеивкино</a:t>
              </a:r>
            </a:p>
          </p:txBody>
        </p:sp>
        <p:sp>
          <p:nvSpPr>
            <p:cNvPr id="79" name="Заголовок 9"/>
            <p:cNvSpPr txBox="1">
              <a:spLocks/>
            </p:cNvSpPr>
            <p:nvPr/>
          </p:nvSpPr>
          <p:spPr bwMode="auto">
            <a:xfrm>
              <a:off x="1351659" y="2585521"/>
              <a:ext cx="3456384" cy="462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ru-RU" sz="1600" dirty="0">
                  <a:latin typeface="+mn-lt"/>
                  <a:cs typeface="Times New Roman" panose="02020603050405020304" pitchFamily="18" charset="0"/>
                </a:rPr>
                <a:t>межпоселковых газопроводов</a:t>
              </a:r>
            </a:p>
          </p:txBody>
        </p:sp>
        <p:sp>
          <p:nvSpPr>
            <p:cNvPr id="80" name="Заголовок 9"/>
            <p:cNvSpPr txBox="1">
              <a:spLocks/>
            </p:cNvSpPr>
            <p:nvPr/>
          </p:nvSpPr>
          <p:spPr bwMode="auto">
            <a:xfrm>
              <a:off x="1310285" y="3198357"/>
              <a:ext cx="3456384" cy="44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ru-RU" sz="1600" dirty="0">
                  <a:latin typeface="+mn-lt"/>
                  <a:cs typeface="Times New Roman" panose="02020603050405020304" pitchFamily="18" charset="0"/>
                </a:rPr>
                <a:t>распределительных газопроводов</a:t>
              </a:r>
            </a:p>
          </p:txBody>
        </p:sp>
        <p:sp>
          <p:nvSpPr>
            <p:cNvPr id="81" name="Заголовок 9"/>
            <p:cNvSpPr txBox="1">
              <a:spLocks/>
            </p:cNvSpPr>
            <p:nvPr/>
          </p:nvSpPr>
          <p:spPr bwMode="auto">
            <a:xfrm>
              <a:off x="1348476" y="3787132"/>
              <a:ext cx="2431436" cy="37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ru-RU" sz="1600" dirty="0">
                  <a:latin typeface="+mn-lt"/>
                  <a:cs typeface="Times New Roman" panose="02020603050405020304" pitchFamily="18" charset="0"/>
                </a:rPr>
                <a:t>населенных пункта </a:t>
              </a:r>
            </a:p>
          </p:txBody>
        </p:sp>
        <p:sp>
          <p:nvSpPr>
            <p:cNvPr id="82" name="Заголовок 9"/>
            <p:cNvSpPr txBox="1">
              <a:spLocks/>
            </p:cNvSpPr>
            <p:nvPr/>
          </p:nvSpPr>
          <p:spPr bwMode="auto">
            <a:xfrm>
              <a:off x="1348475" y="4204817"/>
              <a:ext cx="3531575" cy="51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ru-RU" sz="1600" dirty="0">
                  <a:latin typeface="+mn-lt"/>
                  <a:cs typeface="Times New Roman" panose="02020603050405020304" pitchFamily="18" charset="0"/>
                </a:rPr>
                <a:t>муниципальных образований области </a:t>
              </a:r>
            </a:p>
          </p:txBody>
        </p:sp>
        <p:sp>
          <p:nvSpPr>
            <p:cNvPr id="84" name="Заголовок 9"/>
            <p:cNvSpPr txBox="1">
              <a:spLocks/>
            </p:cNvSpPr>
            <p:nvPr/>
          </p:nvSpPr>
          <p:spPr bwMode="auto">
            <a:xfrm>
              <a:off x="362906" y="2662544"/>
              <a:ext cx="988753" cy="32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592 км</a:t>
              </a:r>
            </a:p>
          </p:txBody>
        </p:sp>
        <p:sp>
          <p:nvSpPr>
            <p:cNvPr id="85" name="Заголовок 9"/>
            <p:cNvSpPr txBox="1">
              <a:spLocks/>
            </p:cNvSpPr>
            <p:nvPr/>
          </p:nvSpPr>
          <p:spPr bwMode="auto">
            <a:xfrm>
              <a:off x="428823" y="3787132"/>
              <a:ext cx="850552" cy="399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93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6" name="Заголовок 9"/>
            <p:cNvSpPr txBox="1">
              <a:spLocks/>
            </p:cNvSpPr>
            <p:nvPr/>
          </p:nvSpPr>
          <p:spPr bwMode="auto">
            <a:xfrm>
              <a:off x="323910" y="3245695"/>
              <a:ext cx="1060379" cy="35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844 км</a:t>
              </a: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992560" y="5594786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Уровень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газификации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44488" y="5541942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6" descr="http://cdn.onlinewebfonts.com/svg/download_433952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488432" y="5552517"/>
            <a:ext cx="360040" cy="616852"/>
          </a:xfrm>
          <a:prstGeom prst="rect">
            <a:avLst/>
          </a:prstGeom>
          <a:noFill/>
        </p:spPr>
      </p:pic>
      <p:sp>
        <p:nvSpPr>
          <p:cNvPr id="87" name="Прямоугольник 86"/>
          <p:cNvSpPr/>
          <p:nvPr/>
        </p:nvSpPr>
        <p:spPr>
          <a:xfrm>
            <a:off x="1928664" y="5554136"/>
            <a:ext cx="316835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47,9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 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85,6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%</a:t>
            </a:r>
          </a:p>
        </p:txBody>
      </p:sp>
      <p:cxnSp>
        <p:nvCxnSpPr>
          <p:cNvPr id="90" name="Прямая со стрелкой 89"/>
          <p:cNvCxnSpPr/>
          <p:nvPr/>
        </p:nvCxnSpPr>
        <p:spPr>
          <a:xfrm flipV="1">
            <a:off x="4016896" y="6165304"/>
            <a:ext cx="0" cy="360040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3584848" y="5397926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504728" y="5397926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208584" y="2700209"/>
            <a:ext cx="266429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НА 1 ЭТАПЕ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792760" y="6074132"/>
            <a:ext cx="13681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в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1,8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раза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36576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РАЗВИТИЕ ЭКОНОМИЧЕСКОГО ПОТЕНЦИАЛА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80022" y="1440159"/>
            <a:ext cx="9697514" cy="53700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00472" y="1196752"/>
            <a:ext cx="5544616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РЕАЛЬНЫЙ СЕКТОР ЭКОНОМИКИ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Полилиния 87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91" name="Полилиния 90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2" name="Полилиния 91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3" name="Полилиния 92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94" name="Полилиния 93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3" name="Полилиния 102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4" name="Полилиния 103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5" name="Полилиния 104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0" name="Полилиния 109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1" name="Полилиния 110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2" name="Полилиния 111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28" name="Полилиния 127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9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130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2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3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5" name="Полилиния 134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6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137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9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0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41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8" name="Прямоугольный треугольник 57"/>
          <p:cNvSpPr/>
          <p:nvPr/>
        </p:nvSpPr>
        <p:spPr>
          <a:xfrm>
            <a:off x="272480" y="4155802"/>
            <a:ext cx="2880000" cy="360039"/>
          </a:xfrm>
          <a:prstGeom prst="rtTriangl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28464" y="1856145"/>
            <a:ext cx="950505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  <a:cs typeface="Arial" pitchFamily="34" charset="0"/>
              </a:rPr>
              <a:t>Структурная, техническая, организационная модернизация базовых отраслей экономики области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  <a:cs typeface="Arial" pitchFamily="34" charset="0"/>
              </a:rPr>
              <a:t>Формирование единого, связанного с реальным сектором экономики, </a:t>
            </a:r>
            <a:r>
              <a:rPr lang="ru-RU" sz="1600" dirty="0" err="1">
                <a:latin typeface="Calibri" pitchFamily="34" charset="0"/>
                <a:cs typeface="Arial" pitchFamily="34" charset="0"/>
              </a:rPr>
              <a:t>инновационно-технологического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 сектора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  <a:cs typeface="Arial" pitchFamily="34" charset="0"/>
              </a:rPr>
              <a:t>Обеспечение режима наибольшего благоприятствования для развития малого и среднего предпринимательства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  <a:cs typeface="Arial" pitchFamily="34" charset="0"/>
              </a:rPr>
              <a:t>Совершенствование кластерной политики регионального развития  как формы организации взаимодействия между отраслевыми предприятиями и производствами, </a:t>
            </a:r>
            <a:br>
              <a:rPr lang="ru-RU" sz="1600" dirty="0">
                <a:latin typeface="Calibri" pitchFamily="34" charset="0"/>
                <a:cs typeface="Arial" pitchFamily="34" charset="0"/>
              </a:rPr>
            </a:br>
            <a:r>
              <a:rPr lang="ru-RU" sz="1600" dirty="0">
                <a:latin typeface="Calibri" pitchFamily="34" charset="0"/>
                <a:cs typeface="Arial" pitchFamily="34" charset="0"/>
              </a:rPr>
              <a:t>а также стимулирования создания субъектов МСП</a:t>
            </a:r>
          </a:p>
        </p:txBody>
      </p:sp>
      <p:pic>
        <p:nvPicPr>
          <p:cNvPr id="43010" name="Picture 2" descr="https://dikonlab.ru/upload/iblock/9d8/9d8a5cfe143baec658ae204936eda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4515841"/>
            <a:ext cx="2880320" cy="2225527"/>
          </a:xfrm>
          <a:prstGeom prst="rect">
            <a:avLst/>
          </a:prstGeom>
          <a:noFill/>
        </p:spPr>
      </p:pic>
      <p:graphicFrame>
        <p:nvGraphicFramePr>
          <p:cNvPr id="55" name="Диаграмма 54"/>
          <p:cNvGraphicFramePr/>
          <p:nvPr/>
        </p:nvGraphicFramePr>
        <p:xfrm>
          <a:off x="4664968" y="5157192"/>
          <a:ext cx="4572000" cy="114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3440832" y="4293096"/>
            <a:ext cx="619268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РЕАЛЬНЫЙ СЕКТОР ЭКОНОМИКИ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(ПРОМЫШЛЕННОСТЬ, СЕЛЬСКОЕ ХОЗЯЙСТВО, СТРОИТЕЛЬСТВО)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25008" y="6309320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  <a:ea typeface="Source Sans Pro" pitchFamily="34" charset="0"/>
              </a:rPr>
              <a:t>41%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459151" y="6309320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  <a:ea typeface="Source Sans Pro" pitchFamily="34" charset="0"/>
              </a:rPr>
              <a:t>42%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899311" y="6309320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itchFamily="34" charset="0"/>
                <a:ea typeface="Source Sans Pro" pitchFamily="34" charset="0"/>
              </a:rPr>
              <a:t>45%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808984" y="4869160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Добавленная стоимость, млрд. рублей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96816" y="6093296"/>
            <a:ext cx="1550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/>
              <a:t>Доля </a:t>
            </a:r>
          </a:p>
          <a:p>
            <a:r>
              <a:rPr lang="ru-RU" sz="1600" b="1" i="1" dirty="0"/>
              <a:t>в экономике, %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296816" y="4221088"/>
            <a:ext cx="6336704" cy="24898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36576" y="25135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РАЗВИТИЕ ЭКОНОМИЧЕСКОГО ПОТЕНЦИАЛА</a:t>
            </a:r>
          </a:p>
        </p:txBody>
      </p:sp>
      <p:grpSp>
        <p:nvGrpSpPr>
          <p:cNvPr id="2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8" name="Полилиния 107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110" name="Полилиния 109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1" name="Полилиния 110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2" name="Полилиния 111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8" name="Полилиния 127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9" name="Полилиния 128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130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2" name="Полилиния 131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3" name="Полилиния 132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35" name="Полилиния 134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6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137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9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0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41" name="Полилиния 140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2" name="Полилиния 141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3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4" name="Полилиния 143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5" name="Полилиния 144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6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7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48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89110" y="1412776"/>
            <a:ext cx="1718376" cy="536357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1887" y="1359930"/>
            <a:ext cx="9689910" cy="53957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00472" y="2181727"/>
            <a:ext cx="3384376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1. Численность занятых в экономике,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тыс. человек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440832" y="2183719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550,2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440832" y="1772816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2060"/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232920" y="2184344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553,2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32920" y="1773441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2060"/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024884" y="1351127"/>
            <a:ext cx="1735130" cy="539086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5025008" y="1988840"/>
            <a:ext cx="0" cy="4930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200472" y="2754784"/>
            <a:ext cx="3888432" cy="6924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2. Производительность труда </a:t>
            </a:r>
          </a:p>
          <a:p>
            <a:r>
              <a:rPr lang="ru-RU" sz="120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(отношение объема ВРП к численности </a:t>
            </a:r>
          </a:p>
          <a:p>
            <a:r>
              <a:rPr lang="ru-RU" sz="120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занятых в экономике)</a:t>
            </a:r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тыс. рублей на человека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440832" y="2794232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663,5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232920" y="2794857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1516,1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00472" y="3543097"/>
            <a:ext cx="3024336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3. Объем отгруженной продукции </a:t>
            </a:r>
            <a:r>
              <a:rPr lang="ru-RU" sz="1350" b="1" i="1" dirty="0" err="1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пром</a:t>
            </a:r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. производства,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млрд. рублей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440832" y="3615105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300,7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232920" y="3615730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803,2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00472" y="4238891"/>
            <a:ext cx="3024336" cy="3000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4. Индекс </a:t>
            </a:r>
            <a:r>
              <a:rPr lang="ru-RU" sz="1350" b="1" i="1" dirty="0" err="1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пром</a:t>
            </a:r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. производства,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%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3440832" y="4194944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100,1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232920" y="4195569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103,1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00472" y="4799566"/>
            <a:ext cx="302433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5. Объем производства продукции сельского хозяйства,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млрд. рублей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3440832" y="4915024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47,5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4232920" y="4915649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91,0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00472" y="5458773"/>
            <a:ext cx="3024336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6. Индекс производства продукции сельского хозяйства,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%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3440832" y="5534556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106,4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32920" y="5535181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101,8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5097016" y="3212976"/>
            <a:ext cx="3024336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9. Оборот МСП, включая </a:t>
            </a:r>
            <a:r>
              <a:rPr lang="ru-RU" sz="1350" b="1" i="1" dirty="0" err="1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микропредприятия</a:t>
            </a:r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млрд. рублей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8193360" y="3284984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265,7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8985448" y="3284984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558,3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5097016" y="3865547"/>
            <a:ext cx="3024336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10. Инвестиции в основной капитал (ежегодно),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млрд. рублей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8193360" y="3861048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66,4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8985448" y="3861048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158,5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5097016" y="4581128"/>
            <a:ext cx="3240360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11. Объем работ, выполненных по виду деятельности «Строительство» (ежегодно),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млрд. рублей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8193360" y="4684310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29,2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8985448" y="4684310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76,5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5097016" y="5402000"/>
            <a:ext cx="3240360" cy="3000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12. Объем экспорта,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млн. долл. США</a:t>
            </a: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8193360" y="5377715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825,3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8985448" y="5377715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1511,9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5097016" y="5881771"/>
            <a:ext cx="3240360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13. Объем реализации природного </a:t>
            </a:r>
            <a:b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</a:br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газа в качестве моторного топлива,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тыс. куб. м. в год</a:t>
            </a: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8193360" y="6021288"/>
            <a:ext cx="936104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4621,9</a:t>
            </a: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8985448" y="6048744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16800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200472" y="6123873"/>
            <a:ext cx="3384376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7. Количество МСП, включая </a:t>
            </a:r>
            <a:r>
              <a:rPr lang="ru-RU" sz="1350" b="1" i="1" dirty="0" err="1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микропредприятия</a:t>
            </a:r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тыс. единиц</a:t>
            </a: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3440832" y="6263390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18,5</a:t>
            </a: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4232920" y="6264015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26,0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5097016" y="2217638"/>
            <a:ext cx="338437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8. Среднесписочная численность работников МСП, включая </a:t>
            </a:r>
            <a:r>
              <a:rPr lang="ru-RU" sz="1350" b="1" i="1" dirty="0" err="1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микропредприятия</a:t>
            </a:r>
            <a:r>
              <a:rPr lang="ru-RU" sz="1350" b="1" i="1" dirty="0">
                <a:solidFill>
                  <a:schemeClr val="tx2"/>
                </a:solidFill>
                <a:latin typeface="Calibri" pitchFamily="34" charset="0"/>
                <a:ea typeface="Source Sans Pro" pitchFamily="34" charset="0"/>
              </a:rPr>
              <a:t> (без внешних совместителей), </a:t>
            </a:r>
            <a:r>
              <a:rPr lang="ru-RU" sz="135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тыс. человек</a:t>
            </a: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8193360" y="2469335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110,4</a:t>
            </a:r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8985448" y="2469335"/>
            <a:ext cx="864096" cy="3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Source Sans Pro" pitchFamily="34" charset="0"/>
              </a:rPr>
              <a:t>179,0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3224808" y="4494634"/>
            <a:ext cx="201622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B050"/>
                </a:solidFill>
                <a:latin typeface="Calibri" pitchFamily="34" charset="0"/>
                <a:ea typeface="Source Sans Pro" pitchFamily="34" charset="0"/>
              </a:rPr>
              <a:t>рост к 2035 году 159,9%</a:t>
            </a:r>
          </a:p>
        </p:txBody>
      </p:sp>
      <p:sp>
        <p:nvSpPr>
          <p:cNvPr id="177" name="Прямоугольник 176"/>
          <p:cNvSpPr/>
          <p:nvPr/>
        </p:nvSpPr>
        <p:spPr>
          <a:xfrm>
            <a:off x="3224808" y="5779266"/>
            <a:ext cx="201622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B050"/>
                </a:solidFill>
                <a:latin typeface="Calibri" pitchFamily="34" charset="0"/>
                <a:ea typeface="Source Sans Pro" pitchFamily="34" charset="0"/>
              </a:rPr>
              <a:t>рост к 2035 году 123,6%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7977336" y="4160112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B050"/>
                </a:solidFill>
                <a:latin typeface="Calibri" pitchFamily="34" charset="0"/>
                <a:ea typeface="Source Sans Pro" pitchFamily="34" charset="0"/>
              </a:rPr>
              <a:t>рост к 2035 году 238,7%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7977336" y="5019710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B050"/>
                </a:solidFill>
                <a:latin typeface="Calibri" pitchFamily="34" charset="0"/>
                <a:ea typeface="Source Sans Pro" pitchFamily="34" charset="0"/>
              </a:rPr>
              <a:t>рост к 2035 году 262%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7977336" y="5661248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B050"/>
                </a:solidFill>
                <a:latin typeface="Calibri" pitchFamily="34" charset="0"/>
                <a:ea typeface="Source Sans Pro" pitchFamily="34" charset="0"/>
              </a:rPr>
              <a:t>рост к 2035 году 183,2%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216024" y="1196752"/>
            <a:ext cx="5457056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ОЖИДАЕМЫЕ РЕЗУЛЬТАТЫ - 2035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8121352" y="1772191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2060"/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8913440" y="1772816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2060"/>
                </a:solidFill>
                <a:ea typeface="Source Sans Pro" pitchFamily="34" charset="0"/>
              </a:rPr>
              <a:t>2035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36576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Формирование эффективной системы управления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80022" y="1440160"/>
            <a:ext cx="9697514" cy="52292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152800" y="2031806"/>
            <a:ext cx="62646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sz="1600" dirty="0">
                <a:ea typeface="Source Sans Pro" pitchFamily="34" charset="0"/>
              </a:rPr>
              <a:t>Совершенствование нормативной правовой базы, повышение эффективности деятельности органов государственной власти, усиление значимости институтов гражданского общества</a:t>
            </a:r>
            <a:endParaRPr lang="ru-RU" sz="1600" dirty="0"/>
          </a:p>
          <a:p>
            <a:pPr marL="273050" indent="-27305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sz="1600" dirty="0"/>
              <a:t>Совершенствование системы управления финансами, </a:t>
            </a:r>
            <a:br>
              <a:rPr lang="ru-RU" sz="1600" dirty="0"/>
            </a:br>
            <a:r>
              <a:rPr lang="ru-RU" sz="1600" dirty="0"/>
              <a:t>увеличение доходной базы, сохранение сбалансированности бюджета  и повышение эффективности бюджетных расходов</a:t>
            </a:r>
          </a:p>
          <a:p>
            <a:pPr marL="273050" indent="-27305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sz="1600" dirty="0"/>
              <a:t>Совершенствование системы управления имуществом</a:t>
            </a:r>
          </a:p>
          <a:p>
            <a:pPr marL="273050" indent="-27305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sz="1600" dirty="0"/>
              <a:t>Цифровая трансформация сферы государственного управления</a:t>
            </a:r>
          </a:p>
          <a:p>
            <a:pPr marL="273050" indent="-27305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sz="1600" dirty="0"/>
              <a:t>Развитие и повышение эффективности общественных институтов управления и контроля за деятельностью исполнительных органов государственной власти Кировской области</a:t>
            </a:r>
          </a:p>
          <a:p>
            <a:pPr marL="273050" indent="-27305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sz="1600" dirty="0"/>
              <a:t>Совершенствование системы регионального государственного контроля (надзора)</a:t>
            </a:r>
          </a:p>
          <a:p>
            <a:pPr marL="273050" indent="-273050"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sz="1600" dirty="0"/>
              <a:t>Совершенствование системы государственного территориального управления и повышение эффективности межмуниципального взаимодействия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5" name="Прямоугольный треугольник 84"/>
          <p:cNvSpPr/>
          <p:nvPr/>
        </p:nvSpPr>
        <p:spPr>
          <a:xfrm>
            <a:off x="182426" y="1916832"/>
            <a:ext cx="2988420" cy="523220"/>
          </a:xfrm>
          <a:prstGeom prst="rtTriangle">
            <a:avLst/>
          </a:prstGeom>
          <a:solidFill>
            <a:schemeClr val="accent4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Полилиния 95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97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98" name="Полилиния 97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9" name="Полилиния 98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0" name="Полилиния 99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1" name="Полилиния 100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2" name="Полилиния 101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3" name="Полилиния 102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4" name="Полилиния 103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5" name="Полилиния 104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6" name="Полилиния 105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7" name="Полилиния 106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8" name="Полилиния 107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9" name="Полилиния 108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0" name="Полилиния 109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1" name="Полилиния 110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2" name="Полилиния 111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28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29" name="Полилиния 128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2" name="Полилиния 131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3" name="Полилиния 132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4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5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36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00472" y="1268760"/>
            <a:ext cx="417646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СИСТЕМА УПРАВЛЕНИЯ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AB9AB7B-9BFE-792C-FEDB-96AB2C09D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6" y="2420888"/>
            <a:ext cx="2970374" cy="190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00472" y="5053246"/>
            <a:ext cx="9505056" cy="1584176"/>
          </a:xfrm>
          <a:prstGeom prst="rect">
            <a:avLst/>
          </a:prstGeom>
          <a:solidFill>
            <a:srgbClr val="93F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0472" y="3181038"/>
            <a:ext cx="9505056" cy="1584176"/>
          </a:xfrm>
          <a:prstGeom prst="rect">
            <a:avLst/>
          </a:prstGeom>
          <a:solidFill>
            <a:srgbClr val="558ED5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1340769"/>
            <a:ext cx="9505056" cy="1584176"/>
          </a:xfrm>
          <a:prstGeom prst="rect">
            <a:avLst/>
          </a:prstGeom>
          <a:solidFill>
            <a:srgbClr val="558ED5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8464" y="188640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СЦЕНАРИИ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22133" y="1556792"/>
            <a:ext cx="9483395" cy="1308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600" dirty="0"/>
              <a:t>Сохранение сложившихся трендов экономического развития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600" dirty="0"/>
              <a:t>Использование резервов, повышение загрузки существующих мощностей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600" dirty="0"/>
              <a:t>Умеренное развитие обрабатывающих производств и сельского хозяйства</a:t>
            </a:r>
          </a:p>
          <a:p>
            <a:pPr marL="342900" indent="-342900" algn="r">
              <a:spcBef>
                <a:spcPts val="600"/>
              </a:spcBef>
            </a:pPr>
            <a:r>
              <a:rPr lang="ru-RU" sz="1600" b="1" i="1" dirty="0"/>
              <a:t>Результат: преодоление негативных трендов в изменении показателей развития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44487" y="2996952"/>
            <a:ext cx="1440161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БАЗОВЫЙ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72479" y="3385156"/>
            <a:ext cx="9433048" cy="1308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1600" dirty="0"/>
              <a:t>Внедрение и переход к новым производственным технологиям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1600" dirty="0"/>
              <a:t>Развитие ключевых кластеров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sz="1600" dirty="0"/>
              <a:t>Развитие производственной инфраструктуры , создание новых производств</a:t>
            </a:r>
          </a:p>
          <a:p>
            <a:pPr marL="342900" indent="-342900" algn="r">
              <a:spcAft>
                <a:spcPts val="600"/>
              </a:spcAft>
            </a:pPr>
            <a:r>
              <a:rPr lang="ru-RU" sz="1600" b="1" i="1" dirty="0"/>
              <a:t>Результат: стабильный рост экономики области в традиционных секторах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44487" y="4869160"/>
            <a:ext cx="5832649" cy="400110"/>
          </a:xfrm>
          <a:prstGeom prst="rect">
            <a:avLst/>
          </a:prstGeom>
          <a:solidFill>
            <a:srgbClr val="00BC5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ЦЕЛЕВОЙ (ИННОВАЦИОННО-ИНВЕСТИЦИОННЫЙ)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37506" y="5329372"/>
            <a:ext cx="9468021" cy="1308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/>
              <a:t>Интенсивное развитие инновационных, высокотехнологичных и наукоемких секторов экономики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 err="1"/>
              <a:t>Цифровизация</a:t>
            </a:r>
            <a:r>
              <a:rPr lang="ru-RU" sz="1600" dirty="0"/>
              <a:t> всех сфер деятельности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/>
              <a:t>Внедрение инновационных разработок в реальный сектор экономики</a:t>
            </a:r>
          </a:p>
          <a:p>
            <a:pPr marL="342900" indent="-342900" algn="r">
              <a:spcAft>
                <a:spcPts val="600"/>
              </a:spcAft>
            </a:pPr>
            <a:r>
              <a:rPr lang="ru-RU" sz="1600" b="1" i="1" dirty="0"/>
              <a:t>Результат: диверсификация экономики Кировской области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44488" y="1124744"/>
            <a:ext cx="374441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УМЕРЕННО-КОНСЕРВАТИВНЫЙ</a:t>
            </a:r>
          </a:p>
        </p:txBody>
      </p:sp>
      <p:grpSp>
        <p:nvGrpSpPr>
          <p:cNvPr id="68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Полилиния 68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70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71" name="Полилиния 70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2" name="Полилиния 71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3" name="Полилиния 72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74" name="Полилиния 73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5" name="Полилиния 74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6" name="Полилиния 75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77" name="Полилиния 76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8" name="Полилиния 77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9" name="Полилиния 78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0" name="Полилиния 79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1" name="Полилиния 80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2" name="Полилиния 81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3" name="Полилиния 82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4" name="Полилиния 83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5" name="Полилиния 84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6" name="Полилиния 85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7" name="Полилиния 86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8" name="Полилиния 87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9" name="Полилиния 88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0" name="Полилиния 89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1" name="Полилиния 90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2" name="Полилиния 91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3" name="Полилиния 92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4" name="Полилиния 93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5" name="Полилиния 94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96" name="Полилиния 95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7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98" name="Полилиния 97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9" name="Полилиния 98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0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01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02" name="Полилиния 101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3" name="Полилиния 102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4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05" name="Полилиния 104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6" name="Полилиния 105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7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08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09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3440832" y="1713830"/>
            <a:ext cx="3043618" cy="50275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613058" y="1713830"/>
            <a:ext cx="3092470" cy="50275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00472" y="1713830"/>
            <a:ext cx="3043618" cy="5027538"/>
          </a:xfrm>
          <a:prstGeom prst="rect">
            <a:avLst/>
          </a:prstGeom>
          <a:noFill/>
          <a:ln>
            <a:solidFill>
              <a:srgbClr val="FFD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0472" y="188640"/>
            <a:ext cx="950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ЭТАПЫ РЕАЛИЗАЦИИ СТРАТЕГИИ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84848" y="2319258"/>
            <a:ext cx="2808312" cy="4444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endParaRPr lang="ru-RU" dirty="0"/>
          </a:p>
          <a:p>
            <a:pPr>
              <a:spcAft>
                <a:spcPts val="700"/>
              </a:spcAft>
              <a:buClr>
                <a:srgbClr val="C00000"/>
              </a:buClr>
            </a:pPr>
            <a:r>
              <a:rPr lang="ru-RU" sz="1400" dirty="0"/>
              <a:t>Разработка и запуск программ повышения производительности труда</a:t>
            </a:r>
          </a:p>
          <a:p>
            <a:pPr>
              <a:spcAft>
                <a:spcPts val="700"/>
              </a:spcAft>
              <a:buClr>
                <a:srgbClr val="C00000"/>
              </a:buClr>
            </a:pPr>
            <a:r>
              <a:rPr lang="ru-RU" sz="1400" dirty="0"/>
              <a:t>Реновация производственных площадок </a:t>
            </a:r>
          </a:p>
          <a:p>
            <a:pPr>
              <a:spcAft>
                <a:spcPts val="700"/>
              </a:spcAft>
              <a:buClr>
                <a:srgbClr val="C00000"/>
              </a:buClr>
            </a:pPr>
            <a:r>
              <a:rPr lang="ru-RU" sz="1400" dirty="0"/>
              <a:t>Создание новых </a:t>
            </a:r>
            <a:r>
              <a:rPr lang="ru-RU" sz="1400" dirty="0" err="1"/>
              <a:t>логистических</a:t>
            </a:r>
            <a:r>
              <a:rPr lang="ru-RU" sz="1400" dirty="0"/>
              <a:t> центров</a:t>
            </a:r>
          </a:p>
          <a:p>
            <a:pPr>
              <a:spcAft>
                <a:spcPts val="700"/>
              </a:spcAft>
              <a:buClr>
                <a:srgbClr val="C00000"/>
              </a:buClr>
            </a:pPr>
            <a:r>
              <a:rPr lang="ru-RU" sz="1400" dirty="0"/>
              <a:t>Создание </a:t>
            </a:r>
            <a:r>
              <a:rPr lang="ru-RU" sz="1400" dirty="0" err="1"/>
              <a:t>агропром.парка</a:t>
            </a:r>
            <a:r>
              <a:rPr lang="ru-RU" sz="1400" dirty="0"/>
              <a:t>, привлечение в регион крупных </a:t>
            </a:r>
            <a:r>
              <a:rPr lang="ru-RU" sz="1400" dirty="0" err="1"/>
              <a:t>агрохолдингов</a:t>
            </a:r>
            <a:endParaRPr lang="ru-RU" sz="1400" dirty="0"/>
          </a:p>
          <a:p>
            <a:pPr>
              <a:spcAft>
                <a:spcPts val="700"/>
              </a:spcAft>
              <a:buClr>
                <a:srgbClr val="C00000"/>
              </a:buClr>
            </a:pPr>
            <a:r>
              <a:rPr lang="ru-RU" sz="1400" dirty="0"/>
              <a:t>Государственная поддержка развития селекции</a:t>
            </a:r>
          </a:p>
          <a:p>
            <a:pPr>
              <a:spcAft>
                <a:spcPts val="700"/>
              </a:spcAft>
              <a:buClr>
                <a:srgbClr val="C00000"/>
              </a:buClr>
            </a:pPr>
            <a:r>
              <a:rPr lang="ru-RU" sz="1400" dirty="0"/>
              <a:t>Развитие кластера фармацевтических технологий</a:t>
            </a:r>
          </a:p>
          <a:p>
            <a:pPr>
              <a:spcAft>
                <a:spcPts val="700"/>
              </a:spcAft>
              <a:buClr>
                <a:srgbClr val="C00000"/>
              </a:buClr>
            </a:pPr>
            <a:r>
              <a:rPr lang="ru-RU" sz="1400" dirty="0"/>
              <a:t>Внедрение передовых транспортных технологий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4488" y="2420888"/>
            <a:ext cx="2952328" cy="41293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1400" dirty="0"/>
          </a:p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ru-RU" sz="1400" dirty="0"/>
              <a:t>Развитие кластера биотехнологий, создание лесоперерабатывающего кластера и кластера легкой промышленности</a:t>
            </a:r>
          </a:p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ru-RU" sz="1400" dirty="0"/>
              <a:t>Создание </a:t>
            </a:r>
            <a:r>
              <a:rPr lang="ru-RU" sz="1400" dirty="0" err="1"/>
              <a:t>транспортно-логистической</a:t>
            </a:r>
            <a:r>
              <a:rPr lang="ru-RU" sz="1400" dirty="0"/>
              <a:t>, коммунальной, социальной инфраструктуры</a:t>
            </a:r>
          </a:p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ru-RU" sz="1400" dirty="0"/>
              <a:t>Поддержка малого и среднего предпринимательства</a:t>
            </a:r>
          </a:p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ru-RU" sz="1400" dirty="0"/>
              <a:t>Совершенствование научно-исследовательской и материально-технической базы</a:t>
            </a:r>
          </a:p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ru-RU" sz="1400" dirty="0"/>
              <a:t>Улучшение условий жизнедеятельности населения в городской и сельской среде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88504" y="1588730"/>
            <a:ext cx="2448272" cy="400110"/>
          </a:xfrm>
          <a:prstGeom prst="rect">
            <a:avLst/>
          </a:prstGeom>
          <a:solidFill>
            <a:srgbClr val="FFDA65"/>
          </a:solidFill>
          <a:ln>
            <a:solidFill>
              <a:srgbClr val="FFDA6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Calibri" pitchFamily="34" charset="0"/>
                <a:cs typeface="Arial" pitchFamily="34" charset="0"/>
              </a:rPr>
              <a:t>1 этап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681192" y="2420888"/>
            <a:ext cx="3024336" cy="4026743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ru-RU" sz="1400" dirty="0"/>
              <a:t>Рациональное использование ресурсов</a:t>
            </a:r>
          </a:p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ru-RU" sz="1400" dirty="0"/>
              <a:t>Развитие промышленных инноваций</a:t>
            </a:r>
          </a:p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ru-RU" sz="1400" dirty="0"/>
              <a:t>Развитие кластера медицинских и фармацевтических  технологий</a:t>
            </a:r>
          </a:p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ru-RU" sz="1400" dirty="0"/>
              <a:t>Выход на перспективные инновационные сегменты рынка пищевой продукции</a:t>
            </a:r>
          </a:p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ru-RU" sz="1400" dirty="0"/>
              <a:t>Развитие </a:t>
            </a:r>
            <a:r>
              <a:rPr lang="ru-RU" sz="1400" dirty="0" err="1"/>
              <a:t>мультимодальных</a:t>
            </a:r>
            <a:r>
              <a:rPr lang="ru-RU" sz="1400" dirty="0"/>
              <a:t> </a:t>
            </a:r>
            <a:r>
              <a:rPr lang="ru-RU" sz="1400" dirty="0" err="1"/>
              <a:t>транспортно-логистических</a:t>
            </a:r>
            <a:r>
              <a:rPr lang="ru-RU" sz="1400" dirty="0"/>
              <a:t> услуг</a:t>
            </a:r>
          </a:p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ru-RU" sz="1400" dirty="0"/>
              <a:t>Использование интеллектуальных сетей электроснабжения и возобновляемых источников энергии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0" y="1033572"/>
            <a:ext cx="9921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itchFamily="34" charset="0"/>
                <a:cs typeface="Arial" pitchFamily="34" charset="0"/>
              </a:rPr>
              <a:t>Действия в приоритетных направлениях предлагается объединить в </a:t>
            </a:r>
            <a:r>
              <a:rPr lang="ru-RU" sz="2800" b="1" dirty="0">
                <a:solidFill>
                  <a:srgbClr val="0066CC"/>
                </a:solidFill>
                <a:latin typeface="Calibri" pitchFamily="34" charset="0"/>
                <a:ea typeface="Source Sans Pro" pitchFamily="34" charset="0"/>
              </a:rPr>
              <a:t>3</a:t>
            </a:r>
            <a:r>
              <a:rPr lang="ru-RU" dirty="0">
                <a:latin typeface="Calibri" pitchFamily="34" charset="0"/>
                <a:cs typeface="Arial" pitchFamily="34" charset="0"/>
              </a:rPr>
              <a:t> этапа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34626" y="2092786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a typeface="Source Sans Pro" pitchFamily="34" charset="0"/>
              </a:rPr>
              <a:t>2021 - 2024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255704" y="2092786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a typeface="Source Sans Pro" pitchFamily="34" charset="0"/>
              </a:rPr>
              <a:t>2025 - 2030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424056" y="2092786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a typeface="Source Sans Pro" pitchFamily="34" charset="0"/>
              </a:rPr>
              <a:t>2031 - 2035</a:t>
            </a:r>
          </a:p>
        </p:txBody>
      </p:sp>
      <p:pic>
        <p:nvPicPr>
          <p:cNvPr id="13326" name="Picture 14" descr="http://cdn.onlinewebfonts.com/svg/img_439289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008784" y="2060849"/>
            <a:ext cx="633842" cy="43204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7" name="Прямоугольник 46"/>
          <p:cNvSpPr/>
          <p:nvPr/>
        </p:nvSpPr>
        <p:spPr>
          <a:xfrm>
            <a:off x="3728864" y="1588730"/>
            <a:ext cx="2448272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Calibri" pitchFamily="34" charset="0"/>
                <a:cs typeface="Arial" pitchFamily="34" charset="0"/>
              </a:rPr>
              <a:t>2 этап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897216" y="1588730"/>
            <a:ext cx="2448272" cy="400110"/>
          </a:xfrm>
          <a:prstGeom prst="rect">
            <a:avLst/>
          </a:prstGeom>
          <a:solidFill>
            <a:srgbClr val="00BC55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Calibri" pitchFamily="34" charset="0"/>
                <a:cs typeface="Arial" pitchFamily="34" charset="0"/>
              </a:rPr>
              <a:t>3 этап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416496" y="3717032"/>
            <a:ext cx="2664296" cy="0"/>
          </a:xfrm>
          <a:prstGeom prst="line">
            <a:avLst/>
          </a:prstGeom>
          <a:ln>
            <a:solidFill>
              <a:srgbClr val="FFD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16496" y="4437112"/>
            <a:ext cx="2664296" cy="0"/>
          </a:xfrm>
          <a:prstGeom prst="line">
            <a:avLst/>
          </a:prstGeom>
          <a:ln>
            <a:solidFill>
              <a:srgbClr val="FFD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16496" y="5013176"/>
            <a:ext cx="2664296" cy="0"/>
          </a:xfrm>
          <a:prstGeom prst="line">
            <a:avLst/>
          </a:prstGeom>
          <a:ln>
            <a:solidFill>
              <a:srgbClr val="FFD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16496" y="5805264"/>
            <a:ext cx="2664296" cy="0"/>
          </a:xfrm>
          <a:prstGeom prst="line">
            <a:avLst/>
          </a:prstGeom>
          <a:ln>
            <a:solidFill>
              <a:srgbClr val="FFD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16496" y="2636912"/>
            <a:ext cx="2664296" cy="0"/>
          </a:xfrm>
          <a:prstGeom prst="line">
            <a:avLst/>
          </a:prstGeom>
          <a:ln>
            <a:solidFill>
              <a:srgbClr val="FFD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3656856" y="2636912"/>
            <a:ext cx="26642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656856" y="3429000"/>
            <a:ext cx="26642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3656856" y="3933056"/>
            <a:ext cx="26642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3656856" y="4437112"/>
            <a:ext cx="26642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3656856" y="5157192"/>
            <a:ext cx="26642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3656856" y="5692313"/>
            <a:ext cx="26642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656856" y="6237312"/>
            <a:ext cx="266429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6753200" y="2636912"/>
            <a:ext cx="266429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6753200" y="3212976"/>
            <a:ext cx="266429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6753200" y="3573016"/>
            <a:ext cx="266429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6753200" y="4149080"/>
            <a:ext cx="266429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6753200" y="4941168"/>
            <a:ext cx="266429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753200" y="5445224"/>
            <a:ext cx="266429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4" descr="http://cdn.onlinewebfonts.com/svg/img_439289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6263374" y="2060848"/>
            <a:ext cx="633842" cy="43204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91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" name="Полилиния 104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11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114" name="Полилиния 113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8" name="Полилиния 127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9" name="Полилиния 128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130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2" name="Полилиния 131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3" name="Полилиния 132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5" name="Полилиния 134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6" name="Полилиния 135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137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39" name="Полилиния 138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0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1" name="Полилиния 140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2" name="Полилиния 141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3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4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45" name="Полилиния 144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6" name="Полилиния 145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7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8" name="Полилиния 147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9" name="Полилиния 148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0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51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52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0472" y="188640"/>
            <a:ext cx="950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ИНСТРУМЕНТЫ РЕАЛИЗАЦИИ СТРАТЕГИИ</a:t>
            </a:r>
          </a:p>
        </p:txBody>
      </p:sp>
      <p:grpSp>
        <p:nvGrpSpPr>
          <p:cNvPr id="2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" name="Полилиния 104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114" name="Полилиния 113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8" name="Полилиния 127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9" name="Полилиния 128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130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2" name="Полилиния 131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3" name="Полилиния 132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5" name="Полилиния 134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6" name="Полилиния 135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137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39" name="Полилиния 138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0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1" name="Полилиния 140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2" name="Полилиния 141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3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4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45" name="Полилиния 144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6" name="Полилиния 145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7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8" name="Полилиния 147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9" name="Полилиния 148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0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51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52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3062" y="1268760"/>
            <a:ext cx="9727324" cy="5472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848544" y="1124744"/>
            <a:ext cx="828092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ПЛАН  МЕРОПРИЯТИЙ ПО РЕАЛИЗАЦИИ СТРАТЕГИИ</a:t>
            </a: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00471" y="1700808"/>
          <a:ext cx="9505057" cy="49252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1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0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№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 (содержание) мероприятия 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Ожидаемый результат мероприятия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Государственная программа/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региональный проект, в рамках которых запланирована реализация мероприятия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Необходимый объем финансирования, млн.рублей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Источник финансового/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ресурсного обеспечения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Срок реализации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Ответственный исполнитель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09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Приоритетное направление «Развитие экономического потенциала»</a:t>
                      </a:r>
                    </a:p>
                  </a:txBody>
                  <a:tcPr marL="34182" marR="3418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0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34182" marR="341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09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Ключевая цель 3: «Развитие сетевой инфраструктуры, транспортно-транзитной системы, способствующей развитию хозяйственных взаимосвязей и обеспечивающей мобильность населения»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76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Задача 1: «Создание устойчивых транспортных связей для обеспечения мобильности населения и создание </a:t>
                      </a:r>
                      <a:r>
                        <a:rPr lang="ru-RU" sz="1200" dirty="0" err="1"/>
                        <a:t>транспортно-логистической</a:t>
                      </a:r>
                      <a:r>
                        <a:rPr lang="ru-RU" sz="1200" dirty="0"/>
                        <a:t> системы для обеспечения потребностей бизнеса в межрегиональных и </a:t>
                      </a:r>
                      <a:r>
                        <a:rPr lang="ru-RU" sz="1200" dirty="0" err="1"/>
                        <a:t>внутрирегиональных</a:t>
                      </a:r>
                      <a:r>
                        <a:rPr lang="ru-RU" sz="1200" dirty="0"/>
                        <a:t> связях»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76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Проектное направление «Транспортная доступность»*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ПРИМЕР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Строительство  обхода города Кирова (кольцевая дорога) (разработка проектно-сметной документации)</a:t>
                      </a: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Разработана проектно-сметная</a:t>
                      </a:r>
                      <a:r>
                        <a:rPr lang="ru-RU" sz="1200" baseline="0" dirty="0">
                          <a:latin typeface="+mn-lt"/>
                          <a:ea typeface="Times New Roman"/>
                          <a:cs typeface="Times New Roman"/>
                        </a:rPr>
                        <a:t> документация на строительство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обхода города Кирова (кольцевая дорога) </a:t>
                      </a:r>
                      <a:r>
                        <a:rPr lang="ru-RU" sz="1200" baseline="0" dirty="0">
                          <a:latin typeface="+mn-lt"/>
                          <a:ea typeface="Times New Roman"/>
                          <a:cs typeface="Times New Roman"/>
                        </a:rPr>
                        <a:t>протяженностью … километров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программа Кировской области «Развитие транспортной системы»</a:t>
                      </a:r>
                      <a:endParaRPr lang="ru-RU" sz="1200" dirty="0"/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</a:rPr>
                        <a:t>100,0</a:t>
                      </a: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/>
                        <a:t>Средства областного бюджета</a:t>
                      </a: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r>
                        <a:rPr lang="ru-RU" sz="1200" baseline="0" dirty="0">
                          <a:latin typeface="+mn-lt"/>
                          <a:ea typeface="Times New Roman"/>
                          <a:cs typeface="Times New Roman"/>
                        </a:rPr>
                        <a:t> – 2024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+mn-lt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Министерство транспорта</a:t>
                      </a:r>
                      <a:r>
                        <a:rPr lang="ru-RU" sz="1200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Кировской области</a:t>
                      </a: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/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u-an.info/Photo/News/n4657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3134" y="4869160"/>
            <a:ext cx="2734481" cy="180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0472" y="116632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ОЖИДАЕМЫЕ РЕЗУЛЬТАТЫ – 2035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485173" y="611396"/>
            <a:ext cx="2004331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ru-RU" i="1" dirty="0">
                <a:solidFill>
                  <a:schemeClr val="bg1"/>
                </a:solidFill>
              </a:rPr>
              <a:t>Целевой сценарий</a:t>
            </a:r>
          </a:p>
        </p:txBody>
      </p:sp>
      <p:pic>
        <p:nvPicPr>
          <p:cNvPr id="47" name="Picture 7" descr="http://gastrader.com.ua/img/img2.jpg"/>
          <p:cNvPicPr>
            <a:picLocks noChangeAspect="1" noChangeArrowheads="1"/>
          </p:cNvPicPr>
          <p:nvPr/>
        </p:nvPicPr>
        <p:blipFill>
          <a:blip r:embed="rId3" cstate="print"/>
          <a:srcRect l="34802" t="2502" r="27213" b="20163"/>
          <a:stretch>
            <a:fillRect/>
          </a:stretch>
        </p:blipFill>
        <p:spPr bwMode="auto">
          <a:xfrm>
            <a:off x="200473" y="4869159"/>
            <a:ext cx="2592287" cy="1799175"/>
          </a:xfrm>
          <a:prstGeom prst="rect">
            <a:avLst/>
          </a:prstGeom>
          <a:noFill/>
        </p:spPr>
      </p:pic>
      <p:sp>
        <p:nvSpPr>
          <p:cNvPr id="46" name="Параллелограмм 45"/>
          <p:cNvSpPr/>
          <p:nvPr/>
        </p:nvSpPr>
        <p:spPr>
          <a:xfrm>
            <a:off x="2144688" y="4869160"/>
            <a:ext cx="3240360" cy="1821456"/>
          </a:xfrm>
          <a:prstGeom prst="parallelogram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араллелограмм 47"/>
          <p:cNvSpPr/>
          <p:nvPr/>
        </p:nvSpPr>
        <p:spPr>
          <a:xfrm>
            <a:off x="4592960" y="4869160"/>
            <a:ext cx="3024336" cy="1821456"/>
          </a:xfrm>
          <a:prstGeom prst="parallelogram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465168" y="1124744"/>
            <a:ext cx="3384024" cy="36724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7329264" y="1196752"/>
            <a:ext cx="259228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CC"/>
                </a:solidFill>
                <a:latin typeface="Calibri" pitchFamily="34" charset="0"/>
                <a:ea typeface="Source Sans Pro" pitchFamily="34" charset="0"/>
              </a:rPr>
              <a:t>РОСТ СРЕДНЕМЕСЯЧНОЙ</a:t>
            </a:r>
          </a:p>
          <a:p>
            <a:r>
              <a:rPr lang="ru-RU" b="1" dirty="0">
                <a:solidFill>
                  <a:srgbClr val="0066CC"/>
                </a:solidFill>
                <a:latin typeface="Calibri" pitchFamily="34" charset="0"/>
                <a:ea typeface="Source Sans Pro" pitchFamily="34" charset="0"/>
              </a:rPr>
              <a:t>ЗАРАБОТНОЙ ПЛАТЫ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Source Sans Pro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764923" y="4365104"/>
            <a:ext cx="145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тыс. рублей</a:t>
            </a:r>
            <a:endParaRPr lang="ru-RU" i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617296" y="2021939"/>
            <a:ext cx="108012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Calibri" pitchFamily="34" charset="0"/>
                <a:ea typeface="Source Sans Pro" pitchFamily="34" charset="0"/>
              </a:rPr>
              <a:t>2,6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8337376" y="2411596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  <a:latin typeface="Calibri" pitchFamily="34" charset="0"/>
                <a:ea typeface="Source Sans Pro" pitchFamily="34" charset="0"/>
              </a:rPr>
              <a:t>РАЗА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9201472" y="2204864"/>
            <a:ext cx="360040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1" name="Стрелка вверх 120"/>
          <p:cNvSpPr/>
          <p:nvPr/>
        </p:nvSpPr>
        <p:spPr>
          <a:xfrm>
            <a:off x="9273480" y="2276872"/>
            <a:ext cx="216024" cy="144016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329264" y="237268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  <a:latin typeface="Calibri" pitchFamily="34" charset="0"/>
                <a:ea typeface="Source Sans Pro" pitchFamily="34" charset="0"/>
              </a:rPr>
              <a:t>В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6537176" y="1268760"/>
            <a:ext cx="648072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124" name="Picture 34" descr="https://static.wixstatic.com/media/d8aa26_bee8cf815fac42e08bbbda70a6cf72f1~mv2.gif/v1/fit/w_500,h_500,q_90/file.webp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</a:blip>
          <a:srcRect/>
          <a:stretch>
            <a:fillRect/>
          </a:stretch>
        </p:blipFill>
        <p:spPr bwMode="auto">
          <a:xfrm>
            <a:off x="6674646" y="1373867"/>
            <a:ext cx="366586" cy="366586"/>
          </a:xfrm>
          <a:prstGeom prst="rect">
            <a:avLst/>
          </a:prstGeom>
          <a:noFill/>
        </p:spPr>
      </p:pic>
      <p:sp>
        <p:nvSpPr>
          <p:cNvPr id="125" name="Прямоугольник 124"/>
          <p:cNvSpPr/>
          <p:nvPr/>
        </p:nvSpPr>
        <p:spPr>
          <a:xfrm>
            <a:off x="128464" y="1124744"/>
            <a:ext cx="3168352" cy="36724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1064568" y="4427820"/>
            <a:ext cx="1538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млрд. рублей</a:t>
            </a:r>
            <a:endParaRPr lang="ru-RU" i="1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1208584" y="2276872"/>
            <a:ext cx="108012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Calibri" pitchFamily="34" charset="0"/>
                <a:ea typeface="Source Sans Pro" pitchFamily="34" charset="0"/>
              </a:rPr>
              <a:t>2,3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2000672" y="2699628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  <a:latin typeface="Calibri" pitchFamily="34" charset="0"/>
                <a:ea typeface="Source Sans Pro" pitchFamily="34" charset="0"/>
              </a:rPr>
              <a:t>РАЗА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864768" y="2492896"/>
            <a:ext cx="360040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30" name="Стрелка вверх 129"/>
          <p:cNvSpPr/>
          <p:nvPr/>
        </p:nvSpPr>
        <p:spPr>
          <a:xfrm>
            <a:off x="2936776" y="2564904"/>
            <a:ext cx="216024" cy="144016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894074" y="2660719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  <a:latin typeface="Calibri" pitchFamily="34" charset="0"/>
                <a:ea typeface="Source Sans Pro" pitchFamily="34" charset="0"/>
              </a:rPr>
              <a:t>В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920552" y="1148551"/>
            <a:ext cx="302433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CC"/>
                </a:solidFill>
                <a:latin typeface="Calibri" pitchFamily="34" charset="0"/>
                <a:ea typeface="Source Sans Pro" pitchFamily="34" charset="0"/>
              </a:rPr>
              <a:t>УВЕЛИЧЕНИЕ </a:t>
            </a:r>
          </a:p>
          <a:p>
            <a:r>
              <a:rPr lang="ru-RU" b="1" dirty="0">
                <a:solidFill>
                  <a:srgbClr val="0066CC"/>
                </a:solidFill>
                <a:latin typeface="Calibri" pitchFamily="34" charset="0"/>
                <a:ea typeface="Source Sans Pro" pitchFamily="34" charset="0"/>
              </a:rPr>
              <a:t>ВАЛОВОГО</a:t>
            </a:r>
          </a:p>
          <a:p>
            <a:r>
              <a:rPr lang="ru-RU" b="1" dirty="0">
                <a:solidFill>
                  <a:srgbClr val="0066CC"/>
                </a:solidFill>
                <a:latin typeface="Calibri" pitchFamily="34" charset="0"/>
                <a:ea typeface="Source Sans Pro" pitchFamily="34" charset="0"/>
              </a:rPr>
              <a:t>РЕГИОНАЛЬНОГО </a:t>
            </a:r>
          </a:p>
          <a:p>
            <a:r>
              <a:rPr lang="ru-RU" b="1" dirty="0">
                <a:solidFill>
                  <a:srgbClr val="0066CC"/>
                </a:solidFill>
                <a:latin typeface="Calibri" pitchFamily="34" charset="0"/>
                <a:ea typeface="Source Sans Pro" pitchFamily="34" charset="0"/>
              </a:rPr>
              <a:t>ПРОДУКТА </a:t>
            </a:r>
            <a:r>
              <a:rPr lang="ru-RU" sz="1200" b="1" dirty="0">
                <a:solidFill>
                  <a:srgbClr val="0066CC"/>
                </a:solidFill>
                <a:latin typeface="Calibri" pitchFamily="34" charset="0"/>
                <a:ea typeface="Source Sans Pro" pitchFamily="34" charset="0"/>
              </a:rPr>
              <a:t>к 2020 году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Source Sans Pro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00472" y="1268760"/>
            <a:ext cx="648000" cy="64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Куб 133"/>
          <p:cNvSpPr/>
          <p:nvPr/>
        </p:nvSpPr>
        <p:spPr>
          <a:xfrm>
            <a:off x="344488" y="1451685"/>
            <a:ext cx="333855" cy="249123"/>
          </a:xfrm>
          <a:prstGeom prst="cub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440832" y="1124744"/>
            <a:ext cx="2880320" cy="1728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3512840" y="1340768"/>
            <a:ext cx="648000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8" name="Picture 109" descr="http://probkanizhniynovgorod.ru/assets/images/clear-350x350-99.png"/>
          <p:cNvPicPr>
            <a:picLocks noChangeAspect="1" noChangeArrowheads="1"/>
          </p:cNvPicPr>
          <p:nvPr/>
        </p:nvPicPr>
        <p:blipFill>
          <a:blip r:embed="rId7" cstate="print">
            <a:lum bright="100000"/>
          </a:blip>
          <a:srcRect/>
          <a:stretch>
            <a:fillRect/>
          </a:stretch>
        </p:blipFill>
        <p:spPr bwMode="auto">
          <a:xfrm>
            <a:off x="3598918" y="1412776"/>
            <a:ext cx="417978" cy="432048"/>
          </a:xfrm>
          <a:prstGeom prst="rect">
            <a:avLst/>
          </a:prstGeom>
          <a:noFill/>
        </p:spPr>
      </p:pic>
      <p:sp>
        <p:nvSpPr>
          <p:cNvPr id="139" name="Прямоугольник 138"/>
          <p:cNvSpPr/>
          <p:nvPr/>
        </p:nvSpPr>
        <p:spPr>
          <a:xfrm>
            <a:off x="4160912" y="1209526"/>
            <a:ext cx="216024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ПРИРОСТ ВРП 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В СОПОСТАВИМЫХ ЦЕНАХ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к 2020 году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3944888" y="2021939"/>
            <a:ext cx="17281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38,7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5169024" y="2378497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%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5745088" y="2204864"/>
            <a:ext cx="36004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4" name="Стрелка вверх 143"/>
          <p:cNvSpPr/>
          <p:nvPr/>
        </p:nvSpPr>
        <p:spPr>
          <a:xfrm>
            <a:off x="5817096" y="2276872"/>
            <a:ext cx="216024" cy="144016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3440832" y="2996952"/>
            <a:ext cx="2880320" cy="1800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3512840" y="3212976"/>
            <a:ext cx="648000" cy="64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4232920" y="3068960"/>
            <a:ext cx="201622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CC"/>
                </a:solidFill>
                <a:latin typeface="Calibri" pitchFamily="34" charset="0"/>
                <a:ea typeface="Source Sans Pro" pitchFamily="34" charset="0"/>
              </a:rPr>
              <a:t>СРЕДНЕГОДОВАЯ ЧИСЛЕННОСТЬ НАСЕЛЕНИЯ</a:t>
            </a:r>
            <a:endParaRPr lang="ru-RU" b="1" dirty="0">
              <a:solidFill>
                <a:srgbClr val="00B050"/>
              </a:solidFill>
              <a:latin typeface="Calibri" pitchFamily="34" charset="0"/>
              <a:ea typeface="Source Sans Pro" pitchFamily="34" charset="0"/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Source Sans Pro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440832" y="3966155"/>
            <a:ext cx="20162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66CC"/>
                </a:solidFill>
                <a:latin typeface="Calibri" pitchFamily="34" charset="0"/>
                <a:ea typeface="Source Sans Pro" pitchFamily="34" charset="0"/>
              </a:rPr>
              <a:t>1185,2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Source Sans Pro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241032" y="4077072"/>
            <a:ext cx="12961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CC"/>
                </a:solidFill>
                <a:latin typeface="Calibri" pitchFamily="34" charset="0"/>
                <a:ea typeface="Source Sans Pro" pitchFamily="34" charset="0"/>
              </a:rPr>
              <a:t>ТЫС. ЧЕЛОВЕК</a:t>
            </a:r>
          </a:p>
        </p:txBody>
      </p:sp>
      <p:pic>
        <p:nvPicPr>
          <p:cNvPr id="155" name="Picture 107" descr="http://cdn.onlinewebfonts.com/svg/img_507337.png"/>
          <p:cNvPicPr>
            <a:picLocks noChangeAspect="1" noChangeArrowheads="1"/>
          </p:cNvPicPr>
          <p:nvPr/>
        </p:nvPicPr>
        <p:blipFill>
          <a:blip r:embed="rId8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3584848" y="3356992"/>
            <a:ext cx="460625" cy="360040"/>
          </a:xfrm>
          <a:prstGeom prst="rect">
            <a:avLst/>
          </a:prstGeom>
          <a:noFill/>
        </p:spPr>
      </p:pic>
      <p:grpSp>
        <p:nvGrpSpPr>
          <p:cNvPr id="90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Полилиния 91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9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94" name="Полилиния 93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5" name="Полилиния 94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6" name="Полилиния 95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97" name="Полилиния 96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9" name="Полилиния 98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0" name="Полилиния 99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1" name="Полилиния 100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2" name="Полилиния 101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0" name="Полилиния 109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1" name="Полилиния 110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2" name="Полилиния 111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0" name="Полилиния 139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8" name="Полилиния 147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0" name="Полилиния 149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2" name="Полилиния 151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3" name="Полилиния 152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6" name="Полилиния 155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7" name="Полилиния 156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8" name="Полилиния 157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9" name="Полилиния 158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60" name="Полилиния 159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61" name="Полилиния 160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62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63" name="Полилиния 162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64" name="Полилиния 163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65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66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67" name="Полилиния 166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68" name="Полилиния 167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69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70" name="Полилиния 169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71" name="Полилиния 170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72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73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74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87" name="Диаграмма 86"/>
          <p:cNvGraphicFramePr/>
          <p:nvPr/>
        </p:nvGraphicFramePr>
        <p:xfrm>
          <a:off x="272480" y="3212976"/>
          <a:ext cx="2952328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8" name="Диаграмма 97"/>
          <p:cNvGraphicFramePr/>
          <p:nvPr/>
        </p:nvGraphicFramePr>
        <p:xfrm>
          <a:off x="6465168" y="2996952"/>
          <a:ext cx="332027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3296816" y="2870939"/>
            <a:ext cx="3512840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СОЦИАЛЬНО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ЭКОНОМИЧЕСКОГО РАЗВИТИЯ КИРОВСКОЙ ОБЛАСТИ</a:t>
            </a:r>
            <a:endParaRPr lang="en-US" sz="2800" b="1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9404" y="1239723"/>
            <a:ext cx="356379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ru-RU" sz="13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2800" y="764704"/>
            <a:ext cx="37071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6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</p:txBody>
      </p:sp>
      <p:grpSp>
        <p:nvGrpSpPr>
          <p:cNvPr id="8" name="Группа 8"/>
          <p:cNvGrpSpPr>
            <a:grpSpLocks noChangeAspect="1"/>
          </p:cNvGrpSpPr>
          <p:nvPr/>
        </p:nvGrpSpPr>
        <p:grpSpPr bwMode="auto">
          <a:xfrm>
            <a:off x="4195673" y="4168824"/>
            <a:ext cx="1440160" cy="1755971"/>
            <a:chOff x="1909763" y="26194"/>
            <a:chExt cx="5329925" cy="6731794"/>
          </a:xfrm>
          <a:solidFill>
            <a:srgbClr val="0070C0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Полилиния 8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10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11" name="Полилиния 10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" name="Полилиния 11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" name="Полилиния 12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4" name="Полилиния 13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" name="Полилиния 14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6" name="Полилиния 15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7" name="Полилиния 16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8" name="Полилиния 17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9" name="Полилиния 18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0" name="Полилиния 19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1" name="Полилиния 20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2" name="Полилиния 21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3" name="Полилиния 22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4" name="Полилиния 23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5" name="Полилиния 24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6" name="Полилиния 25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7" name="Полилиния 26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8" name="Полилиния 27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9" name="Полилиния 28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0" name="Полилиния 29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1" name="Полилиния 30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2" name="Полилиния 31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3" name="Полилиния 32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4" name="Полилиния 33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5" name="Полилиния 34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36" name="Полилиния 35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7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38" name="Полилиния 37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9" name="Полилиния 38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0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41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42" name="Полилиния 41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3" name="Полилиния 42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4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45" name="Полилиния 44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6" name="Полилиния 45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7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48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pic>
        <p:nvPicPr>
          <p:cNvPr id="49" name="Picture 5" descr="https://wikilogo.ru/wp-content/uploads/2015/03/Aeroflo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36344">
            <a:off x="3669863" y="3434763"/>
            <a:ext cx="2778831" cy="2084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321152" y="1332604"/>
            <a:ext cx="3384376" cy="526474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36776" y="188640"/>
            <a:ext cx="696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ОЦЕНКА ПОКАЗАТЕЛЕЙ СТРАТЕГИИ - 2020</a:t>
            </a:r>
            <a:endParaRPr lang="ru-RU" sz="28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200472" y="2265340"/>
          <a:ext cx="9577064" cy="426000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54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2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Объем ВРП, млрд. рублей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370,3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374,2*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393,6 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Индекс физического объема ВРП, %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100,9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98,6*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115,0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Объем инвестиций в основной капитал, млрд. рублей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72,2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66,4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97,2 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Объем инвестиций в основной капитал на душу населения, тыс. рублей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57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52,9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72,6 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Производительность труда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(отношение объема ВРП к численности занятых в экономике), тыс. рублей на человека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+mn-ea"/>
                          <a:cs typeface="+mn-cs"/>
                        </a:rPr>
                        <a:t>637,9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663,5*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675,1 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Ввод жилых домов, тыс. кв. метров общей площади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503,8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457,4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1000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2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Среднемесячная номинальная начисленная заработная плата работников организаций, тыс. рублей в месяц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30,2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32,4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36,1 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1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Среднегодовая численность населения,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том числе трудоспособного, тыс. 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1267,3/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664,1</a:t>
                      </a: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1256,3/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662,4*</a:t>
                      </a: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1340,0/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770,0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Коэффициент рождаемости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8,8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8,4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10,0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смертности</a:t>
                      </a: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16,8</a:t>
                      </a: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Миграционный прирост (убыль)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-2,8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-1,7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+5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5159" marR="35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6456" y="6594693"/>
            <a:ext cx="9073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*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 оценке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239" y="1310184"/>
            <a:ext cx="9703558" cy="5287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0472" y="1124744"/>
            <a:ext cx="2592288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ИНДИКАТОРЫ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76936" y="1340768"/>
            <a:ext cx="2304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0070C0"/>
                </a:solidFill>
                <a:ea typeface="Source Sans Pro" pitchFamily="34" charset="0"/>
              </a:rPr>
              <a:t>2019 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37176" y="1916832"/>
            <a:ext cx="1080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ea typeface="Source Sans Pro" pitchFamily="34" charset="0"/>
              </a:rPr>
              <a:t>Факт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704856" y="1700808"/>
            <a:ext cx="2144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ea typeface="Source Sans Pro" pitchFamily="34" charset="0"/>
              </a:rPr>
              <a:t>Целевое значение Стратегии - 2020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29264" y="1340768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0070C0"/>
                </a:solidFill>
                <a:ea typeface="Source Sans Pro" pitchFamily="34" charset="0"/>
              </a:rPr>
              <a:t>2020 год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48195" y="1907540"/>
            <a:ext cx="70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ea typeface="Source Sans Pro" pitchFamily="34" charset="0"/>
              </a:rPr>
              <a:t>Факт</a:t>
            </a:r>
          </a:p>
        </p:txBody>
      </p:sp>
      <p:grpSp>
        <p:nvGrpSpPr>
          <p:cNvPr id="23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Полилиния 23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25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26" name="Полилиния 25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7" name="Полилиния 26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28" name="Полилиния 27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29" name="Полилиния 28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0" name="Полилиния 29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1" name="Полилиния 30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32" name="Полилиния 31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3" name="Полилиния 32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4" name="Полилиния 33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5" name="Полилиния 34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6" name="Полилиния 35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7" name="Полилиния 36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8" name="Полилиния 37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39" name="Полилиния 38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0" name="Полилиния 39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1" name="Полилиния 40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2" name="Полилиния 41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3" name="Полилиния 42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4" name="Полилиния 43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5" name="Полилиния 44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6" name="Полилиния 45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7" name="Полилиния 46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8" name="Полилиния 47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49" name="Полилиния 48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0" name="Полилиния 49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51" name="Полилиния 50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2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54" name="Полилиния 53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5" name="Полилиния 54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6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57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58" name="Полилиния 57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9" name="Полилиния 58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0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61" name="Полилиния 60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2" name="Полилиния 61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3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64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grpSp>
        <p:nvGrpSpPr>
          <p:cNvPr id="66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Полилиния 66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68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69" name="Полилиния 68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0" name="Полилиния 69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1" name="Полилиния 70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72" name="Полилиния 71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3" name="Полилиния 72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4" name="Полилиния 73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75" name="Полилиния 74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6" name="Полилиния 75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7" name="Полилиния 76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8" name="Полилиния 77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9" name="Полилиния 78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0" name="Полилиния 79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1" name="Полилиния 80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2" name="Полилиния 81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3" name="Полилиния 82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4" name="Полилиния 83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5" name="Полилиния 84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6" name="Полилиния 85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7" name="Полилиния 86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8" name="Полилиния 87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9" name="Полилиния 88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0" name="Полилиния 89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1" name="Полилиния 90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2" name="Полилиния 91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3" name="Полилиния 92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94" name="Полилиния 93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5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96" name="Полилиния 95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7" name="Полилиния 96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8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99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00" name="Полилиния 99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1" name="Полилиния 100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2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03" name="Полилиния 102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4" name="Полилиния 103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5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06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07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48744" y="18864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СОЦИАЛЬНО-ЭКОНОМИЧЕСКОЕ ПОЛОЖЕНИЕ</a:t>
            </a:r>
            <a:endParaRPr lang="ru-RU" sz="28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472" y="1287924"/>
            <a:ext cx="4608512" cy="26642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4488" y="1052736"/>
            <a:ext cx="2448272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ПРОБЛЕМЫ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6536" y="163867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Региональная система расселения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76536" y="2771636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Сложная демографическая ситуация</a:t>
            </a:r>
          </a:p>
        </p:txBody>
      </p:sp>
      <p:pic>
        <p:nvPicPr>
          <p:cNvPr id="14338" name="Picture 2" descr="https://cdn1.iconfinder.com/data/icons/ui-for-web-and-mobile/512/Ui-09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647964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2" descr="https://cdn1.iconfinder.com/data/icons/ui-for-web-and-mobile/512/Ui-09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3212976"/>
            <a:ext cx="432048" cy="43204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76536" y="1938898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600" kern="900" dirty="0" err="1"/>
              <a:t>мелкоселенность</a:t>
            </a:r>
            <a:endParaRPr lang="ru-RU" sz="1600" kern="900" dirty="0"/>
          </a:p>
          <a:p>
            <a:pPr indent="1778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600" kern="900" dirty="0"/>
              <a:t>низкая плотность населения</a:t>
            </a:r>
          </a:p>
          <a:p>
            <a:pPr indent="1778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600" kern="900" dirty="0"/>
              <a:t>большие расстояния между </a:t>
            </a:r>
            <a:r>
              <a:rPr lang="ru-RU" sz="1600" kern="900" dirty="0" err="1"/>
              <a:t>нас.пунктами</a:t>
            </a:r>
            <a:endParaRPr lang="ru-RU" sz="1600" kern="900" dirty="0"/>
          </a:p>
        </p:txBody>
      </p:sp>
      <p:pic>
        <p:nvPicPr>
          <p:cNvPr id="33" name="Picture 2" descr="https://cdn1.iconfinder.com/data/icons/ui-for-web-and-mobile/512/Ui-09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708920"/>
            <a:ext cx="432048" cy="43204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776536" y="3275692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Слабая транспортная инфраструктура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97016" y="1287924"/>
            <a:ext cx="4608512" cy="26642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601072" y="1647964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Выгодное географическое положение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601072" y="215202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Богатая лесосырьевая база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01072" y="3171165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Уникальные конкурентоспособные производства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601072" y="266536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Крупные промышленные предприятия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241032" y="1052736"/>
            <a:ext cx="3024336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ПРЕИМУЩЕСТВА</a:t>
            </a:r>
          </a:p>
        </p:txBody>
      </p:sp>
      <p:pic>
        <p:nvPicPr>
          <p:cNvPr id="45" name="Picture 2" descr="https://www.freepngimg.com/thumb/symbol/81282-exclamation-angle-area-question-mark-interj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024" y="1657256"/>
            <a:ext cx="432365" cy="432000"/>
          </a:xfrm>
          <a:prstGeom prst="rect">
            <a:avLst/>
          </a:prstGeom>
          <a:noFill/>
        </p:spPr>
      </p:pic>
      <p:pic>
        <p:nvPicPr>
          <p:cNvPr id="46" name="Picture 2" descr="https://www.freepngimg.com/thumb/symbol/81282-exclamation-angle-area-question-mark-interj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024" y="2161360"/>
            <a:ext cx="432365" cy="432000"/>
          </a:xfrm>
          <a:prstGeom prst="rect">
            <a:avLst/>
          </a:prstGeom>
          <a:noFill/>
        </p:spPr>
      </p:pic>
      <p:pic>
        <p:nvPicPr>
          <p:cNvPr id="47" name="Picture 2" descr="https://www.freepngimg.com/thumb/symbol/81282-exclamation-angle-area-question-mark-interj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024" y="2665368"/>
            <a:ext cx="432365" cy="432000"/>
          </a:xfrm>
          <a:prstGeom prst="rect">
            <a:avLst/>
          </a:prstGeom>
          <a:noFill/>
        </p:spPr>
      </p:pic>
      <p:pic>
        <p:nvPicPr>
          <p:cNvPr id="48" name="Picture 2" descr="https://www.freepngimg.com/thumb/symbol/81282-exclamation-angle-area-question-mark-interj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024" y="3313488"/>
            <a:ext cx="432365" cy="432000"/>
          </a:xfrm>
          <a:prstGeom prst="rect">
            <a:avLst/>
          </a:prstGeom>
          <a:noFill/>
        </p:spPr>
      </p:pic>
      <p:grpSp>
        <p:nvGrpSpPr>
          <p:cNvPr id="44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Полилиния 48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50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51" name="Полилиния 50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2" name="Полилиния 51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3" name="Полилиния 52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54" name="Полилиния 53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5" name="Полилиния 54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6" name="Полилиния 55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57" name="Полилиния 56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8" name="Полилиния 57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59" name="Полилиния 58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0" name="Полилиния 59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1" name="Полилиния 60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2" name="Полилиния 61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3" name="Полилиния 62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4" name="Полилиния 63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5" name="Полилиния 64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6" name="Полилиния 65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7" name="Полилиния 66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8" name="Полилиния 67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69" name="Полилиния 68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0" name="Полилиния 69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1" name="Полилиния 70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2" name="Полилиния 71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3" name="Полилиния 72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4" name="Полилиния 73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5" name="Полилиния 74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76" name="Полилиния 75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7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78" name="Полилиния 77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9" name="Полилиния 78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0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81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82" name="Полилиния 81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3" name="Полилиния 82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4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85" name="Полилиния 84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6" name="Полилиния 85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7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88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89" name="Прямоугольник 88"/>
          <p:cNvSpPr/>
          <p:nvPr/>
        </p:nvSpPr>
        <p:spPr>
          <a:xfrm>
            <a:off x="200472" y="4221088"/>
            <a:ext cx="9505056" cy="25345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44488" y="3913892"/>
            <a:ext cx="259228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a typeface="Source Sans Pro" pitchFamily="34" charset="0"/>
              </a:rPr>
              <a:t>SW</a:t>
            </a:r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О</a:t>
            </a:r>
            <a:r>
              <a:rPr lang="en-US" sz="2800" b="1" dirty="0">
                <a:solidFill>
                  <a:schemeClr val="bg1"/>
                </a:solidFill>
                <a:ea typeface="Source Sans Pro" pitchFamily="34" charset="0"/>
              </a:rPr>
              <a:t>T – </a:t>
            </a:r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анализ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04528" y="4422838"/>
            <a:ext cx="4392488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/>
              <a:t>природно-географический потенциал</a:t>
            </a:r>
          </a:p>
          <a:p>
            <a:pPr>
              <a:spcAft>
                <a:spcPts val="800"/>
              </a:spcAft>
            </a:pPr>
            <a:r>
              <a:rPr lang="ru-RU" sz="1600" dirty="0"/>
              <a:t>социально-демографический и трудовой потенциал</a:t>
            </a:r>
          </a:p>
          <a:p>
            <a:pPr>
              <a:spcAft>
                <a:spcPts val="800"/>
              </a:spcAft>
            </a:pPr>
            <a:r>
              <a:rPr lang="ru-RU" sz="1600" dirty="0"/>
              <a:t>экономический потенциал</a:t>
            </a:r>
          </a:p>
          <a:p>
            <a:pPr>
              <a:spcAft>
                <a:spcPts val="800"/>
              </a:spcAft>
            </a:pPr>
            <a:r>
              <a:rPr lang="ru-RU" sz="1600" dirty="0"/>
              <a:t>производственный потенциал</a:t>
            </a:r>
          </a:p>
          <a:p>
            <a:pPr>
              <a:spcAft>
                <a:spcPts val="800"/>
              </a:spcAft>
            </a:pPr>
            <a:r>
              <a:rPr lang="ru-RU" sz="1600" dirty="0"/>
              <a:t>развитие МСП</a:t>
            </a:r>
          </a:p>
          <a:p>
            <a:pPr>
              <a:spcAft>
                <a:spcPts val="800"/>
              </a:spcAft>
            </a:pPr>
            <a:r>
              <a:rPr lang="ru-RU" sz="1600" dirty="0"/>
              <a:t>научно-инновационный потенциал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457056" y="4422838"/>
            <a:ext cx="4232920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/>
              <a:t>рекреационно-туристический потенциал</a:t>
            </a:r>
          </a:p>
          <a:p>
            <a:pPr>
              <a:spcAft>
                <a:spcPts val="800"/>
              </a:spcAft>
            </a:pPr>
            <a:r>
              <a:rPr lang="ru-RU" sz="1600" dirty="0"/>
              <a:t>информационный потенциал</a:t>
            </a:r>
          </a:p>
          <a:p>
            <a:pPr>
              <a:spcAft>
                <a:spcPts val="800"/>
              </a:spcAft>
            </a:pPr>
            <a:r>
              <a:rPr lang="ru-RU" sz="1600" dirty="0"/>
              <a:t>культурно-исторический потенциал</a:t>
            </a:r>
          </a:p>
          <a:p>
            <a:pPr>
              <a:spcAft>
                <a:spcPts val="800"/>
              </a:spcAft>
            </a:pPr>
            <a:r>
              <a:rPr lang="ru-RU" sz="1600" dirty="0"/>
              <a:t>потенциал в сфере физической культуры </a:t>
            </a:r>
            <a:br>
              <a:rPr lang="ru-RU" sz="1600" dirty="0"/>
            </a:br>
            <a:r>
              <a:rPr lang="ru-RU" sz="1600" dirty="0"/>
              <a:t>и спорта</a:t>
            </a:r>
          </a:p>
          <a:p>
            <a:pPr>
              <a:spcAft>
                <a:spcPts val="800"/>
              </a:spcAft>
            </a:pPr>
            <a:r>
              <a:rPr lang="ru-RU" sz="1600" dirty="0"/>
              <a:t>развитие жилищно-коммунального хозяйства</a:t>
            </a:r>
          </a:p>
          <a:p>
            <a:pPr>
              <a:spcAft>
                <a:spcPts val="800"/>
              </a:spcAft>
            </a:pPr>
            <a:r>
              <a:rPr lang="ru-RU" sz="1600" dirty="0"/>
              <a:t>развитие транспортной системы</a:t>
            </a:r>
          </a:p>
        </p:txBody>
      </p:sp>
      <p:pic>
        <p:nvPicPr>
          <p:cNvPr id="93" name="Picture 8" descr="https://www.clipartmax.com/png/full/391-3911698_green-leaf-clipart-best-green-leaf-clipart-bes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00000"/>
          </a:blip>
          <a:srcRect/>
          <a:stretch>
            <a:fillRect/>
          </a:stretch>
        </p:blipFill>
        <p:spPr bwMode="auto">
          <a:xfrm>
            <a:off x="344488" y="4494846"/>
            <a:ext cx="319647" cy="288032"/>
          </a:xfrm>
          <a:prstGeom prst="rect">
            <a:avLst/>
          </a:prstGeom>
          <a:noFill/>
        </p:spPr>
      </p:pic>
      <p:pic>
        <p:nvPicPr>
          <p:cNvPr id="95" name="Picture 12" descr="https://www.clipartmax.com/png/full/136-1366104_innovation-cave-des-vignerons-de-saumu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00000"/>
          </a:blip>
          <a:srcRect/>
          <a:stretch>
            <a:fillRect/>
          </a:stretch>
        </p:blipFill>
        <p:spPr bwMode="auto">
          <a:xfrm>
            <a:off x="416528" y="5358974"/>
            <a:ext cx="288000" cy="288000"/>
          </a:xfrm>
          <a:prstGeom prst="rect">
            <a:avLst/>
          </a:prstGeom>
          <a:noFill/>
        </p:spPr>
      </p:pic>
      <p:pic>
        <p:nvPicPr>
          <p:cNvPr id="97" name="Picture 16" descr="https://www.multivu.com/players/English/8426751-facebook-marketplace-for-the-holiday-tips/image/FacebookMarketplace_1543953635750-HR.jp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</a:blip>
          <a:srcRect l="23447" t="2321" r="23634" b="2760"/>
          <a:stretch>
            <a:fillRect/>
          </a:stretch>
        </p:blipFill>
        <p:spPr bwMode="auto">
          <a:xfrm>
            <a:off x="416496" y="6079022"/>
            <a:ext cx="285451" cy="288000"/>
          </a:xfrm>
          <a:prstGeom prst="rect">
            <a:avLst/>
          </a:prstGeom>
          <a:noFill/>
        </p:spPr>
      </p:pic>
      <p:pic>
        <p:nvPicPr>
          <p:cNvPr id="98" name="Picture 18" descr="https://www.pinclipart.com/picdir/big/111-1118865_research-development-data-science-icon-png-clipart.png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</a:blip>
          <a:srcRect/>
          <a:stretch>
            <a:fillRect/>
          </a:stretch>
        </p:blipFill>
        <p:spPr bwMode="auto">
          <a:xfrm>
            <a:off x="437984" y="6439094"/>
            <a:ext cx="266544" cy="288000"/>
          </a:xfrm>
          <a:prstGeom prst="rect">
            <a:avLst/>
          </a:prstGeom>
          <a:noFill/>
        </p:spPr>
      </p:pic>
      <p:pic>
        <p:nvPicPr>
          <p:cNvPr id="99" name="Picture 20" descr="https://yt3.ggpht.com/a/AATXAJx3si0kcwJpXO_7T6KNz6Evn4fgI-sBqsB5Ug=s900-c-k-c0xffffffff-no-rj-mo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</a:blip>
          <a:srcRect/>
          <a:stretch>
            <a:fillRect/>
          </a:stretch>
        </p:blipFill>
        <p:spPr bwMode="auto">
          <a:xfrm>
            <a:off x="5169056" y="4422838"/>
            <a:ext cx="288000" cy="288000"/>
          </a:xfrm>
          <a:prstGeom prst="rect">
            <a:avLst/>
          </a:prstGeom>
          <a:noFill/>
        </p:spPr>
      </p:pic>
      <p:pic>
        <p:nvPicPr>
          <p:cNvPr id="100" name="Picture 26" descr="https://img2.freepng.ru/20180404/hie/kisspng-computer-icons-information-symbol-clip-art-information-5ac567f604ace2.8334160515228866460192.jpg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</a:blip>
          <a:srcRect/>
          <a:stretch>
            <a:fillRect/>
          </a:stretch>
        </p:blipFill>
        <p:spPr bwMode="auto">
          <a:xfrm>
            <a:off x="5169024" y="4782878"/>
            <a:ext cx="288000" cy="288000"/>
          </a:xfrm>
          <a:prstGeom prst="rect">
            <a:avLst/>
          </a:prstGeom>
          <a:noFill/>
        </p:spPr>
      </p:pic>
      <p:pic>
        <p:nvPicPr>
          <p:cNvPr id="101" name="Picture 28" descr="https://www.clipartmax.com/png/middle/187-1870710_culture-clipart-cultural-program-wwe-johnny-gargano-logo.png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</a:blip>
          <a:srcRect/>
          <a:stretch>
            <a:fillRect/>
          </a:stretch>
        </p:blipFill>
        <p:spPr bwMode="auto">
          <a:xfrm>
            <a:off x="5121056" y="5142950"/>
            <a:ext cx="357000" cy="306000"/>
          </a:xfrm>
          <a:prstGeom prst="rect">
            <a:avLst/>
          </a:prstGeom>
          <a:noFill/>
        </p:spPr>
      </p:pic>
      <p:pic>
        <p:nvPicPr>
          <p:cNvPr id="103" name="Picture 32" descr="https://img2.freepng.ru/20180806/qrx/kisspng-public-utility-computer-icons-product-share-icon-i-5b68aa81b7f549.0297278515335860497535.jp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</a:blip>
          <a:srcRect l="21658" r="21223"/>
          <a:stretch>
            <a:fillRect/>
          </a:stretch>
        </p:blipFill>
        <p:spPr bwMode="auto">
          <a:xfrm>
            <a:off x="5169024" y="6061054"/>
            <a:ext cx="302512" cy="306000"/>
          </a:xfrm>
          <a:prstGeom prst="rect">
            <a:avLst/>
          </a:prstGeom>
          <a:noFill/>
        </p:spPr>
      </p:pic>
      <p:pic>
        <p:nvPicPr>
          <p:cNvPr id="104" name="Picture 34" descr="https://static.tildacdn.com/tild3933-6332-4633-b861-303661616637/transportation-icon.gif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</a:blip>
          <a:srcRect/>
          <a:stretch>
            <a:fillRect/>
          </a:stretch>
        </p:blipFill>
        <p:spPr bwMode="auto">
          <a:xfrm>
            <a:off x="5169024" y="6439062"/>
            <a:ext cx="327410" cy="324000"/>
          </a:xfrm>
          <a:prstGeom prst="rect">
            <a:avLst/>
          </a:prstGeom>
          <a:noFill/>
        </p:spPr>
      </p:pic>
      <p:pic>
        <p:nvPicPr>
          <p:cNvPr id="107" name="Picture 38" descr="http://cdn.onlinewebfonts.com/svg/download_3737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6496" y="4869160"/>
            <a:ext cx="249823" cy="288032"/>
          </a:xfrm>
          <a:prstGeom prst="rect">
            <a:avLst/>
          </a:prstGeom>
          <a:noFill/>
        </p:spPr>
      </p:pic>
      <p:pic>
        <p:nvPicPr>
          <p:cNvPr id="108" name="Picture 30" descr="https://img.pngio.com/industry-smoke-power-plant-svg-png-icon-free-download-513572-power-plant-png-906_980.png"/>
          <p:cNvPicPr>
            <a:picLocks noChangeAspect="1" noChangeArrowheads="1"/>
          </p:cNvPicPr>
          <p:nvPr/>
        </p:nvPicPr>
        <p:blipFill>
          <a:blip r:embed="rId14" cstate="print">
            <a:lum bright="-100000"/>
          </a:blip>
          <a:srcRect/>
          <a:stretch>
            <a:fillRect/>
          </a:stretch>
        </p:blipFill>
        <p:spPr bwMode="auto">
          <a:xfrm>
            <a:off x="416497" y="5733257"/>
            <a:ext cx="238596" cy="258084"/>
          </a:xfrm>
          <a:prstGeom prst="rect">
            <a:avLst/>
          </a:prstGeom>
          <a:noFill/>
        </p:spPr>
      </p:pic>
      <p:pic>
        <p:nvPicPr>
          <p:cNvPr id="18436" name="Picture 4" descr="https://static.tildacdn.com/tild6133-3963-4035-b431-316634666662/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76854" y="5589240"/>
            <a:ext cx="280202" cy="280202"/>
          </a:xfrm>
          <a:prstGeom prst="rect">
            <a:avLst/>
          </a:prstGeom>
          <a:noFill/>
        </p:spPr>
      </p:pic>
      <p:grpSp>
        <p:nvGrpSpPr>
          <p:cNvPr id="109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Полилиния 109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111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112" name="Полилиния 111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8" name="Полилиния 127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9" name="Полилиния 128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130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2" name="Полилиния 131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3" name="Полилиния 132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5" name="Полилиния 134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6" name="Полилиния 135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9" name="Полилиния 138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0" name="Полилиния 139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1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2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43" name="Полилиния 142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4" name="Полилиния 143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5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6" name="Полилиния 145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7" name="Полилиния 146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8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9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50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3" descr="https://catholiccharitiesjoliet.org/wp-content/uploads/2018/08/Family-Tree.jpg"/>
          <p:cNvPicPr>
            <a:picLocks noChangeAspect="1" noChangeArrowheads="1"/>
          </p:cNvPicPr>
          <p:nvPr/>
        </p:nvPicPr>
        <p:blipFill>
          <a:blip r:embed="rId2" cstate="print"/>
          <a:srcRect b="3390"/>
          <a:stretch>
            <a:fillRect/>
          </a:stretch>
        </p:blipFill>
        <p:spPr bwMode="auto">
          <a:xfrm>
            <a:off x="200472" y="2564904"/>
            <a:ext cx="4392488" cy="4104456"/>
          </a:xfrm>
          <a:prstGeom prst="rect">
            <a:avLst/>
          </a:prstGeom>
          <a:noFill/>
        </p:spPr>
      </p:pic>
      <p:sp>
        <p:nvSpPr>
          <p:cNvPr id="76" name="Прямоугольник 75"/>
          <p:cNvSpPr/>
          <p:nvPr/>
        </p:nvSpPr>
        <p:spPr>
          <a:xfrm>
            <a:off x="56456" y="1340768"/>
            <a:ext cx="9777536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64768" y="188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ЦЕЛЬ И ПРИОРИТЕТЫ РАЗВИТИЯ СТРАТЕГИИ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28464" y="1569566"/>
            <a:ext cx="957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Source Sans Pro" pitchFamily="34" charset="0"/>
              </a:rPr>
              <a:t>Полное и гармоничное </a:t>
            </a:r>
            <a:r>
              <a:rPr lang="ru-RU" b="1" dirty="0">
                <a:solidFill>
                  <a:srgbClr val="002060"/>
                </a:solidFill>
                <a:ea typeface="Source Sans Pro" pitchFamily="34" charset="0"/>
              </a:rPr>
              <a:t>становление и развитие личности</a:t>
            </a:r>
            <a:r>
              <a:rPr lang="ru-RU" dirty="0">
                <a:solidFill>
                  <a:srgbClr val="002060"/>
                </a:solidFill>
                <a:ea typeface="Source Sans Pro" pitchFamily="34" charset="0"/>
              </a:rPr>
              <a:t> </a:t>
            </a:r>
            <a:r>
              <a:rPr lang="ru-RU" dirty="0">
                <a:ea typeface="Source Sans Pro" pitchFamily="34" charset="0"/>
              </a:rPr>
              <a:t>и ее потенциала за счет </a:t>
            </a:r>
            <a:r>
              <a:rPr lang="ru-RU" b="1" dirty="0">
                <a:solidFill>
                  <a:srgbClr val="002060"/>
                </a:solidFill>
                <a:ea typeface="Source Sans Pro" pitchFamily="34" charset="0"/>
              </a:rPr>
              <a:t>создания экономически благополучного и социального комфортного пространства </a:t>
            </a:r>
            <a:r>
              <a:rPr lang="ru-RU" dirty="0">
                <a:ea typeface="Source Sans Pro" pitchFamily="34" charset="0"/>
              </a:rPr>
              <a:t>на всей территории Кировской области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28464" y="1052736"/>
            <a:ext cx="1115178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ЦЕЛЬ: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736976" y="3068959"/>
            <a:ext cx="5103060" cy="34914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472608" y="3717032"/>
            <a:ext cx="394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</a:rPr>
              <a:t>Развитие и укрепление человеческого потенциала, улучшение среды проживания, создание возможностей личностного развития и реализации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5457056" y="5061377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</a:rPr>
              <a:t>Развитие экономического потенциала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472608" y="5637441"/>
            <a:ext cx="408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</a:rPr>
              <a:t>Формирование эффективной системы управления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4953000" y="2852936"/>
            <a:ext cx="4104456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ПРИОРИТЕТЫ РАЗВИТИЯ</a:t>
            </a:r>
          </a:p>
        </p:txBody>
      </p:sp>
      <p:sp>
        <p:nvSpPr>
          <p:cNvPr id="93" name="Овал 92"/>
          <p:cNvSpPr/>
          <p:nvPr/>
        </p:nvSpPr>
        <p:spPr>
          <a:xfrm>
            <a:off x="848544" y="3717032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94" name="Овал 93"/>
          <p:cNvSpPr/>
          <p:nvPr/>
        </p:nvSpPr>
        <p:spPr>
          <a:xfrm>
            <a:off x="2144688" y="3717032"/>
            <a:ext cx="432048" cy="432048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95" name="Овал 94"/>
          <p:cNvSpPr/>
          <p:nvPr/>
        </p:nvSpPr>
        <p:spPr>
          <a:xfrm>
            <a:off x="3512840" y="371703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96" name="Овал 95"/>
          <p:cNvSpPr/>
          <p:nvPr/>
        </p:nvSpPr>
        <p:spPr>
          <a:xfrm>
            <a:off x="4953000" y="3789040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97" name="Овал 96"/>
          <p:cNvSpPr/>
          <p:nvPr/>
        </p:nvSpPr>
        <p:spPr>
          <a:xfrm>
            <a:off x="4953000" y="5013176"/>
            <a:ext cx="432048" cy="432048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98" name="Овал 97"/>
          <p:cNvSpPr/>
          <p:nvPr/>
        </p:nvSpPr>
        <p:spPr>
          <a:xfrm>
            <a:off x="4953000" y="5661248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grpSp>
        <p:nvGrpSpPr>
          <p:cNvPr id="99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Полилиния 99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101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102" name="Полилиния 101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3" name="Полилиния 102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4" name="Полилиния 103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5" name="Полилиния 104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6" name="Полилиния 105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7" name="Полилиния 106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8" name="Полилиния 107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9" name="Полилиния 108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0" name="Полилиния 109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1" name="Полилиния 110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2" name="Полилиния 111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8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29" name="Полилиния 128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2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33" name="Полилиния 132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5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6" name="Полилиния 135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9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40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0022" y="1375696"/>
            <a:ext cx="9697514" cy="248535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36576" y="4462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РАЗВИТИЕ И УКРЕПЛЕНИЕ ЧЕЛОВЕЧЕСКОГО ПОТЕНЦИАЛА,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УЛУЧШЕНИЕ СРЕДЫ ПРОЖИВАНИЯ, СОЗДАНИЕ ВОЗМОЖНОСТЕЙ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ЛИЧНОСТНОГО РАЗВИТИЯ И РЕАЛИЗАЦИИ</a:t>
            </a:r>
          </a:p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00472" y="1132289"/>
            <a:ext cx="3600400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ЗДРАВООХРАНЕНИЕ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008784" y="2204864"/>
            <a:ext cx="66247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Arial" pitchFamily="34" charset="0"/>
              </a:rPr>
              <a:t>Сохранение и воспроизводство человеческого потенциала области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Arial" pitchFamily="34" charset="0"/>
              </a:rPr>
              <a:t>Сохранение и укрепление здоровья населения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Arial" pitchFamily="34" charset="0"/>
              </a:rPr>
              <a:t>Популяризация здорового образа жизни</a:t>
            </a:r>
          </a:p>
        </p:txBody>
      </p:sp>
      <p:grpSp>
        <p:nvGrpSpPr>
          <p:cNvPr id="2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Полилиния 87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90" name="Полилиния 89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1" name="Полилиния 90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2" name="Полилиния 91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4" name="Полилиния 103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7" name="Полилиния 106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8" name="Полилиния 107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9" name="Полилиния 108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0" name="Полилиния 109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1" name="Полилиния 110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2" name="Полилиния 111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28" name="Полилиния 127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9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130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2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3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5" name="Полилиния 134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6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137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9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0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41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4" name="Прямоугольный треугольник 63"/>
          <p:cNvSpPr/>
          <p:nvPr/>
        </p:nvSpPr>
        <p:spPr>
          <a:xfrm>
            <a:off x="200472" y="1772815"/>
            <a:ext cx="2592288" cy="360039"/>
          </a:xfrm>
          <a:prstGeom prst="rtTriangle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s://avatars.mds.yandex.net/get-altay/2029876/2a00000170ddd835dd85bf05e1b4150d530f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2132856"/>
            <a:ext cx="2592288" cy="1584176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4966648" y="5624661"/>
            <a:ext cx="648000" cy="64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2" descr="https://i.exclipart.com/images/job-vector-symbol-16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4966648" y="5624661"/>
            <a:ext cx="648072" cy="648072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6" name="Прямоугольник 65"/>
          <p:cNvSpPr/>
          <p:nvPr/>
        </p:nvSpPr>
        <p:spPr>
          <a:xfrm>
            <a:off x="5614720" y="5570656"/>
            <a:ext cx="1872208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Ожидаемая продолжительность 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жизни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00472" y="4225151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848544" y="4171146"/>
            <a:ext cx="1872208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Коэффициент естественного прироста населения</a:t>
            </a:r>
          </a:p>
        </p:txBody>
      </p:sp>
      <p:pic>
        <p:nvPicPr>
          <p:cNvPr id="15364" name="Picture 4" descr="https://avatars.mds.yandex.net/get-zen_doc/1877575/pub_5e7c4f2546dea17ef5bb79d9_5e7c5dc58297f36c72690f26/scale_1200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272480" y="4293095"/>
            <a:ext cx="553727" cy="576065"/>
          </a:xfrm>
          <a:prstGeom prst="rect">
            <a:avLst/>
          </a:prstGeom>
          <a:noFill/>
        </p:spPr>
      </p:pic>
      <p:sp>
        <p:nvSpPr>
          <p:cNvPr id="93" name="Прямоугольник 92"/>
          <p:cNvSpPr/>
          <p:nvPr/>
        </p:nvSpPr>
        <p:spPr>
          <a:xfrm>
            <a:off x="173176" y="5601721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834896" y="5570656"/>
            <a:ext cx="13818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Суммарный 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коэффициент 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рождаемости</a:t>
            </a:r>
          </a:p>
        </p:txBody>
      </p:sp>
      <p:pic>
        <p:nvPicPr>
          <p:cNvPr id="15370" name="Picture 10" descr="https://i.ya-webdesign.com/images/mother-vector-flat-5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>
            <a:off x="272480" y="5661248"/>
            <a:ext cx="504056" cy="504056"/>
          </a:xfrm>
          <a:prstGeom prst="rect">
            <a:avLst/>
          </a:prstGeom>
          <a:noFill/>
        </p:spPr>
      </p:pic>
      <p:sp>
        <p:nvSpPr>
          <p:cNvPr id="98" name="Прямоугольник 97"/>
          <p:cNvSpPr/>
          <p:nvPr/>
        </p:nvSpPr>
        <p:spPr>
          <a:xfrm>
            <a:off x="2432720" y="6145559"/>
            <a:ext cx="2281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число детей на 1 женщину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2840618" y="4705399"/>
            <a:ext cx="1536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на 1 тыс. человек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4953000" y="4225151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601072" y="4273932"/>
            <a:ext cx="13681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Коэффициент смертности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7737162" y="4705399"/>
            <a:ext cx="1536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на 1 тыс. человек</a:t>
            </a:r>
            <a:endParaRPr lang="ru-RU" dirty="0"/>
          </a:p>
        </p:txBody>
      </p:sp>
      <p:pic>
        <p:nvPicPr>
          <p:cNvPr id="15378" name="Picture 18" descr="https://cdn2.iconfinder.com/data/icons/charity/128/vacant-512.png"/>
          <p:cNvPicPr>
            <a:picLocks noChangeAspect="1" noChangeArrowheads="1"/>
          </p:cNvPicPr>
          <p:nvPr/>
        </p:nvPicPr>
        <p:blipFill>
          <a:blip r:embed="rId6" cstate="print">
            <a:lum bright="100000"/>
          </a:blip>
          <a:srcRect/>
          <a:stretch>
            <a:fillRect/>
          </a:stretch>
        </p:blipFill>
        <p:spPr bwMode="auto">
          <a:xfrm>
            <a:off x="4953000" y="4221088"/>
            <a:ext cx="648072" cy="648072"/>
          </a:xfrm>
          <a:prstGeom prst="rect">
            <a:avLst/>
          </a:prstGeom>
          <a:noFill/>
        </p:spPr>
      </p:pic>
      <p:sp>
        <p:nvSpPr>
          <p:cNvPr id="106" name="Прямоугольник 105"/>
          <p:cNvSpPr/>
          <p:nvPr/>
        </p:nvSpPr>
        <p:spPr>
          <a:xfrm>
            <a:off x="2504728" y="4161274"/>
            <a:ext cx="216024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-8,4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 -3,4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 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2360712" y="5517232"/>
            <a:ext cx="230425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1,44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 1,72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Source Sans Pro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185248" y="4149080"/>
            <a:ext cx="230425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16,8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 12,0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Source Sans Pro" pitchFamily="34" charset="0"/>
            </a:endParaRPr>
          </a:p>
        </p:txBody>
      </p:sp>
      <p:cxnSp>
        <p:nvCxnSpPr>
          <p:cNvPr id="145" name="Прямая со стрелкой 144"/>
          <p:cNvCxnSpPr/>
          <p:nvPr/>
        </p:nvCxnSpPr>
        <p:spPr>
          <a:xfrm flipV="1">
            <a:off x="4664968" y="4221088"/>
            <a:ext cx="0" cy="432048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V="1">
            <a:off x="4664968" y="5661248"/>
            <a:ext cx="0" cy="432048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>
            <a:off x="9561512" y="4365104"/>
            <a:ext cx="0" cy="432048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V="1">
            <a:off x="9057456" y="6165304"/>
            <a:ext cx="0" cy="432048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2720752" y="4005064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800872" y="4005064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720752" y="5373216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3800872" y="5373216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473280" y="4005064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8553400" y="4005064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473280" y="5301208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553400" y="5301208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185248" y="5476756"/>
            <a:ext cx="257673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70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лет  до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 80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 лет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7113240" y="6218148"/>
            <a:ext cx="257673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на 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10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лет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200472" y="5085184"/>
            <a:ext cx="5184576" cy="1728192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0022" y="1375696"/>
            <a:ext cx="9697514" cy="21973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36576" y="4462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РАЗВИТИЕ И УКРЕПЛЕНИЕ ЧЕЛОВЕЧЕСКОГО ПОТЕНЦИАЛА,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УЛУЧШЕНИЕ СРЕДЫ ПРОЖИВАНИЯ, СОЗДАНИЕ ВОЗМОЖНОСТЕЙ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ЛИЧНОСТНОГО РАЗВИТИЯ И РЕАЛИЗАЦИИ</a:t>
            </a:r>
          </a:p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00472" y="1132289"/>
            <a:ext cx="3600400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ОБРАЗОВАНИЕ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008784" y="1797784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Arial" pitchFamily="34" charset="0"/>
              </a:rPr>
              <a:t>Развитие человеческого потенциала области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Arial" pitchFamily="34" charset="0"/>
              </a:rPr>
              <a:t>Создание условий для развития профессионального образования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Arial" pitchFamily="34" charset="0"/>
              </a:rPr>
              <a:t>Создание благоприятной институциональной среды </a:t>
            </a:r>
            <a:br>
              <a:rPr lang="ru-RU" dirty="0">
                <a:latin typeface="Calibri" pitchFamily="34" charset="0"/>
                <a:cs typeface="Arial" pitchFamily="34" charset="0"/>
              </a:rPr>
            </a:br>
            <a:r>
              <a:rPr lang="ru-RU" dirty="0">
                <a:latin typeface="Calibri" pitchFamily="34" charset="0"/>
                <a:cs typeface="Arial" pitchFamily="34" charset="0"/>
              </a:rPr>
              <a:t>для развития интеллектуального потенциала </a:t>
            </a:r>
          </a:p>
        </p:txBody>
      </p:sp>
      <p:grpSp>
        <p:nvGrpSpPr>
          <p:cNvPr id="2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Полилиния 87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90" name="Полилиния 89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1" name="Полилиния 90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2" name="Полилиния 91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4" name="Полилиния 103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7" name="Полилиния 106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8" name="Полилиния 107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9" name="Полилиния 108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0" name="Полилиния 109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1" name="Полилиния 110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2" name="Полилиния 111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28" name="Полилиния 127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9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130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2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3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5" name="Полилиния 134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6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137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9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0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41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4" name="Прямоугольный треугольник 63"/>
          <p:cNvSpPr/>
          <p:nvPr/>
        </p:nvSpPr>
        <p:spPr>
          <a:xfrm>
            <a:off x="200472" y="1772815"/>
            <a:ext cx="2592288" cy="216023"/>
          </a:xfrm>
          <a:prstGeom prst="rtTriangle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2" name="Picture 2" descr="https://fb.ru/misc/i/gallery/41272/2561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988842"/>
            <a:ext cx="2592000" cy="1512166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200472" y="3699029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920552" y="3645024"/>
            <a:ext cx="187220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Доля детей в возрасте 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от 5 до 18 лет, охваченных дополнительным образованием</a:t>
            </a:r>
          </a:p>
        </p:txBody>
      </p:sp>
      <p:pic>
        <p:nvPicPr>
          <p:cNvPr id="73" name="Picture 16" descr="https://publishingblog.ch/wp-content/uploads/2019/05/noun_School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72480" y="3735616"/>
            <a:ext cx="504056" cy="504056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2288704" y="4017258"/>
            <a:ext cx="201622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 75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83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%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449016" y="3737932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097016" y="3700770"/>
            <a:ext cx="259228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Доля выпускников, реализующих образовательные программы среднего профессионального образования</a:t>
            </a:r>
          </a:p>
        </p:txBody>
      </p:sp>
      <p:pic>
        <p:nvPicPr>
          <p:cNvPr id="14340" name="Picture 4" descr="https://avatars.mds.yandex.net/get-zen_doc/3533726/pub_5f59b0ea254de31436f96c08_5f5a0f943b4a013bf81cf65a/scale_1200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4448944" y="3772778"/>
            <a:ext cx="648072" cy="648072"/>
          </a:xfrm>
          <a:prstGeom prst="rect">
            <a:avLst/>
          </a:prstGeom>
          <a:noFill/>
        </p:spPr>
      </p:pic>
      <p:cxnSp>
        <p:nvCxnSpPr>
          <p:cNvPr id="95" name="Прямая со стрелкой 94"/>
          <p:cNvCxnSpPr/>
          <p:nvPr/>
        </p:nvCxnSpPr>
        <p:spPr>
          <a:xfrm flipV="1">
            <a:off x="4160912" y="4120043"/>
            <a:ext cx="0" cy="432048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7401272" y="4017258"/>
            <a:ext cx="237626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52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62,8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%</a:t>
            </a:r>
          </a:p>
        </p:txBody>
      </p:sp>
      <p:cxnSp>
        <p:nvCxnSpPr>
          <p:cNvPr id="97" name="Прямая со стрелкой 96"/>
          <p:cNvCxnSpPr/>
          <p:nvPr/>
        </p:nvCxnSpPr>
        <p:spPr>
          <a:xfrm flipV="1">
            <a:off x="9705528" y="4077072"/>
            <a:ext cx="0" cy="432048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1640632" y="5178678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dirty="0"/>
              <a:t>Технопарки «</a:t>
            </a:r>
            <a:r>
              <a:rPr lang="ru-RU" altLang="ru-RU" sz="1600" b="1" dirty="0" err="1"/>
              <a:t>Кванториум</a:t>
            </a:r>
            <a:r>
              <a:rPr lang="ru-RU" altLang="ru-RU" sz="1600" b="1" dirty="0"/>
              <a:t>»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457056" y="5094386"/>
            <a:ext cx="4320480" cy="1700552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 descr="https://43edu.ru/upload/iblock/57d/3yAs_js3kZg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5014"/>
          <a:stretch/>
        </p:blipFill>
        <p:spPr bwMode="auto">
          <a:xfrm>
            <a:off x="272480" y="5589240"/>
            <a:ext cx="15876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7"/>
          <a:stretch>
            <a:fillRect/>
          </a:stretch>
        </p:blipFill>
        <p:spPr>
          <a:xfrm>
            <a:off x="1962477" y="5589240"/>
            <a:ext cx="1625795" cy="1080000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7197703" y="5157192"/>
            <a:ext cx="995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600" b="1" dirty="0"/>
              <a:t>«IT-</a:t>
            </a:r>
            <a:r>
              <a:rPr lang="ru-RU" altLang="ru-RU" sz="1600" b="1" dirty="0"/>
              <a:t>куб»</a:t>
            </a:r>
          </a:p>
        </p:txBody>
      </p:sp>
      <p:pic>
        <p:nvPicPr>
          <p:cNvPr id="79" name="Picture 9"/>
          <p:cNvPicPr>
            <a:picLocks noChangeAspect="1" noChangeArrowheads="1"/>
          </p:cNvPicPr>
          <p:nvPr/>
        </p:nvPicPr>
        <p:blipFill rotWithShape="1">
          <a:blip r:embed="rId7" cstate="print"/>
          <a:srcRect t="11080" b="15636"/>
          <a:stretch/>
        </p:blipFill>
        <p:spPr bwMode="auto">
          <a:xfrm>
            <a:off x="5560740" y="5589240"/>
            <a:ext cx="24837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 descr="https://nikatv.ru/public/user_upload/files/2020/05/5d5651b7d37726035068561024x73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22228"/>
          <a:stretch/>
        </p:blipFill>
        <p:spPr bwMode="auto">
          <a:xfrm>
            <a:off x="8101606" y="5589240"/>
            <a:ext cx="160392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https://www.freeiconspng.com/uploads/3d-cube-logo-1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5781" y="5172958"/>
            <a:ext cx="290368" cy="322788"/>
          </a:xfrm>
          <a:prstGeom prst="rect">
            <a:avLst/>
          </a:prstGeom>
          <a:noFill/>
        </p:spPr>
      </p:pic>
      <p:sp>
        <p:nvSpPr>
          <p:cNvPr id="83" name="Скругленный прямоугольник 82"/>
          <p:cNvSpPr/>
          <p:nvPr/>
        </p:nvSpPr>
        <p:spPr>
          <a:xfrm>
            <a:off x="2360712" y="3760003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3440832" y="3760003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545288" y="3789040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625408" y="3789040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pic>
        <p:nvPicPr>
          <p:cNvPr id="87" name="Picture 2" descr="http://edurobots.ru/wp-content/uploads/2018/01/poznanie-768x512.jpg"/>
          <p:cNvPicPr>
            <a:picLocks noChangeAspect="1" noChangeArrowheads="1"/>
          </p:cNvPicPr>
          <p:nvPr/>
        </p:nvPicPr>
        <p:blipFill>
          <a:blip r:embed="rId10" cstate="print"/>
          <a:srcRect b="8076"/>
          <a:stretch>
            <a:fillRect/>
          </a:stretch>
        </p:blipFill>
        <p:spPr bwMode="auto">
          <a:xfrm>
            <a:off x="3660280" y="5589240"/>
            <a:ext cx="164619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0022" y="1375696"/>
            <a:ext cx="9697514" cy="2484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36576" y="4462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РАЗВИТИЕ И УКРЕПЛЕНИЕ ЧЕЛОВЕЧЕСКОГО ПОТЕНЦИАЛА,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УЛУЧШЕНИЕ СРЕДЫ ПРОЖИВАНИЯ, СОЗДАНИЕ ВОЗМОЖНОСТЕЙ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ЛИЧНОСТНОГО РАЗВИТИЯ И РЕАЛИЗАЦИИ</a:t>
            </a:r>
          </a:p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00472" y="1132289"/>
            <a:ext cx="3600400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ИНФРАСТРУКТУРА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864768" y="1747262"/>
            <a:ext cx="684076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  <a:cs typeface="Arial" pitchFamily="34" charset="0"/>
              </a:rPr>
              <a:t>Создание комфортной среды проживания  и условий  жизнедеятельности людей, улучшение качества жизни, сближение показателей городского и сельского уровня жизни 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  <a:cs typeface="Arial" pitchFamily="34" charset="0"/>
              </a:rPr>
              <a:t>Обеспечение уровня доходов и рабочих мест с достойной оплатой труда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  <a:cs typeface="Arial" pitchFamily="34" charset="0"/>
              </a:rPr>
              <a:t>Благоустройство городов и поселений, повышение качества городской и сельской среды</a:t>
            </a:r>
          </a:p>
        </p:txBody>
      </p:sp>
      <p:grpSp>
        <p:nvGrpSpPr>
          <p:cNvPr id="2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Полилиния 87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90" name="Полилиния 89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1" name="Полилиния 90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2" name="Полилиния 91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4" name="Полилиния 103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7" name="Полилиния 106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8" name="Полилиния 107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9" name="Полилиния 108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0" name="Полилиния 109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1" name="Полилиния 110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2" name="Полилиния 111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28" name="Полилиния 127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9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130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2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3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5" name="Полилиния 134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6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137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9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0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41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4" name="Прямоугольный треугольник 63"/>
          <p:cNvSpPr/>
          <p:nvPr/>
        </p:nvSpPr>
        <p:spPr>
          <a:xfrm>
            <a:off x="200472" y="1772815"/>
            <a:ext cx="2592288" cy="360039"/>
          </a:xfrm>
          <a:prstGeom prst="rtTriangle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008" name="Picture 24" descr="https://cultmoscow.com/wp-content/uploads/2018/12/eysk_foto_yakovenko_t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2132204"/>
            <a:ext cx="2592000" cy="1656836"/>
          </a:xfrm>
          <a:prstGeom prst="rect">
            <a:avLst/>
          </a:prstGeom>
          <a:noFill/>
        </p:spPr>
      </p:pic>
      <p:sp>
        <p:nvSpPr>
          <p:cNvPr id="65" name="Прямоугольник 64"/>
          <p:cNvSpPr/>
          <p:nvPr/>
        </p:nvSpPr>
        <p:spPr>
          <a:xfrm>
            <a:off x="200472" y="4019579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48544" y="3982417"/>
            <a:ext cx="2304256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Количество 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введенных в действие жилых домов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761228" y="4509120"/>
            <a:ext cx="201622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в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1,5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раза</a:t>
            </a:r>
          </a:p>
        </p:txBody>
      </p:sp>
      <p:pic>
        <p:nvPicPr>
          <p:cNvPr id="13316" name="Picture 4" descr="https://static.tildacdn.com/tild6362-6431-4661-b130-326332323831/building-vector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72480" y="4018218"/>
            <a:ext cx="504056" cy="612271"/>
          </a:xfrm>
          <a:prstGeom prst="rect">
            <a:avLst/>
          </a:prstGeom>
          <a:noFill/>
        </p:spPr>
      </p:pic>
      <p:sp>
        <p:nvSpPr>
          <p:cNvPr id="81" name="Прямоугольник 80"/>
          <p:cNvSpPr/>
          <p:nvPr/>
        </p:nvSpPr>
        <p:spPr>
          <a:xfrm>
            <a:off x="241020" y="5482386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889020" y="5445224"/>
            <a:ext cx="2304256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Количество благоустроенных территорий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504728" y="6165304"/>
            <a:ext cx="2016224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к 2035 году более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4000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 территорий</a:t>
            </a:r>
          </a:p>
        </p:txBody>
      </p:sp>
      <p:pic>
        <p:nvPicPr>
          <p:cNvPr id="13320" name="Picture 8" descr="https://static.tildacdn.com/tild3666-3932-4664-a662-306431656238/898466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307869" y="5551781"/>
            <a:ext cx="504056" cy="504056"/>
          </a:xfrm>
          <a:prstGeom prst="rect">
            <a:avLst/>
          </a:prstGeom>
          <a:noFill/>
        </p:spPr>
      </p:pic>
      <p:sp>
        <p:nvSpPr>
          <p:cNvPr id="86" name="Прямоугольник 85"/>
          <p:cNvSpPr/>
          <p:nvPr/>
        </p:nvSpPr>
        <p:spPr>
          <a:xfrm>
            <a:off x="4921468" y="4015512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569540" y="4005064"/>
            <a:ext cx="424847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Объем сброса загрязненных сточных вод в водные объекты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729780" y="4816342"/>
            <a:ext cx="201622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на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14,7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%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037354" y="4469630"/>
            <a:ext cx="1380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тыс. кв. метров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315294" y="5929535"/>
            <a:ext cx="773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единиц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921468" y="5554394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5569540" y="5641503"/>
            <a:ext cx="406398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Число посещений культурных мероприятий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729780" y="6146140"/>
            <a:ext cx="201622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в 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8,6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раза</a:t>
            </a:r>
          </a:p>
        </p:txBody>
      </p:sp>
      <p:pic>
        <p:nvPicPr>
          <p:cNvPr id="13326" name="Picture 14" descr="https://static.thenounproject.com/png/11598-200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>
            <a:off x="4953000" y="5589240"/>
            <a:ext cx="576064" cy="576064"/>
          </a:xfrm>
          <a:prstGeom prst="rect">
            <a:avLst/>
          </a:prstGeom>
          <a:noFill/>
        </p:spPr>
      </p:pic>
      <p:cxnSp>
        <p:nvCxnSpPr>
          <p:cNvPr id="105" name="Прямая со стрелкой 104"/>
          <p:cNvCxnSpPr/>
          <p:nvPr/>
        </p:nvCxnSpPr>
        <p:spPr>
          <a:xfrm flipV="1">
            <a:off x="4417412" y="4581128"/>
            <a:ext cx="0" cy="432048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flipV="1">
            <a:off x="4448944" y="6237312"/>
            <a:ext cx="0" cy="432048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9385964" y="4797152"/>
            <a:ext cx="0" cy="432048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V="1">
            <a:off x="9385964" y="6093296"/>
            <a:ext cx="0" cy="432048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Скругленный прямоугольник 102"/>
          <p:cNvSpPr/>
          <p:nvPr/>
        </p:nvSpPr>
        <p:spPr>
          <a:xfrm>
            <a:off x="3913356" y="3861048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944888" y="5373216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7225724" y="4521314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7153716" y="5949280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2617212" y="3933056"/>
            <a:ext cx="216024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460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 704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Source Sans Pro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2833236" y="3861048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2576736" y="5457418"/>
            <a:ext cx="216024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210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 271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Source Sans Pro" pitchFamily="34" charset="0"/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2720752" y="5373216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5929580" y="4665330"/>
            <a:ext cx="216024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110,2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 94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Source Sans Pro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6490082" y="5229200"/>
            <a:ext cx="1311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млн. куб. тонн</a:t>
            </a:r>
            <a:endParaRPr lang="ru-RU" sz="1400" dirty="0"/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6217612" y="4521314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6001588" y="6021288"/>
            <a:ext cx="216024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6,9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 59,3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Source Sans Pro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6596130" y="6505599"/>
            <a:ext cx="1182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млн. единиц</a:t>
            </a:r>
            <a:endParaRPr lang="ru-RU" sz="1400" dirty="0"/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6145604" y="5949280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  <p:pic>
        <p:nvPicPr>
          <p:cNvPr id="11266" name="Picture 2" descr="https://static.thenounproject.com/png/1028792-200.png"/>
          <p:cNvPicPr>
            <a:picLocks noChangeAspect="1" noChangeArrowheads="1"/>
          </p:cNvPicPr>
          <p:nvPr/>
        </p:nvPicPr>
        <p:blipFill>
          <a:blip r:embed="rId6" cstate="print">
            <a:lum bright="100000"/>
          </a:blip>
          <a:srcRect/>
          <a:stretch>
            <a:fillRect/>
          </a:stretch>
        </p:blipFill>
        <p:spPr bwMode="auto">
          <a:xfrm>
            <a:off x="4880992" y="4005064"/>
            <a:ext cx="720080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5097016" y="5533698"/>
            <a:ext cx="4664968" cy="1213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36576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РАЗВИТИЕ ЭКОНОМИЧЕСКОГО ПОТЕНЦИАЛА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80022" y="1440160"/>
            <a:ext cx="9697514" cy="22048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00472" y="1196752"/>
            <a:ext cx="2232248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ДОРОГИ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Полилиния 87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91" name="Полилиния 90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2" name="Полилиния 91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3" name="Полилиния 92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94" name="Полилиния 93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3" name="Полилиния 102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4" name="Полилиния 103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5" name="Полилиния 104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0" name="Полилиния 109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1" name="Полилиния 110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2" name="Полилиния 111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28" name="Полилиния 127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9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130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2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3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5" name="Полилиния 134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6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137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9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0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41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8" name="Прямоугольный треугольник 57"/>
          <p:cNvSpPr/>
          <p:nvPr/>
        </p:nvSpPr>
        <p:spPr>
          <a:xfrm>
            <a:off x="200472" y="1844823"/>
            <a:ext cx="2592288" cy="360039"/>
          </a:xfrm>
          <a:prstGeom prst="rtTriangl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politikus.ru/uploads/posts/2017-07/1499727139_shutterstock_437204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2204864"/>
            <a:ext cx="2592000" cy="1368152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3080792" y="1735648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>
                <a:latin typeface="Calibri" pitchFamily="34" charset="0"/>
                <a:cs typeface="Arial" pitchFamily="34" charset="0"/>
              </a:rPr>
              <a:t>Создание и развитие устойчивых транспортных связей для обеспечения мобильности населения и создание </a:t>
            </a:r>
            <a:r>
              <a:rPr lang="ru-RU" dirty="0" err="1">
                <a:latin typeface="Calibri" pitchFamily="34" charset="0"/>
                <a:cs typeface="Arial" pitchFamily="34" charset="0"/>
              </a:rPr>
              <a:t>транспортно-логистического</a:t>
            </a:r>
            <a:r>
              <a:rPr lang="ru-RU" dirty="0">
                <a:latin typeface="Calibri" pitchFamily="34" charset="0"/>
                <a:cs typeface="Arial" pitchFamily="34" charset="0"/>
              </a:rPr>
              <a:t> каркаса для обеспечения потребностей бизнеса в межрегиональных и </a:t>
            </a:r>
            <a:r>
              <a:rPr lang="ru-RU" dirty="0" err="1">
                <a:latin typeface="Calibri" pitchFamily="34" charset="0"/>
                <a:cs typeface="Arial" pitchFamily="34" charset="0"/>
              </a:rPr>
              <a:t>внутрирегиональных</a:t>
            </a:r>
            <a:r>
              <a:rPr lang="ru-RU" dirty="0">
                <a:latin typeface="Calibri" pitchFamily="34" charset="0"/>
                <a:cs typeface="Arial" pitchFamily="34" charset="0"/>
              </a:rPr>
              <a:t> связях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456" y="3789040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04528" y="3717032"/>
            <a:ext cx="4248472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B050"/>
              </a:buClr>
            </a:pPr>
            <a:r>
              <a:rPr lang="ru-RU" sz="1600" b="1" dirty="0"/>
              <a:t>Строительство и реконструкция:</a:t>
            </a:r>
          </a:p>
          <a:p>
            <a:pPr marL="273050" indent="-273050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–"/>
            </a:pPr>
            <a:r>
              <a:rPr lang="ru-RU" sz="1600" dirty="0"/>
              <a:t>Кольцевая дорога г.Кирова </a:t>
            </a:r>
          </a:p>
          <a:p>
            <a:pPr marL="273050" indent="-273050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–"/>
            </a:pPr>
            <a:r>
              <a:rPr lang="ru-RU" sz="1600" dirty="0"/>
              <a:t>дорога на Слободской</a:t>
            </a:r>
          </a:p>
          <a:p>
            <a:pPr marL="273050" indent="-273050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–"/>
            </a:pPr>
            <a:r>
              <a:rPr lang="ru-RU" sz="1600" dirty="0" err="1"/>
              <a:t>Победиловский</a:t>
            </a:r>
            <a:r>
              <a:rPr lang="ru-RU" sz="1600" dirty="0"/>
              <a:t> тракт</a:t>
            </a:r>
          </a:p>
          <a:p>
            <a:pPr marL="273050" indent="-273050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–"/>
            </a:pPr>
            <a:r>
              <a:rPr lang="ru-RU" sz="1600" dirty="0"/>
              <a:t>железнодорожный переезд в Нововятске</a:t>
            </a:r>
          </a:p>
          <a:p>
            <a:pPr marL="273050" indent="-2730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–"/>
            </a:pPr>
            <a:r>
              <a:rPr lang="ru-RU" sz="1600" dirty="0"/>
              <a:t>Киров – Котлас – Архангельск в </a:t>
            </a:r>
            <a:r>
              <a:rPr lang="ru-RU" sz="1600" dirty="0" err="1"/>
              <a:t>Опаринском</a:t>
            </a:r>
            <a:r>
              <a:rPr lang="ru-RU" sz="1600" dirty="0"/>
              <a:t> и </a:t>
            </a:r>
            <a:r>
              <a:rPr lang="ru-RU" sz="1600" dirty="0" err="1"/>
              <a:t>Подосиновском</a:t>
            </a:r>
            <a:r>
              <a:rPr lang="ru-RU" sz="1600" dirty="0"/>
              <a:t> районах;</a:t>
            </a:r>
          </a:p>
          <a:p>
            <a:pPr marL="273050" indent="-2730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–"/>
            </a:pPr>
            <a:r>
              <a:rPr lang="ru-RU" sz="1600" dirty="0"/>
              <a:t>Киров – </a:t>
            </a:r>
            <a:r>
              <a:rPr lang="ru-RU" sz="1600" dirty="0" err="1"/>
              <a:t>Малмыж</a:t>
            </a:r>
            <a:r>
              <a:rPr lang="ru-RU" sz="1600" dirty="0"/>
              <a:t> – Вятские Поляны;</a:t>
            </a:r>
          </a:p>
          <a:p>
            <a:pPr marL="273050" indent="-2730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–"/>
            </a:pPr>
            <a:r>
              <a:rPr lang="ru-RU" sz="1600" dirty="0"/>
              <a:t>Киров – </a:t>
            </a:r>
            <a:r>
              <a:rPr lang="ru-RU" sz="1600" dirty="0" err="1"/>
              <a:t>Кирово-Чепецк</a:t>
            </a:r>
            <a:r>
              <a:rPr lang="ru-RU" sz="1600" dirty="0"/>
              <a:t> – Зуевка – </a:t>
            </a:r>
            <a:br>
              <a:rPr lang="ru-RU" sz="1600" dirty="0"/>
            </a:br>
            <a:r>
              <a:rPr lang="ru-RU" sz="1600" dirty="0" err="1"/>
              <a:t>Фаленки</a:t>
            </a:r>
            <a:r>
              <a:rPr lang="ru-RU" sz="1600" dirty="0"/>
              <a:t> – граница Удмуртской Республики</a:t>
            </a:r>
          </a:p>
        </p:txBody>
      </p:sp>
      <p:pic>
        <p:nvPicPr>
          <p:cNvPr id="16388" name="Picture 4" descr="https://icon-library.com/images/img_466166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28464" y="3884060"/>
            <a:ext cx="504056" cy="435134"/>
          </a:xfrm>
          <a:prstGeom prst="rect">
            <a:avLst/>
          </a:prstGeom>
          <a:noFill/>
        </p:spPr>
      </p:pic>
      <p:sp>
        <p:nvSpPr>
          <p:cNvPr id="66" name="Прямоугольник 65"/>
          <p:cNvSpPr/>
          <p:nvPr/>
        </p:nvSpPr>
        <p:spPr>
          <a:xfrm>
            <a:off x="4448944" y="3789040"/>
            <a:ext cx="648000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2" name="Picture 8" descr="https://static.thenounproject.com/png/155968-200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4448944" y="3789040"/>
            <a:ext cx="648072" cy="648072"/>
          </a:xfrm>
          <a:prstGeom prst="rect">
            <a:avLst/>
          </a:prstGeom>
          <a:noFill/>
        </p:spPr>
      </p:pic>
      <p:sp>
        <p:nvSpPr>
          <p:cNvPr id="70" name="Прямоугольник 69"/>
          <p:cNvSpPr/>
          <p:nvPr/>
        </p:nvSpPr>
        <p:spPr>
          <a:xfrm>
            <a:off x="5169024" y="3717032"/>
            <a:ext cx="381642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B050"/>
              </a:buClr>
            </a:pPr>
            <a:r>
              <a:rPr lang="ru-RU" sz="1600" b="1" dirty="0"/>
              <a:t>Строительство мостов:</a:t>
            </a:r>
          </a:p>
          <a:p>
            <a:pPr marL="273050" indent="-2730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–"/>
            </a:pPr>
            <a:r>
              <a:rPr lang="ru-RU" sz="1600" dirty="0"/>
              <a:t>третий мост через р.Вятка в г. Кирове;</a:t>
            </a:r>
          </a:p>
          <a:p>
            <a:pPr marL="273050" indent="-2730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–"/>
            </a:pPr>
            <a:r>
              <a:rPr lang="ru-RU" sz="1600" dirty="0"/>
              <a:t>мосты через р. Чепца у г. </a:t>
            </a:r>
            <a:r>
              <a:rPr lang="ru-RU" sz="1600" dirty="0" err="1"/>
              <a:t>Кирово-Чепецка</a:t>
            </a:r>
            <a:r>
              <a:rPr lang="ru-RU" sz="1600" dirty="0"/>
              <a:t> и у г.Зуевка;</a:t>
            </a:r>
          </a:p>
          <a:p>
            <a:pPr marL="273050" indent="-273050">
              <a:buClr>
                <a:schemeClr val="bg1">
                  <a:lumMod val="50000"/>
                </a:schemeClr>
              </a:buClr>
              <a:buFont typeface="Calibri" pitchFamily="34" charset="0"/>
              <a:buChar char="–"/>
            </a:pPr>
            <a:r>
              <a:rPr lang="ru-RU" sz="1600" dirty="0"/>
              <a:t>мост через р.Вятка в Орловском районе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337376" y="5204457"/>
            <a:ext cx="925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+ другие</a:t>
            </a:r>
            <a:endParaRPr lang="ru-RU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169024" y="5571817"/>
            <a:ext cx="2376264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Доля дорог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общего пользования, соответствующих нормативным 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требованиям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585764" y="6274390"/>
            <a:ext cx="13681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в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1,9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Source Sans Pro" pitchFamily="34" charset="0"/>
              </a:rPr>
              <a:t>раза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8737892" y="6293554"/>
            <a:ext cx="0" cy="432048"/>
          </a:xfrm>
          <a:prstGeom prst="straightConnector1">
            <a:avLst/>
          </a:prstGeom>
          <a:ln>
            <a:solidFill>
              <a:srgbClr val="00BC55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8481392" y="5541942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2035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809656" y="5661248"/>
            <a:ext cx="289587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с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32,3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ource Sans Pro" pitchFamily="34" charset="0"/>
              </a:rPr>
              <a:t>до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 60,2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Source Sans Pro" pitchFamily="34" charset="0"/>
              </a:rPr>
              <a:t>%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Source Sans Pro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257256" y="5557708"/>
            <a:ext cx="864096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1">
                    <a:lumMod val="50000"/>
                  </a:schemeClr>
                </a:solidFill>
                <a:ea typeface="Source Sans Pro" pitchFamily="34" charset="0"/>
              </a:rPr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906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36576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РАЗВИТИЕ ЭКОНОМИЧЕСКОГО ПОТЕНЦИАЛА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80022" y="1542607"/>
            <a:ext cx="9697514" cy="527076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00472" y="1155184"/>
            <a:ext cx="5400600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Source Sans Pro" pitchFamily="34" charset="0"/>
              </a:rPr>
              <a:t>ПРОСТРАНСТВЕННОЕ РАЗВИТИЕ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8"/>
          <p:cNvGrpSpPr>
            <a:grpSpLocks noChangeAspect="1"/>
          </p:cNvGrpSpPr>
          <p:nvPr/>
        </p:nvGrpSpPr>
        <p:grpSpPr bwMode="auto">
          <a:xfrm>
            <a:off x="272481" y="116632"/>
            <a:ext cx="649632" cy="792088"/>
            <a:chOff x="1909763" y="26194"/>
            <a:chExt cx="5329925" cy="6731794"/>
          </a:xfrm>
          <a:solidFill>
            <a:schemeClr val="bg1">
              <a:alpha val="50196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Полилиния 87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3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91" name="Полилиния 90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2" name="Полилиния 91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3" name="Полилиния 92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94" name="Полилиния 93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3" name="Полилиния 102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4" name="Полилиния 103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05" name="Полилиния 104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0" name="Полилиния 109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1" name="Полилиния 110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2" name="Полилиния 111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3" name="Полилиния 112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4" name="Полилиния 113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5" name="Полилиния 114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6" name="Полилиния 115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7" name="Полилиния 116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8" name="Полилиния 117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19" name="Полилиния 118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0" name="Полилиния 119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1" name="Полилиния 120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2" name="Полилиния 121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3" name="Полилиния 122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4" name="Полилиния 123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5" name="Полилиния 124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6" name="Полилиния 125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7" name="Полилиния 126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28" name="Полилиния 127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29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0" name="Полилиния 129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1" name="Полилиния 130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2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3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34" name="Полилиния 133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5" name="Полилиния 134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6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37" name="Полилиния 136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8" name="Полилиния 137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39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0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grp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41" name="Скругленный прямоугольник 4"/>
          <p:cNvSpPr/>
          <p:nvPr/>
        </p:nvSpPr>
        <p:spPr bwMode="auto">
          <a:xfrm>
            <a:off x="165711" y="0"/>
            <a:ext cx="10428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734632">
              <a:defRPr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СТРАТЕГИЯ </a:t>
            </a:r>
          </a:p>
          <a:p>
            <a:pPr defTabSz="734632"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2035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01072" y="3459439"/>
            <a:ext cx="4194251" cy="33539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stCxn id="159" idx="2"/>
            <a:endCxn id="158" idx="2"/>
          </p:cNvCxnSpPr>
          <p:nvPr/>
        </p:nvCxnSpPr>
        <p:spPr>
          <a:xfrm flipH="1" flipV="1">
            <a:off x="847367" y="2593603"/>
            <a:ext cx="933425" cy="361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161" idx="3"/>
            <a:endCxn id="162" idx="2"/>
          </p:cNvCxnSpPr>
          <p:nvPr/>
        </p:nvCxnSpPr>
        <p:spPr>
          <a:xfrm flipH="1" flipV="1">
            <a:off x="1031496" y="4179520"/>
            <a:ext cx="753152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186" idx="1"/>
            <a:endCxn id="182" idx="0"/>
          </p:cNvCxnSpPr>
          <p:nvPr/>
        </p:nvCxnSpPr>
        <p:spPr>
          <a:xfrm flipH="1">
            <a:off x="2804274" y="2059930"/>
            <a:ext cx="13027" cy="211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85" idx="2"/>
          </p:cNvCxnSpPr>
          <p:nvPr/>
        </p:nvCxnSpPr>
        <p:spPr>
          <a:xfrm>
            <a:off x="3411768" y="2883376"/>
            <a:ext cx="13322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156" idx="17"/>
            <a:endCxn id="166" idx="1"/>
          </p:cNvCxnSpPr>
          <p:nvPr/>
        </p:nvCxnSpPr>
        <p:spPr>
          <a:xfrm flipV="1">
            <a:off x="4404929" y="3206542"/>
            <a:ext cx="548071" cy="218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172" idx="0"/>
            <a:endCxn id="174" idx="3"/>
          </p:cNvCxnSpPr>
          <p:nvPr/>
        </p:nvCxnSpPr>
        <p:spPr>
          <a:xfrm flipH="1">
            <a:off x="3152800" y="6267752"/>
            <a:ext cx="428192" cy="16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176" idx="3"/>
            <a:endCxn id="173" idx="1"/>
          </p:cNvCxnSpPr>
          <p:nvPr/>
        </p:nvCxnSpPr>
        <p:spPr>
          <a:xfrm>
            <a:off x="3728864" y="5151628"/>
            <a:ext cx="206832" cy="4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163" idx="3"/>
          </p:cNvCxnSpPr>
          <p:nvPr/>
        </p:nvCxnSpPr>
        <p:spPr>
          <a:xfrm flipH="1">
            <a:off x="1208584" y="5403656"/>
            <a:ext cx="1077765" cy="17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кругленный прямоугольник 73"/>
          <p:cNvSpPr/>
          <p:nvPr/>
        </p:nvSpPr>
        <p:spPr>
          <a:xfrm>
            <a:off x="7401272" y="2852936"/>
            <a:ext cx="2304256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</a:rPr>
              <a:t>8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 МАКРОРАЙОНОВ</a:t>
            </a:r>
          </a:p>
        </p:txBody>
      </p:sp>
      <p:grpSp>
        <p:nvGrpSpPr>
          <p:cNvPr id="75" name="Группа 8"/>
          <p:cNvGrpSpPr>
            <a:grpSpLocks noChangeAspect="1"/>
          </p:cNvGrpSpPr>
          <p:nvPr/>
        </p:nvGrpSpPr>
        <p:grpSpPr bwMode="auto">
          <a:xfrm>
            <a:off x="1024708" y="1803256"/>
            <a:ext cx="4032448" cy="4916718"/>
            <a:chOff x="1909763" y="26194"/>
            <a:chExt cx="5329925" cy="6731794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Полилиния 75"/>
            <p:cNvSpPr>
              <a:spLocks noChangeAspect="1"/>
            </p:cNvSpPr>
            <p:nvPr/>
          </p:nvSpPr>
          <p:spPr bwMode="auto">
            <a:xfrm>
              <a:off x="2551328" y="26194"/>
              <a:ext cx="1153583" cy="1203759"/>
            </a:xfrm>
            <a:custGeom>
              <a:avLst/>
              <a:gdLst>
                <a:gd name="T0" fmla="*/ 889966 w 1154906"/>
                <a:gd name="T1" fmla="*/ 321397 h 1202531"/>
                <a:gd name="T2" fmla="*/ 954215 w 1154906"/>
                <a:gd name="T3" fmla="*/ 416625 h 1202531"/>
                <a:gd name="T4" fmla="*/ 1008946 w 1154906"/>
                <a:gd name="T5" fmla="*/ 571371 h 1202531"/>
                <a:gd name="T6" fmla="*/ 1016085 w 1154906"/>
                <a:gd name="T7" fmla="*/ 892768 h 1202531"/>
                <a:gd name="T8" fmla="*/ 1154101 w 1154906"/>
                <a:gd name="T9" fmla="*/ 961808 h 1202531"/>
                <a:gd name="T10" fmla="*/ 1113648 w 1154906"/>
                <a:gd name="T11" fmla="*/ 1092748 h 1202531"/>
                <a:gd name="T12" fmla="*/ 1004186 w 1154906"/>
                <a:gd name="T13" fmla="*/ 1202260 h 1202531"/>
                <a:gd name="T14" fmla="*/ 899484 w 1154906"/>
                <a:gd name="T15" fmla="*/ 1176072 h 1202531"/>
                <a:gd name="T16" fmla="*/ 485436 w 1154906"/>
                <a:gd name="T17" fmla="*/ 992757 h 1202531"/>
                <a:gd name="T18" fmla="*/ 466400 w 1154906"/>
                <a:gd name="T19" fmla="*/ 928478 h 1202531"/>
                <a:gd name="T20" fmla="*/ 487816 w 1154906"/>
                <a:gd name="T21" fmla="*/ 838011 h 1202531"/>
                <a:gd name="T22" fmla="*/ 459261 w 1154906"/>
                <a:gd name="T23" fmla="*/ 809442 h 1202531"/>
                <a:gd name="T24" fmla="*/ 449742 w 1154906"/>
                <a:gd name="T25" fmla="*/ 726117 h 1202531"/>
                <a:gd name="T26" fmla="*/ 157052 w 1154906"/>
                <a:gd name="T27" fmla="*/ 749925 h 1202531"/>
                <a:gd name="T28" fmla="*/ 40453 w 1154906"/>
                <a:gd name="T29" fmla="*/ 659457 h 1202531"/>
                <a:gd name="T30" fmla="*/ 0 w 1154906"/>
                <a:gd name="T31" fmla="*/ 526137 h 1202531"/>
                <a:gd name="T32" fmla="*/ 47592 w 1154906"/>
                <a:gd name="T33" fmla="*/ 297589 h 1202531"/>
                <a:gd name="T34" fmla="*/ 159433 w 1154906"/>
                <a:gd name="T35" fmla="*/ 0 h 1202531"/>
                <a:gd name="T36" fmla="*/ 218922 w 1154906"/>
                <a:gd name="T37" fmla="*/ 35711 h 1202531"/>
                <a:gd name="T38" fmla="*/ 368837 w 1154906"/>
                <a:gd name="T39" fmla="*/ 35711 h 1202531"/>
                <a:gd name="T40" fmla="*/ 490195 w 1154906"/>
                <a:gd name="T41" fmla="*/ 109512 h 1202531"/>
                <a:gd name="T42" fmla="*/ 613934 w 1154906"/>
                <a:gd name="T43" fmla="*/ 111894 h 1202531"/>
                <a:gd name="T44" fmla="*/ 659146 w 1154906"/>
                <a:gd name="T45" fmla="*/ 257117 h 1202531"/>
                <a:gd name="T46" fmla="*/ 737672 w 1154906"/>
                <a:gd name="T47" fmla="*/ 290447 h 1202531"/>
                <a:gd name="T48" fmla="*/ 889966 w 1154906"/>
                <a:gd name="T49" fmla="*/ 321397 h 12025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4906"/>
                <a:gd name="T76" fmla="*/ 0 h 1202531"/>
                <a:gd name="T77" fmla="*/ 1154906 w 1154906"/>
                <a:gd name="T78" fmla="*/ 1202531 h 12025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kern="0" dirty="0">
                <a:solidFill>
                  <a:sysClr val="window" lastClr="FFFFFF"/>
                </a:solidFill>
                <a:latin typeface="Cambria"/>
                <a:cs typeface="Arial"/>
                <a:sym typeface="Cambria"/>
              </a:endParaRPr>
            </a:p>
          </p:txBody>
        </p:sp>
        <p:grpSp>
          <p:nvGrpSpPr>
            <p:cNvPr id="77" name="Группа 133"/>
            <p:cNvGrpSpPr>
              <a:grpSpLocks/>
            </p:cNvGrpSpPr>
            <p:nvPr/>
          </p:nvGrpSpPr>
          <p:grpSpPr bwMode="auto">
            <a:xfrm>
              <a:off x="1909763" y="686719"/>
              <a:ext cx="5329925" cy="6071269"/>
              <a:chOff x="1909763" y="686719"/>
              <a:chExt cx="5329925" cy="6071269"/>
            </a:xfrm>
            <a:grpFill/>
          </p:grpSpPr>
          <p:sp>
            <p:nvSpPr>
              <p:cNvPr id="78" name="Полилиния 77"/>
              <p:cNvSpPr>
                <a:spLocks noChangeAspect="1"/>
              </p:cNvSpPr>
              <p:nvPr/>
            </p:nvSpPr>
            <p:spPr>
              <a:xfrm>
                <a:off x="3967090" y="3270172"/>
                <a:ext cx="1119653" cy="728429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solidFill>
                <a:srgbClr val="FF3B3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79" name="Полилиния 78"/>
              <p:cNvSpPr>
                <a:spLocks noChangeAspect="1"/>
              </p:cNvSpPr>
              <p:nvPr/>
            </p:nvSpPr>
            <p:spPr bwMode="auto">
              <a:xfrm>
                <a:off x="3402635" y="2801015"/>
                <a:ext cx="656988" cy="824111"/>
              </a:xfrm>
              <a:custGeom>
                <a:avLst/>
                <a:gdLst>
                  <a:gd name="T0" fmla="*/ 154825 w 659606"/>
                  <a:gd name="T1" fmla="*/ 0 h 823913"/>
                  <a:gd name="T2" fmla="*/ 154825 w 659606"/>
                  <a:gd name="T3" fmla="*/ 0 h 823913"/>
                  <a:gd name="T4" fmla="*/ 154825 w 659606"/>
                  <a:gd name="T5" fmla="*/ 11903 h 823913"/>
                  <a:gd name="T6" fmla="*/ 271540 w 659606"/>
                  <a:gd name="T7" fmla="*/ 140463 h 823913"/>
                  <a:gd name="T8" fmla="*/ 264394 w 659606"/>
                  <a:gd name="T9" fmla="*/ 133321 h 823913"/>
                  <a:gd name="T10" fmla="*/ 304887 w 659606"/>
                  <a:gd name="T11" fmla="*/ 171412 h 823913"/>
                  <a:gd name="T12" fmla="*/ 295359 w 659606"/>
                  <a:gd name="T13" fmla="*/ 269022 h 823913"/>
                  <a:gd name="T14" fmla="*/ 412073 w 659606"/>
                  <a:gd name="T15" fmla="*/ 176174 h 823913"/>
                  <a:gd name="T16" fmla="*/ 569281 w 659606"/>
                  <a:gd name="T17" fmla="*/ 273784 h 823913"/>
                  <a:gd name="T18" fmla="*/ 659794 w 659606"/>
                  <a:gd name="T19" fmla="*/ 395201 h 823913"/>
                  <a:gd name="T20" fmla="*/ 614538 w 659606"/>
                  <a:gd name="T21" fmla="*/ 523759 h 823913"/>
                  <a:gd name="T22" fmla="*/ 488295 w 659606"/>
                  <a:gd name="T23" fmla="*/ 738025 h 823913"/>
                  <a:gd name="T24" fmla="*/ 347762 w 659606"/>
                  <a:gd name="T25" fmla="*/ 823731 h 823913"/>
                  <a:gd name="T26" fmla="*/ 214374 w 659606"/>
                  <a:gd name="T27" fmla="*/ 771355 h 823913"/>
                  <a:gd name="T28" fmla="*/ 97659 w 659606"/>
                  <a:gd name="T29" fmla="*/ 657080 h 823913"/>
                  <a:gd name="T30" fmla="*/ 16674 w 659606"/>
                  <a:gd name="T31" fmla="*/ 540425 h 823913"/>
                  <a:gd name="T32" fmla="*/ 0 w 659606"/>
                  <a:gd name="T33" fmla="*/ 407104 h 823913"/>
                  <a:gd name="T34" fmla="*/ 14292 w 659606"/>
                  <a:gd name="T35" fmla="*/ 366632 h 823913"/>
                  <a:gd name="T36" fmla="*/ 121479 w 659606"/>
                  <a:gd name="T37" fmla="*/ 316636 h 823913"/>
                  <a:gd name="T38" fmla="*/ 128625 w 659606"/>
                  <a:gd name="T39" fmla="*/ 109514 h 823913"/>
                  <a:gd name="T40" fmla="*/ 154825 w 659606"/>
                  <a:gd name="T41" fmla="*/ 0 h 8239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9606"/>
                  <a:gd name="T64" fmla="*/ 0 h 823913"/>
                  <a:gd name="T65" fmla="*/ 659606 w 659606"/>
                  <a:gd name="T66" fmla="*/ 823913 h 8239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solidFill>
                <a:srgbClr val="FF3B3B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0" name="Полилиния 79"/>
              <p:cNvSpPr>
                <a:spLocks noChangeAspect="1"/>
              </p:cNvSpPr>
              <p:nvPr/>
            </p:nvSpPr>
            <p:spPr>
              <a:xfrm>
                <a:off x="3393383" y="3405981"/>
                <a:ext cx="912996" cy="790160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solidFill>
                <a:srgbClr val="FF3B3B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81" name="Полилиния 80"/>
              <p:cNvSpPr>
                <a:spLocks noChangeAspect="1"/>
              </p:cNvSpPr>
              <p:nvPr/>
            </p:nvSpPr>
            <p:spPr>
              <a:xfrm>
                <a:off x="4213846" y="3764022"/>
                <a:ext cx="925334" cy="509282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solidFill>
                <a:srgbClr val="FF3B3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2" name="Полилиния 81"/>
              <p:cNvSpPr>
                <a:spLocks noChangeAspect="1"/>
              </p:cNvSpPr>
              <p:nvPr/>
            </p:nvSpPr>
            <p:spPr bwMode="auto">
              <a:xfrm>
                <a:off x="4997295" y="3189922"/>
                <a:ext cx="623058" cy="1071036"/>
              </a:xfrm>
              <a:custGeom>
                <a:avLst/>
                <a:gdLst>
                  <a:gd name="T0" fmla="*/ 50147 w 621506"/>
                  <a:gd name="T1" fmla="*/ 415602 h 1073944"/>
                  <a:gd name="T2" fmla="*/ 133726 w 621506"/>
                  <a:gd name="T3" fmla="*/ 379979 h 1073944"/>
                  <a:gd name="T4" fmla="*/ 202976 w 621506"/>
                  <a:gd name="T5" fmla="*/ 180490 h 1073944"/>
                  <a:gd name="T6" fmla="*/ 298495 w 621506"/>
                  <a:gd name="T7" fmla="*/ 178115 h 1073944"/>
                  <a:gd name="T8" fmla="*/ 339090 w 621506"/>
                  <a:gd name="T9" fmla="*/ 0 h 1073944"/>
                  <a:gd name="T10" fmla="*/ 620869 w 621506"/>
                  <a:gd name="T11" fmla="*/ 40372 h 1073944"/>
                  <a:gd name="T12" fmla="*/ 623257 w 621506"/>
                  <a:gd name="T13" fmla="*/ 256486 h 1073944"/>
                  <a:gd name="T14" fmla="*/ 503859 w 621506"/>
                  <a:gd name="T15" fmla="*/ 515346 h 1073944"/>
                  <a:gd name="T16" fmla="*/ 518187 w 621506"/>
                  <a:gd name="T17" fmla="*/ 669712 h 1073944"/>
                  <a:gd name="T18" fmla="*/ 525351 w 621506"/>
                  <a:gd name="T19" fmla="*/ 740958 h 1073944"/>
                  <a:gd name="T20" fmla="*/ 463263 w 621506"/>
                  <a:gd name="T21" fmla="*/ 895324 h 1073944"/>
                  <a:gd name="T22" fmla="*/ 448936 w 621506"/>
                  <a:gd name="T23" fmla="*/ 1071065 h 1073944"/>
                  <a:gd name="T24" fmla="*/ 379686 w 621506"/>
                  <a:gd name="T25" fmla="*/ 1011692 h 1073944"/>
                  <a:gd name="T26" fmla="*/ 248348 w 621506"/>
                  <a:gd name="T27" fmla="*/ 1028317 h 1073944"/>
                  <a:gd name="T28" fmla="*/ 148053 w 621506"/>
                  <a:gd name="T29" fmla="*/ 1025942 h 1073944"/>
                  <a:gd name="T30" fmla="*/ 97906 w 621506"/>
                  <a:gd name="T31" fmla="*/ 914323 h 1073944"/>
                  <a:gd name="T32" fmla="*/ 95518 w 621506"/>
                  <a:gd name="T33" fmla="*/ 729084 h 1073944"/>
                  <a:gd name="T34" fmla="*/ 0 w 621506"/>
                  <a:gd name="T35" fmla="*/ 510596 h 1073944"/>
                  <a:gd name="T36" fmla="*/ 50147 w 621506"/>
                  <a:gd name="T37" fmla="*/ 415602 h 10739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1506"/>
                  <a:gd name="T58" fmla="*/ 0 h 1073944"/>
                  <a:gd name="T59" fmla="*/ 621506 w 621506"/>
                  <a:gd name="T60" fmla="*/ 1073944 h 10739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4" name="Полилиния 83"/>
              <p:cNvSpPr>
                <a:spLocks noChangeAspect="1"/>
              </p:cNvSpPr>
              <p:nvPr/>
            </p:nvSpPr>
            <p:spPr bwMode="auto">
              <a:xfrm>
                <a:off x="5435287" y="3214614"/>
                <a:ext cx="561369" cy="1203759"/>
              </a:xfrm>
              <a:custGeom>
                <a:avLst/>
                <a:gdLst>
                  <a:gd name="T0" fmla="*/ 225798 w 561975"/>
                  <a:gd name="T1" fmla="*/ 33396 h 1200150"/>
                  <a:gd name="T2" fmla="*/ 351771 w 561975"/>
                  <a:gd name="T3" fmla="*/ 7157 h 1200150"/>
                  <a:gd name="T4" fmla="*/ 330379 w 561975"/>
                  <a:gd name="T5" fmla="*/ 152668 h 1200150"/>
                  <a:gd name="T6" fmla="*/ 456351 w 561975"/>
                  <a:gd name="T7" fmla="*/ 186063 h 1200150"/>
                  <a:gd name="T8" fmla="*/ 560932 w 561975"/>
                  <a:gd name="T9" fmla="*/ 188450 h 1200150"/>
                  <a:gd name="T10" fmla="*/ 513395 w 561975"/>
                  <a:gd name="T11" fmla="*/ 338731 h 1200150"/>
                  <a:gd name="T12" fmla="*/ 470612 w 561975"/>
                  <a:gd name="T13" fmla="*/ 407910 h 1200150"/>
                  <a:gd name="T14" fmla="*/ 366031 w 561975"/>
                  <a:gd name="T15" fmla="*/ 505712 h 1200150"/>
                  <a:gd name="T16" fmla="*/ 356524 w 561975"/>
                  <a:gd name="T17" fmla="*/ 577275 h 1200150"/>
                  <a:gd name="T18" fmla="*/ 377915 w 561975"/>
                  <a:gd name="T19" fmla="*/ 615442 h 1200150"/>
                  <a:gd name="T20" fmla="*/ 332756 w 561975"/>
                  <a:gd name="T21" fmla="*/ 777651 h 1200150"/>
                  <a:gd name="T22" fmla="*/ 387423 w 561975"/>
                  <a:gd name="T23" fmla="*/ 846829 h 1200150"/>
                  <a:gd name="T24" fmla="*/ 389800 w 561975"/>
                  <a:gd name="T25" fmla="*/ 923163 h 1200150"/>
                  <a:gd name="T26" fmla="*/ 470612 w 561975"/>
                  <a:gd name="T27" fmla="*/ 918392 h 1200150"/>
                  <a:gd name="T28" fmla="*/ 420699 w 561975"/>
                  <a:gd name="T29" fmla="*/ 1085373 h 1200150"/>
                  <a:gd name="T30" fmla="*/ 451597 w 561975"/>
                  <a:gd name="T31" fmla="*/ 1202259 h 1200150"/>
                  <a:gd name="T32" fmla="*/ 244813 w 561975"/>
                  <a:gd name="T33" fmla="*/ 1123540 h 1200150"/>
                  <a:gd name="T34" fmla="*/ 0 w 561975"/>
                  <a:gd name="T35" fmla="*/ 1168862 h 1200150"/>
                  <a:gd name="T36" fmla="*/ 16637 w 561975"/>
                  <a:gd name="T37" fmla="*/ 1018581 h 1200150"/>
                  <a:gd name="T38" fmla="*/ 26144 w 561975"/>
                  <a:gd name="T39" fmla="*/ 887382 h 1200150"/>
                  <a:gd name="T40" fmla="*/ 90319 w 561975"/>
                  <a:gd name="T41" fmla="*/ 720401 h 1200150"/>
                  <a:gd name="T42" fmla="*/ 76059 w 561975"/>
                  <a:gd name="T43" fmla="*/ 484243 h 1200150"/>
                  <a:gd name="T44" fmla="*/ 187769 w 561975"/>
                  <a:gd name="T45" fmla="*/ 226616 h 1200150"/>
                  <a:gd name="T46" fmla="*/ 183016 w 561975"/>
                  <a:gd name="T47" fmla="*/ 0 h 1200150"/>
                  <a:gd name="T48" fmla="*/ 225798 w 561975"/>
                  <a:gd name="T49" fmla="*/ 33396 h 1200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1975"/>
                  <a:gd name="T76" fmla="*/ 0 h 1200150"/>
                  <a:gd name="T77" fmla="*/ 561975 w 561975"/>
                  <a:gd name="T78" fmla="*/ 1200150 h 1200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85" name="Полилиния 84"/>
              <p:cNvSpPr>
                <a:spLocks noChangeAspect="1"/>
              </p:cNvSpPr>
              <p:nvPr/>
            </p:nvSpPr>
            <p:spPr bwMode="auto">
              <a:xfrm>
                <a:off x="4229267" y="4168361"/>
                <a:ext cx="721761" cy="450638"/>
              </a:xfrm>
              <a:custGeom>
                <a:avLst/>
                <a:gdLst>
                  <a:gd name="T0" fmla="*/ 0 w 721519"/>
                  <a:gd name="T1" fmla="*/ 215188 h 447675"/>
                  <a:gd name="T2" fmla="*/ 42899 w 721519"/>
                  <a:gd name="T3" fmla="*/ 179324 h 447675"/>
                  <a:gd name="T4" fmla="*/ 66730 w 721519"/>
                  <a:gd name="T5" fmla="*/ 95639 h 447675"/>
                  <a:gd name="T6" fmla="*/ 235940 w 721519"/>
                  <a:gd name="T7" fmla="*/ 16737 h 447675"/>
                  <a:gd name="T8" fmla="*/ 405150 w 721519"/>
                  <a:gd name="T9" fmla="*/ 0 h 447675"/>
                  <a:gd name="T10" fmla="*/ 548144 w 721519"/>
                  <a:gd name="T11" fmla="*/ 98030 h 447675"/>
                  <a:gd name="T12" fmla="*/ 662539 w 721519"/>
                  <a:gd name="T13" fmla="*/ 40646 h 447675"/>
                  <a:gd name="T14" fmla="*/ 722119 w 721519"/>
                  <a:gd name="T15" fmla="*/ 119548 h 447675"/>
                  <a:gd name="T16" fmla="*/ 641089 w 721519"/>
                  <a:gd name="T17" fmla="*/ 255835 h 447675"/>
                  <a:gd name="T18" fmla="*/ 617257 w 721519"/>
                  <a:gd name="T19" fmla="*/ 246271 h 447675"/>
                  <a:gd name="T20" fmla="*/ 526694 w 721519"/>
                  <a:gd name="T21" fmla="*/ 363429 h 447675"/>
                  <a:gd name="T22" fmla="*/ 531461 w 721519"/>
                  <a:gd name="T23" fmla="*/ 430376 h 447675"/>
                  <a:gd name="T24" fmla="*/ 521928 w 721519"/>
                  <a:gd name="T25" fmla="*/ 449504 h 447675"/>
                  <a:gd name="T26" fmla="*/ 414683 w 721519"/>
                  <a:gd name="T27" fmla="*/ 413639 h 447675"/>
                  <a:gd name="T28" fmla="*/ 283605 w 721519"/>
                  <a:gd name="T29" fmla="*/ 392121 h 447675"/>
                  <a:gd name="T30" fmla="*/ 131078 w 721519"/>
                  <a:gd name="T31" fmla="*/ 401684 h 447675"/>
                  <a:gd name="T32" fmla="*/ 126311 w 721519"/>
                  <a:gd name="T33" fmla="*/ 258226 h 447675"/>
                  <a:gd name="T34" fmla="*/ 0 w 721519"/>
                  <a:gd name="T35" fmla="*/ 215188 h 447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1519"/>
                  <a:gd name="T55" fmla="*/ 0 h 447675"/>
                  <a:gd name="T56" fmla="*/ 721519 w 721519"/>
                  <a:gd name="T57" fmla="*/ 447675 h 447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6" name="Полилиния 85"/>
              <p:cNvSpPr>
                <a:spLocks noChangeAspect="1"/>
              </p:cNvSpPr>
              <p:nvPr/>
            </p:nvSpPr>
            <p:spPr bwMode="auto">
              <a:xfrm>
                <a:off x="3510592" y="3949216"/>
                <a:ext cx="820463" cy="567927"/>
              </a:xfrm>
              <a:custGeom>
                <a:avLst/>
                <a:gdLst>
                  <a:gd name="T0" fmla="*/ 149959 w 819150"/>
                  <a:gd name="T1" fmla="*/ 496522 h 569118"/>
                  <a:gd name="T2" fmla="*/ 138058 w 819150"/>
                  <a:gd name="T3" fmla="*/ 439505 h 569118"/>
                  <a:gd name="T4" fmla="*/ 23803 w 819150"/>
                  <a:gd name="T5" fmla="*/ 403869 h 569118"/>
                  <a:gd name="T6" fmla="*/ 0 w 819150"/>
                  <a:gd name="T7" fmla="*/ 239946 h 569118"/>
                  <a:gd name="T8" fmla="*/ 190426 w 819150"/>
                  <a:gd name="T9" fmla="*/ 171051 h 569118"/>
                  <a:gd name="T10" fmla="*/ 271356 w 819150"/>
                  <a:gd name="T11" fmla="*/ 175802 h 569118"/>
                  <a:gd name="T12" fmla="*/ 309441 w 819150"/>
                  <a:gd name="T13" fmla="*/ 21381 h 569118"/>
                  <a:gd name="T14" fmla="*/ 383231 w 819150"/>
                  <a:gd name="T15" fmla="*/ 85525 h 569118"/>
                  <a:gd name="T16" fmla="*/ 445119 w 819150"/>
                  <a:gd name="T17" fmla="*/ 0 h 569118"/>
                  <a:gd name="T18" fmla="*/ 568896 w 819150"/>
                  <a:gd name="T19" fmla="*/ 83149 h 569118"/>
                  <a:gd name="T20" fmla="*/ 654587 w 819150"/>
                  <a:gd name="T21" fmla="*/ 23757 h 569118"/>
                  <a:gd name="T22" fmla="*/ 764082 w 819150"/>
                  <a:gd name="T23" fmla="*/ 80774 h 569118"/>
                  <a:gd name="T24" fmla="*/ 818830 w 819150"/>
                  <a:gd name="T25" fmla="*/ 232819 h 569118"/>
                  <a:gd name="T26" fmla="*/ 756941 w 819150"/>
                  <a:gd name="T27" fmla="*/ 401494 h 569118"/>
                  <a:gd name="T28" fmla="*/ 723617 w 819150"/>
                  <a:gd name="T29" fmla="*/ 432378 h 569118"/>
                  <a:gd name="T30" fmla="*/ 673630 w 819150"/>
                  <a:gd name="T31" fmla="*/ 460886 h 569118"/>
                  <a:gd name="T32" fmla="*/ 597460 w 819150"/>
                  <a:gd name="T33" fmla="*/ 563042 h 569118"/>
                  <a:gd name="T34" fmla="*/ 518909 w 819150"/>
                  <a:gd name="T35" fmla="*/ 567793 h 569118"/>
                  <a:gd name="T36" fmla="*/ 295160 w 819150"/>
                  <a:gd name="T37" fmla="*/ 484644 h 569118"/>
                  <a:gd name="T38" fmla="*/ 149959 w 819150"/>
                  <a:gd name="T39" fmla="*/ 496522 h 569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9150"/>
                  <a:gd name="T61" fmla="*/ 0 h 569118"/>
                  <a:gd name="T62" fmla="*/ 819150 w 819150"/>
                  <a:gd name="T63" fmla="*/ 569118 h 569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solidFill>
                <a:srgbClr val="FF3B3B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87" name="Полилиния 86"/>
              <p:cNvSpPr>
                <a:spLocks noChangeAspect="1"/>
              </p:cNvSpPr>
              <p:nvPr/>
            </p:nvSpPr>
            <p:spPr bwMode="auto">
              <a:xfrm>
                <a:off x="4870832" y="4165276"/>
                <a:ext cx="573707" cy="620398"/>
              </a:xfrm>
              <a:custGeom>
                <a:avLst/>
                <a:gdLst>
                  <a:gd name="T0" fmla="*/ 0 w 573881"/>
                  <a:gd name="T1" fmla="*/ 253935 h 621507"/>
                  <a:gd name="T2" fmla="*/ 64287 w 573881"/>
                  <a:gd name="T3" fmla="*/ 282413 h 621507"/>
                  <a:gd name="T4" fmla="*/ 119051 w 573881"/>
                  <a:gd name="T5" fmla="*/ 393955 h 621507"/>
                  <a:gd name="T6" fmla="*/ 121432 w 573881"/>
                  <a:gd name="T7" fmla="*/ 467525 h 621507"/>
                  <a:gd name="T8" fmla="*/ 140480 w 573881"/>
                  <a:gd name="T9" fmla="*/ 526855 h 621507"/>
                  <a:gd name="T10" fmla="*/ 207148 w 573881"/>
                  <a:gd name="T11" fmla="*/ 619411 h 621507"/>
                  <a:gd name="T12" fmla="*/ 340486 w 573881"/>
                  <a:gd name="T13" fmla="*/ 557707 h 621507"/>
                  <a:gd name="T14" fmla="*/ 307152 w 573881"/>
                  <a:gd name="T15" fmla="*/ 543468 h 621507"/>
                  <a:gd name="T16" fmla="*/ 311914 w 573881"/>
                  <a:gd name="T17" fmla="*/ 474644 h 621507"/>
                  <a:gd name="T18" fmla="*/ 452394 w 573881"/>
                  <a:gd name="T19" fmla="*/ 287160 h 621507"/>
                  <a:gd name="T20" fmla="*/ 559540 w 573881"/>
                  <a:gd name="T21" fmla="*/ 244442 h 621507"/>
                  <a:gd name="T22" fmla="*/ 573827 w 573881"/>
                  <a:gd name="T23" fmla="*/ 97303 h 621507"/>
                  <a:gd name="T24" fmla="*/ 502396 w 573881"/>
                  <a:gd name="T25" fmla="*/ 37972 h 621507"/>
                  <a:gd name="T26" fmla="*/ 378582 w 573881"/>
                  <a:gd name="T27" fmla="*/ 54584 h 621507"/>
                  <a:gd name="T28" fmla="*/ 266675 w 573881"/>
                  <a:gd name="T29" fmla="*/ 47464 h 621507"/>
                  <a:gd name="T30" fmla="*/ 223816 w 573881"/>
                  <a:gd name="T31" fmla="*/ 61704 h 621507"/>
                  <a:gd name="T32" fmla="*/ 114289 w 573881"/>
                  <a:gd name="T33" fmla="*/ 0 h 621507"/>
                  <a:gd name="T34" fmla="*/ 9524 w 573881"/>
                  <a:gd name="T35" fmla="*/ 45091 h 621507"/>
                  <a:gd name="T36" fmla="*/ 71430 w 573881"/>
                  <a:gd name="T37" fmla="*/ 113915 h 621507"/>
                  <a:gd name="T38" fmla="*/ 0 w 573881"/>
                  <a:gd name="T39" fmla="*/ 253935 h 6215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3881"/>
                  <a:gd name="T61" fmla="*/ 0 h 621507"/>
                  <a:gd name="T62" fmla="*/ 573881 w 573881"/>
                  <a:gd name="T63" fmla="*/ 621507 h 6215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0" name="Полилиния 89"/>
              <p:cNvSpPr>
                <a:spLocks noChangeAspect="1"/>
              </p:cNvSpPr>
              <p:nvPr/>
            </p:nvSpPr>
            <p:spPr bwMode="auto">
              <a:xfrm>
                <a:off x="5182362" y="4338123"/>
                <a:ext cx="721761" cy="728429"/>
              </a:xfrm>
              <a:custGeom>
                <a:avLst/>
                <a:gdLst>
                  <a:gd name="T0" fmla="*/ 228038 w 723900"/>
                  <a:gd name="T1" fmla="*/ 726948 h 726281"/>
                  <a:gd name="T2" fmla="*/ 130647 w 723900"/>
                  <a:gd name="T3" fmla="*/ 643527 h 726281"/>
                  <a:gd name="T4" fmla="*/ 173403 w 723900"/>
                  <a:gd name="T5" fmla="*/ 557724 h 726281"/>
                  <a:gd name="T6" fmla="*/ 149650 w 723900"/>
                  <a:gd name="T7" fmla="*/ 462386 h 726281"/>
                  <a:gd name="T8" fmla="*/ 0 w 723900"/>
                  <a:gd name="T9" fmla="*/ 371816 h 726281"/>
                  <a:gd name="T10" fmla="*/ 2375 w 723900"/>
                  <a:gd name="T11" fmla="*/ 295546 h 726281"/>
                  <a:gd name="T12" fmla="*/ 140148 w 723900"/>
                  <a:gd name="T13" fmla="*/ 119171 h 726281"/>
                  <a:gd name="T14" fmla="*/ 254167 w 723900"/>
                  <a:gd name="T15" fmla="*/ 69119 h 726281"/>
                  <a:gd name="T16" fmla="*/ 258917 w 723900"/>
                  <a:gd name="T17" fmla="*/ 38135 h 726281"/>
                  <a:gd name="T18" fmla="*/ 503583 w 723900"/>
                  <a:gd name="T19" fmla="*/ 0 h 726281"/>
                  <a:gd name="T20" fmla="*/ 700741 w 723900"/>
                  <a:gd name="T21" fmla="*/ 76270 h 726281"/>
                  <a:gd name="T22" fmla="*/ 722119 w 723900"/>
                  <a:gd name="T23" fmla="*/ 159690 h 726281"/>
                  <a:gd name="T24" fmla="*/ 710242 w 723900"/>
                  <a:gd name="T25" fmla="*/ 295546 h 726281"/>
                  <a:gd name="T26" fmla="*/ 669861 w 723900"/>
                  <a:gd name="T27" fmla="*/ 419485 h 726281"/>
                  <a:gd name="T28" fmla="*/ 631855 w 723900"/>
                  <a:gd name="T29" fmla="*/ 505289 h 726281"/>
                  <a:gd name="T30" fmla="*/ 460826 w 723900"/>
                  <a:gd name="T31" fmla="*/ 588708 h 726281"/>
                  <a:gd name="T32" fmla="*/ 247041 w 723900"/>
                  <a:gd name="T33" fmla="*/ 619694 h 726281"/>
                  <a:gd name="T34" fmla="*/ 228038 w 723900"/>
                  <a:gd name="T35" fmla="*/ 726948 h 726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3900"/>
                  <a:gd name="T55" fmla="*/ 0 h 726281"/>
                  <a:gd name="T56" fmla="*/ 723900 w 723900"/>
                  <a:gd name="T57" fmla="*/ 726281 h 726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5" name="Полилиния 94"/>
              <p:cNvSpPr>
                <a:spLocks noChangeAspect="1"/>
              </p:cNvSpPr>
              <p:nvPr/>
            </p:nvSpPr>
            <p:spPr>
              <a:xfrm>
                <a:off x="4044200" y="4381335"/>
                <a:ext cx="786535" cy="84571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6" name="Полилиния 95"/>
              <p:cNvSpPr>
                <a:spLocks noChangeAspect="1"/>
              </p:cNvSpPr>
              <p:nvPr/>
            </p:nvSpPr>
            <p:spPr bwMode="auto">
              <a:xfrm>
                <a:off x="4642583" y="4412201"/>
                <a:ext cx="771112" cy="932142"/>
              </a:xfrm>
              <a:custGeom>
                <a:avLst/>
                <a:gdLst>
                  <a:gd name="T0" fmla="*/ 388040 w 773907"/>
                  <a:gd name="T1" fmla="*/ 931267 h 931069"/>
                  <a:gd name="T2" fmla="*/ 180926 w 773907"/>
                  <a:gd name="T3" fmla="*/ 816943 h 931069"/>
                  <a:gd name="T4" fmla="*/ 138076 w 773907"/>
                  <a:gd name="T5" fmla="*/ 607348 h 931069"/>
                  <a:gd name="T6" fmla="*/ 19045 w 773907"/>
                  <a:gd name="T7" fmla="*/ 397754 h 931069"/>
                  <a:gd name="T8" fmla="*/ 0 w 773907"/>
                  <a:gd name="T9" fmla="*/ 266757 h 931069"/>
                  <a:gd name="T10" fmla="*/ 109509 w 773907"/>
                  <a:gd name="T11" fmla="*/ 209595 h 931069"/>
                  <a:gd name="T12" fmla="*/ 114269 w 773907"/>
                  <a:gd name="T13" fmla="*/ 119088 h 931069"/>
                  <a:gd name="T14" fmla="*/ 202353 w 773907"/>
                  <a:gd name="T15" fmla="*/ 0 h 931069"/>
                  <a:gd name="T16" fmla="*/ 302338 w 773907"/>
                  <a:gd name="T17" fmla="*/ 40491 h 931069"/>
                  <a:gd name="T18" fmla="*/ 345189 w 773907"/>
                  <a:gd name="T19" fmla="*/ 140524 h 931069"/>
                  <a:gd name="T20" fmla="*/ 352330 w 773907"/>
                  <a:gd name="T21" fmla="*/ 228649 h 931069"/>
                  <a:gd name="T22" fmla="*/ 373757 w 773907"/>
                  <a:gd name="T23" fmla="*/ 276284 h 931069"/>
                  <a:gd name="T24" fmla="*/ 440414 w 773907"/>
                  <a:gd name="T25" fmla="*/ 371554 h 931069"/>
                  <a:gd name="T26" fmla="*/ 578489 w 773907"/>
                  <a:gd name="T27" fmla="*/ 312010 h 931069"/>
                  <a:gd name="T28" fmla="*/ 690377 w 773907"/>
                  <a:gd name="T29" fmla="*/ 390608 h 931069"/>
                  <a:gd name="T30" fmla="*/ 711803 w 773907"/>
                  <a:gd name="T31" fmla="*/ 481115 h 931069"/>
                  <a:gd name="T32" fmla="*/ 673713 w 773907"/>
                  <a:gd name="T33" fmla="*/ 566859 h 931069"/>
                  <a:gd name="T34" fmla="*/ 773699 w 773907"/>
                  <a:gd name="T35" fmla="*/ 650220 h 931069"/>
                  <a:gd name="T36" fmla="*/ 768937 w 773907"/>
                  <a:gd name="T37" fmla="*/ 707382 h 931069"/>
                  <a:gd name="T38" fmla="*/ 578489 w 773907"/>
                  <a:gd name="T39" fmla="*/ 628784 h 931069"/>
                  <a:gd name="T40" fmla="*/ 445174 w 773907"/>
                  <a:gd name="T41" fmla="*/ 493024 h 931069"/>
                  <a:gd name="T42" fmla="*/ 392801 w 773907"/>
                  <a:gd name="T43" fmla="*/ 662129 h 931069"/>
                  <a:gd name="T44" fmla="*/ 388040 w 773907"/>
                  <a:gd name="T45" fmla="*/ 931267 h 9310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3907"/>
                  <a:gd name="T70" fmla="*/ 0 h 931069"/>
                  <a:gd name="T71" fmla="*/ 773907 w 773907"/>
                  <a:gd name="T72" fmla="*/ 931069 h 9310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7" name="Полилиния 96"/>
              <p:cNvSpPr>
                <a:spLocks noChangeAspect="1"/>
              </p:cNvSpPr>
              <p:nvPr/>
            </p:nvSpPr>
            <p:spPr bwMode="auto">
              <a:xfrm>
                <a:off x="4969534" y="4906051"/>
                <a:ext cx="712508" cy="1123509"/>
              </a:xfrm>
              <a:custGeom>
                <a:avLst/>
                <a:gdLst>
                  <a:gd name="T0" fmla="*/ 447140 w 714375"/>
                  <a:gd name="T1" fmla="*/ 209758 h 1121569"/>
                  <a:gd name="T2" fmla="*/ 418600 w 714375"/>
                  <a:gd name="T3" fmla="*/ 362309 h 1121569"/>
                  <a:gd name="T4" fmla="*/ 606493 w 714375"/>
                  <a:gd name="T5" fmla="*/ 731769 h 1121569"/>
                  <a:gd name="T6" fmla="*/ 713522 w 714375"/>
                  <a:gd name="T7" fmla="*/ 831882 h 1121569"/>
                  <a:gd name="T8" fmla="*/ 704008 w 714375"/>
                  <a:gd name="T9" fmla="*/ 939144 h 1121569"/>
                  <a:gd name="T10" fmla="*/ 625520 w 714375"/>
                  <a:gd name="T11" fmla="*/ 1010652 h 1121569"/>
                  <a:gd name="T12" fmla="*/ 611250 w 714375"/>
                  <a:gd name="T13" fmla="*/ 1122682 h 1121569"/>
                  <a:gd name="T14" fmla="*/ 440005 w 714375"/>
                  <a:gd name="T15" fmla="*/ 1032105 h 1121569"/>
                  <a:gd name="T16" fmla="*/ 197407 w 714375"/>
                  <a:gd name="T17" fmla="*/ 1008268 h 1121569"/>
                  <a:gd name="T18" fmla="*/ 221192 w 714375"/>
                  <a:gd name="T19" fmla="*/ 941527 h 1121569"/>
                  <a:gd name="T20" fmla="*/ 0 w 714375"/>
                  <a:gd name="T21" fmla="*/ 879554 h 1121569"/>
                  <a:gd name="T22" fmla="*/ 49946 w 714375"/>
                  <a:gd name="T23" fmla="*/ 741304 h 1121569"/>
                  <a:gd name="T24" fmla="*/ 64216 w 714375"/>
                  <a:gd name="T25" fmla="*/ 429050 h 1121569"/>
                  <a:gd name="T26" fmla="*/ 76109 w 714375"/>
                  <a:gd name="T27" fmla="*/ 147785 h 1121569"/>
                  <a:gd name="T28" fmla="*/ 121298 w 714375"/>
                  <a:gd name="T29" fmla="*/ 0 h 1121569"/>
                  <a:gd name="T30" fmla="*/ 252111 w 714375"/>
                  <a:gd name="T31" fmla="*/ 128716 h 1121569"/>
                  <a:gd name="T32" fmla="*/ 447140 w 714375"/>
                  <a:gd name="T33" fmla="*/ 209758 h 11215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4375"/>
                  <a:gd name="T52" fmla="*/ 0 h 1121569"/>
                  <a:gd name="T53" fmla="*/ 714375 w 714375"/>
                  <a:gd name="T54" fmla="*/ 1121569 h 11215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8" name="Полилиния 97"/>
              <p:cNvSpPr>
                <a:spLocks noChangeAspect="1"/>
              </p:cNvSpPr>
              <p:nvPr/>
            </p:nvSpPr>
            <p:spPr>
              <a:xfrm>
                <a:off x="4204591" y="5183841"/>
                <a:ext cx="823548" cy="688302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99" name="Полилиния 98"/>
              <p:cNvSpPr>
                <a:spLocks noChangeAspect="1"/>
              </p:cNvSpPr>
              <p:nvPr/>
            </p:nvSpPr>
            <p:spPr>
              <a:xfrm>
                <a:off x="4636414" y="5782634"/>
                <a:ext cx="835886" cy="694476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0" name="Полилиния 99"/>
              <p:cNvSpPr>
                <a:spLocks noChangeAspect="1"/>
              </p:cNvSpPr>
              <p:nvPr/>
            </p:nvSpPr>
            <p:spPr>
              <a:xfrm>
                <a:off x="5188531" y="6307350"/>
                <a:ext cx="431823" cy="450638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1" name="Полилиния 100"/>
              <p:cNvSpPr>
                <a:spLocks noChangeAspect="1"/>
              </p:cNvSpPr>
              <p:nvPr/>
            </p:nvSpPr>
            <p:spPr bwMode="auto">
              <a:xfrm>
                <a:off x="3933160" y="4869012"/>
                <a:ext cx="697085" cy="657437"/>
              </a:xfrm>
              <a:custGeom>
                <a:avLst/>
                <a:gdLst>
                  <a:gd name="T0" fmla="*/ 152099 w 697706"/>
                  <a:gd name="T1" fmla="*/ 658124 h 659606"/>
                  <a:gd name="T2" fmla="*/ 0 w 697706"/>
                  <a:gd name="T3" fmla="*/ 558337 h 659606"/>
                  <a:gd name="T4" fmla="*/ 40401 w 697706"/>
                  <a:gd name="T5" fmla="*/ 251846 h 659606"/>
                  <a:gd name="T6" fmla="*/ 85556 w 697706"/>
                  <a:gd name="T7" fmla="*/ 180568 h 659606"/>
                  <a:gd name="T8" fmla="*/ 90309 w 697706"/>
                  <a:gd name="T9" fmla="*/ 121171 h 659606"/>
                  <a:gd name="T10" fmla="*/ 66543 w 697706"/>
                  <a:gd name="T11" fmla="*/ 9504 h 659606"/>
                  <a:gd name="T12" fmla="*/ 118828 w 697706"/>
                  <a:gd name="T13" fmla="*/ 0 h 659606"/>
                  <a:gd name="T14" fmla="*/ 204384 w 697706"/>
                  <a:gd name="T15" fmla="*/ 57022 h 659606"/>
                  <a:gd name="T16" fmla="*/ 297069 w 697706"/>
                  <a:gd name="T17" fmla="*/ 11879 h 659606"/>
                  <a:gd name="T18" fmla="*/ 522841 w 697706"/>
                  <a:gd name="T19" fmla="*/ 130675 h 659606"/>
                  <a:gd name="T20" fmla="*/ 594138 w 697706"/>
                  <a:gd name="T21" fmla="*/ 213831 h 659606"/>
                  <a:gd name="T22" fmla="*/ 677317 w 697706"/>
                  <a:gd name="T23" fmla="*/ 225711 h 659606"/>
                  <a:gd name="T24" fmla="*/ 696329 w 697706"/>
                  <a:gd name="T25" fmla="*/ 356385 h 659606"/>
                  <a:gd name="T26" fmla="*/ 525217 w 697706"/>
                  <a:gd name="T27" fmla="*/ 439541 h 659606"/>
                  <a:gd name="T28" fmla="*/ 273304 w 697706"/>
                  <a:gd name="T29" fmla="*/ 422911 h 659606"/>
                  <a:gd name="T30" fmla="*/ 351729 w 697706"/>
                  <a:gd name="T31" fmla="*/ 627238 h 659606"/>
                  <a:gd name="T32" fmla="*/ 235279 w 697706"/>
                  <a:gd name="T33" fmla="*/ 624862 h 659606"/>
                  <a:gd name="T34" fmla="*/ 152099 w 697706"/>
                  <a:gd name="T35" fmla="*/ 658124 h 6596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7706"/>
                  <a:gd name="T55" fmla="*/ 0 h 659606"/>
                  <a:gd name="T56" fmla="*/ 697706 w 697706"/>
                  <a:gd name="T57" fmla="*/ 659606 h 6596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2" name="Полилиния 101"/>
              <p:cNvSpPr>
                <a:spLocks noChangeAspect="1"/>
              </p:cNvSpPr>
              <p:nvPr/>
            </p:nvSpPr>
            <p:spPr>
              <a:xfrm>
                <a:off x="3535267" y="4436893"/>
                <a:ext cx="613804" cy="1030912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solidFill>
                <a:srgbClr val="FFFF99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6" name="Полилиния 105"/>
              <p:cNvSpPr>
                <a:spLocks noChangeAspect="1"/>
              </p:cNvSpPr>
              <p:nvPr/>
            </p:nvSpPr>
            <p:spPr>
              <a:xfrm>
                <a:off x="3251498" y="4717769"/>
                <a:ext cx="450329" cy="629659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7" name="Полилиния 106"/>
              <p:cNvSpPr>
                <a:spLocks noChangeAspect="1"/>
              </p:cNvSpPr>
              <p:nvPr/>
            </p:nvSpPr>
            <p:spPr>
              <a:xfrm>
                <a:off x="2705550" y="4949262"/>
                <a:ext cx="826632" cy="654351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8" name="Полилиния 107"/>
              <p:cNvSpPr>
                <a:spLocks noChangeAspect="1"/>
              </p:cNvSpPr>
              <p:nvPr/>
            </p:nvSpPr>
            <p:spPr bwMode="auto">
              <a:xfrm>
                <a:off x="2181194" y="5270265"/>
                <a:ext cx="724846" cy="583359"/>
              </a:xfrm>
              <a:custGeom>
                <a:avLst/>
                <a:gdLst>
                  <a:gd name="T0" fmla="*/ 66687 w 726281"/>
                  <a:gd name="T1" fmla="*/ 0 h 583407"/>
                  <a:gd name="T2" fmla="*/ 109559 w 726281"/>
                  <a:gd name="T3" fmla="*/ 2380 h 583407"/>
                  <a:gd name="T4" fmla="*/ 321529 w 726281"/>
                  <a:gd name="T5" fmla="*/ 121328 h 583407"/>
                  <a:gd name="T6" fmla="*/ 402506 w 726281"/>
                  <a:gd name="T7" fmla="*/ 33306 h 583407"/>
                  <a:gd name="T8" fmla="*/ 526355 w 726281"/>
                  <a:gd name="T9" fmla="*/ 16653 h 583407"/>
                  <a:gd name="T10" fmla="*/ 535881 w 726281"/>
                  <a:gd name="T11" fmla="*/ 102296 h 583407"/>
                  <a:gd name="T12" fmla="*/ 674020 w 726281"/>
                  <a:gd name="T13" fmla="*/ 176044 h 583407"/>
                  <a:gd name="T14" fmla="*/ 726417 w 726281"/>
                  <a:gd name="T15" fmla="*/ 271203 h 583407"/>
                  <a:gd name="T16" fmla="*/ 631149 w 726281"/>
                  <a:gd name="T17" fmla="*/ 416320 h 583407"/>
                  <a:gd name="T18" fmla="*/ 421560 w 726281"/>
                  <a:gd name="T19" fmla="*/ 540027 h 583407"/>
                  <a:gd name="T20" fmla="*/ 288185 w 726281"/>
                  <a:gd name="T21" fmla="*/ 582849 h 583407"/>
                  <a:gd name="T22" fmla="*/ 257223 w 726281"/>
                  <a:gd name="T23" fmla="*/ 452005 h 583407"/>
                  <a:gd name="T24" fmla="*/ 197681 w 726281"/>
                  <a:gd name="T25" fmla="*/ 373499 h 583407"/>
                  <a:gd name="T26" fmla="*/ 59542 w 726281"/>
                  <a:gd name="T27" fmla="*/ 394910 h 583407"/>
                  <a:gd name="T28" fmla="*/ 0 w 726281"/>
                  <a:gd name="T29" fmla="*/ 349709 h 583407"/>
                  <a:gd name="T30" fmla="*/ 19054 w 726281"/>
                  <a:gd name="T31" fmla="*/ 173666 h 583407"/>
                  <a:gd name="T32" fmla="*/ 66687 w 726281"/>
                  <a:gd name="T33" fmla="*/ 0 h 5834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6281"/>
                  <a:gd name="T52" fmla="*/ 0 h 583407"/>
                  <a:gd name="T53" fmla="*/ 726281 w 726281"/>
                  <a:gd name="T54" fmla="*/ 583407 h 5834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09" name="Полилиния 108"/>
              <p:cNvSpPr>
                <a:spLocks noChangeAspect="1"/>
              </p:cNvSpPr>
              <p:nvPr/>
            </p:nvSpPr>
            <p:spPr bwMode="auto">
              <a:xfrm>
                <a:off x="2162688" y="4782588"/>
                <a:ext cx="592214" cy="604966"/>
              </a:xfrm>
              <a:custGeom>
                <a:avLst/>
                <a:gdLst>
                  <a:gd name="T0" fmla="*/ 459765 w 592931"/>
                  <a:gd name="T1" fmla="*/ 0 h 604838"/>
                  <a:gd name="T2" fmla="*/ 469294 w 592931"/>
                  <a:gd name="T3" fmla="*/ 71381 h 604838"/>
                  <a:gd name="T4" fmla="*/ 526467 w 592931"/>
                  <a:gd name="T5" fmla="*/ 71381 h 604838"/>
                  <a:gd name="T6" fmla="*/ 593169 w 592931"/>
                  <a:gd name="T7" fmla="*/ 233177 h 604838"/>
                  <a:gd name="T8" fmla="*/ 557437 w 592931"/>
                  <a:gd name="T9" fmla="*/ 409249 h 604838"/>
                  <a:gd name="T10" fmla="*/ 547908 w 592931"/>
                  <a:gd name="T11" fmla="*/ 497286 h 604838"/>
                  <a:gd name="T12" fmla="*/ 419268 w 592931"/>
                  <a:gd name="T13" fmla="*/ 516321 h 604838"/>
                  <a:gd name="T14" fmla="*/ 347803 w 592931"/>
                  <a:gd name="T15" fmla="*/ 604357 h 604838"/>
                  <a:gd name="T16" fmla="*/ 116728 w 592931"/>
                  <a:gd name="T17" fmla="*/ 485389 h 604838"/>
                  <a:gd name="T18" fmla="*/ 83377 w 592931"/>
                  <a:gd name="T19" fmla="*/ 490148 h 604838"/>
                  <a:gd name="T20" fmla="*/ 0 w 592931"/>
                  <a:gd name="T21" fmla="*/ 333110 h 604838"/>
                  <a:gd name="T22" fmla="*/ 47644 w 592931"/>
                  <a:gd name="T23" fmla="*/ 207004 h 604838"/>
                  <a:gd name="T24" fmla="*/ 76231 w 592931"/>
                  <a:gd name="T25" fmla="*/ 69002 h 604838"/>
                  <a:gd name="T26" fmla="*/ 123875 w 592931"/>
                  <a:gd name="T27" fmla="*/ 83278 h 604838"/>
                  <a:gd name="T28" fmla="*/ 240602 w 592931"/>
                  <a:gd name="T29" fmla="*/ 142761 h 604838"/>
                  <a:gd name="T30" fmla="*/ 328745 w 592931"/>
                  <a:gd name="T31" fmla="*/ 57105 h 604838"/>
                  <a:gd name="T32" fmla="*/ 459765 w 592931"/>
                  <a:gd name="T33" fmla="*/ 0 h 604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2931"/>
                  <a:gd name="T52" fmla="*/ 0 h 604838"/>
                  <a:gd name="T53" fmla="*/ 592931 w 592931"/>
                  <a:gd name="T54" fmla="*/ 604838 h 604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2" name="Полилиния 141"/>
              <p:cNvSpPr>
                <a:spLocks noChangeAspect="1"/>
              </p:cNvSpPr>
              <p:nvPr/>
            </p:nvSpPr>
            <p:spPr bwMode="auto">
              <a:xfrm>
                <a:off x="2690129" y="4387508"/>
                <a:ext cx="690916" cy="629659"/>
              </a:xfrm>
              <a:custGeom>
                <a:avLst/>
                <a:gdLst>
                  <a:gd name="T0" fmla="*/ 238632 w 690562"/>
                  <a:gd name="T1" fmla="*/ 0 h 628650"/>
                  <a:gd name="T2" fmla="*/ 238632 w 690562"/>
                  <a:gd name="T3" fmla="*/ 0 h 628650"/>
                  <a:gd name="T4" fmla="*/ 381810 w 690562"/>
                  <a:gd name="T5" fmla="*/ 76123 h 628650"/>
                  <a:gd name="T6" fmla="*/ 439082 w 690562"/>
                  <a:gd name="T7" fmla="*/ 245021 h 628650"/>
                  <a:gd name="T8" fmla="*/ 641919 w 690562"/>
                  <a:gd name="T9" fmla="*/ 333038 h 628650"/>
                  <a:gd name="T10" fmla="*/ 692031 w 690562"/>
                  <a:gd name="T11" fmla="*/ 335416 h 628650"/>
                  <a:gd name="T12" fmla="*/ 560783 w 690562"/>
                  <a:gd name="T13" fmla="*/ 559028 h 628650"/>
                  <a:gd name="T14" fmla="*/ 346016 w 690562"/>
                  <a:gd name="T15" fmla="*/ 568543 h 628650"/>
                  <a:gd name="T16" fmla="*/ 59658 w 690562"/>
                  <a:gd name="T17" fmla="*/ 628014 h 628650"/>
                  <a:gd name="T18" fmla="*/ 0 w 690562"/>
                  <a:gd name="T19" fmla="*/ 463874 h 628650"/>
                  <a:gd name="T20" fmla="*/ 69203 w 690562"/>
                  <a:gd name="T21" fmla="*/ 463874 h 628650"/>
                  <a:gd name="T22" fmla="*/ 85907 w 690562"/>
                  <a:gd name="T23" fmla="*/ 283082 h 628650"/>
                  <a:gd name="T24" fmla="*/ 171815 w 690562"/>
                  <a:gd name="T25" fmla="*/ 38061 h 628650"/>
                  <a:gd name="T26" fmla="*/ 238632 w 690562"/>
                  <a:gd name="T27" fmla="*/ 0 h 6286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0562"/>
                  <a:gd name="T43" fmla="*/ 0 h 628650"/>
                  <a:gd name="T44" fmla="*/ 690562 w 690562"/>
                  <a:gd name="T45" fmla="*/ 628650 h 6286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3" name="Полилиния 142"/>
              <p:cNvSpPr>
                <a:spLocks noChangeAspect="1"/>
              </p:cNvSpPr>
              <p:nvPr/>
            </p:nvSpPr>
            <p:spPr bwMode="auto">
              <a:xfrm>
                <a:off x="3066432" y="4177622"/>
                <a:ext cx="604552" cy="598793"/>
              </a:xfrm>
              <a:custGeom>
                <a:avLst/>
                <a:gdLst>
                  <a:gd name="T0" fmla="*/ 0 w 604838"/>
                  <a:gd name="T1" fmla="*/ 292883 h 600075"/>
                  <a:gd name="T2" fmla="*/ 100216 w 604838"/>
                  <a:gd name="T3" fmla="*/ 190494 h 600075"/>
                  <a:gd name="T4" fmla="*/ 345981 w 604838"/>
                  <a:gd name="T5" fmla="*/ 102390 h 600075"/>
                  <a:gd name="T6" fmla="*/ 441424 w 604838"/>
                  <a:gd name="T7" fmla="*/ 0 h 600075"/>
                  <a:gd name="T8" fmla="*/ 472444 w 604838"/>
                  <a:gd name="T9" fmla="*/ 164301 h 600075"/>
                  <a:gd name="T10" fmla="*/ 584589 w 604838"/>
                  <a:gd name="T11" fmla="*/ 219068 h 600075"/>
                  <a:gd name="T12" fmla="*/ 606064 w 604838"/>
                  <a:gd name="T13" fmla="*/ 364319 h 600075"/>
                  <a:gd name="T14" fmla="*/ 505848 w 604838"/>
                  <a:gd name="T15" fmla="*/ 333364 h 600075"/>
                  <a:gd name="T16" fmla="*/ 470057 w 604838"/>
                  <a:gd name="T17" fmla="*/ 395274 h 600075"/>
                  <a:gd name="T18" fmla="*/ 555956 w 604838"/>
                  <a:gd name="T19" fmla="*/ 447660 h 600075"/>
                  <a:gd name="T20" fmla="*/ 539254 w 604838"/>
                  <a:gd name="T21" fmla="*/ 600055 h 600075"/>
                  <a:gd name="T22" fmla="*/ 443811 w 604838"/>
                  <a:gd name="T23" fmla="*/ 545288 h 600075"/>
                  <a:gd name="T24" fmla="*/ 324506 w 604838"/>
                  <a:gd name="T25" fmla="*/ 540525 h 600075"/>
                  <a:gd name="T26" fmla="*/ 272013 w 604838"/>
                  <a:gd name="T27" fmla="*/ 542907 h 600075"/>
                  <a:gd name="T28" fmla="*/ 62038 w 604838"/>
                  <a:gd name="T29" fmla="*/ 452422 h 600075"/>
                  <a:gd name="T30" fmla="*/ 0 w 604838"/>
                  <a:gd name="T31" fmla="*/ 292883 h 6000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4838"/>
                  <a:gd name="T49" fmla="*/ 0 h 600075"/>
                  <a:gd name="T50" fmla="*/ 604838 w 604838"/>
                  <a:gd name="T51" fmla="*/ 600075 h 6000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solidFill>
                <a:srgbClr val="FFFF99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4" name="Полилиния 143"/>
              <p:cNvSpPr>
                <a:spLocks noChangeAspect="1"/>
              </p:cNvSpPr>
              <p:nvPr/>
            </p:nvSpPr>
            <p:spPr>
              <a:xfrm>
                <a:off x="2714805" y="3140537"/>
                <a:ext cx="909911" cy="1321049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/>
                </a:endParaRPr>
              </a:p>
            </p:txBody>
          </p:sp>
          <p:sp>
            <p:nvSpPr>
              <p:cNvPr id="145" name="Полилиния 144"/>
              <p:cNvSpPr>
                <a:spLocks noChangeAspect="1"/>
              </p:cNvSpPr>
              <p:nvPr/>
            </p:nvSpPr>
            <p:spPr bwMode="auto">
              <a:xfrm>
                <a:off x="2566751" y="3196095"/>
                <a:ext cx="542863" cy="1018566"/>
              </a:xfrm>
              <a:custGeom>
                <a:avLst/>
                <a:gdLst>
                  <a:gd name="T0" fmla="*/ 21463 w 542925"/>
                  <a:gd name="T1" fmla="*/ 993185 h 1016794"/>
                  <a:gd name="T2" fmla="*/ 57236 w 542925"/>
                  <a:gd name="T3" fmla="*/ 873811 h 1016794"/>
                  <a:gd name="T4" fmla="*/ 0 w 542925"/>
                  <a:gd name="T5" fmla="*/ 799800 h 1016794"/>
                  <a:gd name="T6" fmla="*/ 85854 w 542925"/>
                  <a:gd name="T7" fmla="*/ 749663 h 1016794"/>
                  <a:gd name="T8" fmla="*/ 69160 w 542925"/>
                  <a:gd name="T9" fmla="*/ 635065 h 1016794"/>
                  <a:gd name="T10" fmla="*/ 135934 w 542925"/>
                  <a:gd name="T11" fmla="*/ 596865 h 1016794"/>
                  <a:gd name="T12" fmla="*/ 207479 w 542925"/>
                  <a:gd name="T13" fmla="*/ 479880 h 1016794"/>
                  <a:gd name="T14" fmla="*/ 193170 w 542925"/>
                  <a:gd name="T15" fmla="*/ 303208 h 1016794"/>
                  <a:gd name="T16" fmla="*/ 212249 w 542925"/>
                  <a:gd name="T17" fmla="*/ 195771 h 1016794"/>
                  <a:gd name="T18" fmla="*/ 352953 w 542925"/>
                  <a:gd name="T19" fmla="*/ 0 h 1016794"/>
                  <a:gd name="T20" fmla="*/ 407803 w 542925"/>
                  <a:gd name="T21" fmla="*/ 97886 h 1016794"/>
                  <a:gd name="T22" fmla="*/ 500812 w 542925"/>
                  <a:gd name="T23" fmla="*/ 78786 h 1016794"/>
                  <a:gd name="T24" fmla="*/ 445961 w 542925"/>
                  <a:gd name="T25" fmla="*/ 136085 h 1016794"/>
                  <a:gd name="T26" fmla="*/ 541353 w 542925"/>
                  <a:gd name="T27" fmla="*/ 360507 h 1016794"/>
                  <a:gd name="T28" fmla="*/ 543739 w 542925"/>
                  <a:gd name="T29" fmla="*/ 527629 h 1016794"/>
                  <a:gd name="T30" fmla="*/ 517506 w 542925"/>
                  <a:gd name="T31" fmla="*/ 694752 h 1016794"/>
                  <a:gd name="T32" fmla="*/ 379186 w 542925"/>
                  <a:gd name="T33" fmla="*/ 752051 h 1016794"/>
                  <a:gd name="T34" fmla="*/ 295718 w 542925"/>
                  <a:gd name="T35" fmla="*/ 842774 h 1016794"/>
                  <a:gd name="T36" fmla="*/ 174092 w 542925"/>
                  <a:gd name="T37" fmla="*/ 900073 h 1016794"/>
                  <a:gd name="T38" fmla="*/ 143089 w 542925"/>
                  <a:gd name="T39" fmla="*/ 1019447 h 1016794"/>
                  <a:gd name="T40" fmla="*/ 83468 w 542925"/>
                  <a:gd name="T41" fmla="*/ 1000347 h 1016794"/>
                  <a:gd name="T42" fmla="*/ 21463 w 542925"/>
                  <a:gd name="T43" fmla="*/ 993185 h 10167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2925"/>
                  <a:gd name="T67" fmla="*/ 0 h 1016794"/>
                  <a:gd name="T68" fmla="*/ 542925 w 542925"/>
                  <a:gd name="T69" fmla="*/ 1016794 h 10167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solidFill>
                <a:srgbClr val="FFC0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6" name="Полилиния 51"/>
              <p:cNvSpPr>
                <a:spLocks noChangeAspect="1"/>
              </p:cNvSpPr>
              <p:nvPr/>
            </p:nvSpPr>
            <p:spPr bwMode="auto">
              <a:xfrm>
                <a:off x="1909763" y="3140456"/>
                <a:ext cx="1012256" cy="1043106"/>
              </a:xfrm>
              <a:custGeom>
                <a:avLst/>
                <a:gdLst>
                  <a:gd name="T0" fmla="*/ 0 w 1012031"/>
                  <a:gd name="T1" fmla="*/ 928899 h 1042987"/>
                  <a:gd name="T2" fmla="*/ 54792 w 1012031"/>
                  <a:gd name="T3" fmla="*/ 814573 h 1042987"/>
                  <a:gd name="T4" fmla="*/ 116733 w 1012031"/>
                  <a:gd name="T5" fmla="*/ 545430 h 1042987"/>
                  <a:gd name="T6" fmla="*/ 231083 w 1012031"/>
                  <a:gd name="T7" fmla="*/ 538286 h 1042987"/>
                  <a:gd name="T8" fmla="*/ 242995 w 1012031"/>
                  <a:gd name="T9" fmla="*/ 369178 h 1042987"/>
                  <a:gd name="T10" fmla="*/ 288259 w 1012031"/>
                  <a:gd name="T11" fmla="*/ 245325 h 1042987"/>
                  <a:gd name="T12" fmla="*/ 378786 w 1012031"/>
                  <a:gd name="T13" fmla="*/ 259616 h 1042987"/>
                  <a:gd name="T14" fmla="*/ 478843 w 1012031"/>
                  <a:gd name="T15" fmla="*/ 240560 h 1042987"/>
                  <a:gd name="T16" fmla="*/ 581283 w 1012031"/>
                  <a:gd name="T17" fmla="*/ 121472 h 1042987"/>
                  <a:gd name="T18" fmla="*/ 645606 w 1012031"/>
                  <a:gd name="T19" fmla="*/ 30964 h 1042987"/>
                  <a:gd name="T20" fmla="*/ 728986 w 1012031"/>
                  <a:gd name="T21" fmla="*/ 42872 h 1042987"/>
                  <a:gd name="T22" fmla="*/ 769485 w 1012031"/>
                  <a:gd name="T23" fmla="*/ 42872 h 1042987"/>
                  <a:gd name="T24" fmla="*/ 881454 w 1012031"/>
                  <a:gd name="T25" fmla="*/ 95272 h 1042987"/>
                  <a:gd name="T26" fmla="*/ 936247 w 1012031"/>
                  <a:gd name="T27" fmla="*/ 0 h 1042987"/>
                  <a:gd name="T28" fmla="*/ 1012481 w 1012031"/>
                  <a:gd name="T29" fmla="*/ 66691 h 1042987"/>
                  <a:gd name="T30" fmla="*/ 876690 w 1012031"/>
                  <a:gd name="T31" fmla="*/ 245325 h 1042987"/>
                  <a:gd name="T32" fmla="*/ 850484 w 1012031"/>
                  <a:gd name="T33" fmla="*/ 352505 h 1042987"/>
                  <a:gd name="T34" fmla="*/ 862396 w 1012031"/>
                  <a:gd name="T35" fmla="*/ 533522 h 1042987"/>
                  <a:gd name="T36" fmla="*/ 795691 w 1012031"/>
                  <a:gd name="T37" fmla="*/ 645467 h 1042987"/>
                  <a:gd name="T38" fmla="*/ 728986 w 1012031"/>
                  <a:gd name="T39" fmla="*/ 690720 h 1042987"/>
                  <a:gd name="T40" fmla="*/ 743280 w 1012031"/>
                  <a:gd name="T41" fmla="*/ 795519 h 1042987"/>
                  <a:gd name="T42" fmla="*/ 662281 w 1012031"/>
                  <a:gd name="T43" fmla="*/ 857446 h 1042987"/>
                  <a:gd name="T44" fmla="*/ 707545 w 1012031"/>
                  <a:gd name="T45" fmla="*/ 926518 h 1042987"/>
                  <a:gd name="T46" fmla="*/ 686106 w 1012031"/>
                  <a:gd name="T47" fmla="*/ 1043225 h 1042987"/>
                  <a:gd name="T48" fmla="*/ 502667 w 1012031"/>
                  <a:gd name="T49" fmla="*/ 1024171 h 1042987"/>
                  <a:gd name="T50" fmla="*/ 297788 w 1012031"/>
                  <a:gd name="T51" fmla="*/ 971772 h 1042987"/>
                  <a:gd name="T52" fmla="*/ 116733 w 1012031"/>
                  <a:gd name="T53" fmla="*/ 1019407 h 1042987"/>
                  <a:gd name="T54" fmla="*/ 0 w 1012031"/>
                  <a:gd name="T55" fmla="*/ 928899 h 10429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2031"/>
                  <a:gd name="T85" fmla="*/ 0 h 1042987"/>
                  <a:gd name="T86" fmla="*/ 1012031 w 1012031"/>
                  <a:gd name="T87" fmla="*/ 1042987 h 10429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solidFill>
                <a:srgbClr val="FFC0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47" name="Полилиния 146"/>
              <p:cNvSpPr>
                <a:spLocks noChangeAspect="1"/>
              </p:cNvSpPr>
              <p:nvPr/>
            </p:nvSpPr>
            <p:spPr bwMode="auto">
              <a:xfrm>
                <a:off x="3553775" y="2446059"/>
                <a:ext cx="845138" cy="854978"/>
              </a:xfrm>
              <a:custGeom>
                <a:avLst/>
                <a:gdLst>
                  <a:gd name="T0" fmla="*/ 0 w 842963"/>
                  <a:gd name="T1" fmla="*/ 356757 h 854869"/>
                  <a:gd name="T2" fmla="*/ 35789 w 842963"/>
                  <a:gd name="T3" fmla="*/ 237838 h 854869"/>
                  <a:gd name="T4" fmla="*/ 95437 w 842963"/>
                  <a:gd name="T5" fmla="*/ 152217 h 854869"/>
                  <a:gd name="T6" fmla="*/ 462871 w 842963"/>
                  <a:gd name="T7" fmla="*/ 49946 h 854869"/>
                  <a:gd name="T8" fmla="*/ 658517 w 842963"/>
                  <a:gd name="T9" fmla="*/ 0 h 854869"/>
                  <a:gd name="T10" fmla="*/ 648973 w 842963"/>
                  <a:gd name="T11" fmla="*/ 128432 h 854869"/>
                  <a:gd name="T12" fmla="*/ 808831 w 842963"/>
                  <a:gd name="T13" fmla="*/ 142703 h 854869"/>
                  <a:gd name="T14" fmla="*/ 804059 w 842963"/>
                  <a:gd name="T15" fmla="*/ 264001 h 854869"/>
                  <a:gd name="T16" fmla="*/ 706236 w 842963"/>
                  <a:gd name="T17" fmla="*/ 366271 h 854869"/>
                  <a:gd name="T18" fmla="*/ 708622 w 842963"/>
                  <a:gd name="T19" fmla="*/ 420974 h 854869"/>
                  <a:gd name="T20" fmla="*/ 758727 w 842963"/>
                  <a:gd name="T21" fmla="*/ 480433 h 854869"/>
                  <a:gd name="T22" fmla="*/ 827918 w 842963"/>
                  <a:gd name="T23" fmla="*/ 525623 h 854869"/>
                  <a:gd name="T24" fmla="*/ 844620 w 842963"/>
                  <a:gd name="T25" fmla="*/ 556541 h 854869"/>
                  <a:gd name="T26" fmla="*/ 835076 w 842963"/>
                  <a:gd name="T27" fmla="*/ 642163 h 854869"/>
                  <a:gd name="T28" fmla="*/ 811216 w 842963"/>
                  <a:gd name="T29" fmla="*/ 699244 h 854869"/>
                  <a:gd name="T30" fmla="*/ 756341 w 842963"/>
                  <a:gd name="T31" fmla="*/ 789623 h 854869"/>
                  <a:gd name="T32" fmla="*/ 668061 w 842963"/>
                  <a:gd name="T33" fmla="*/ 853840 h 854869"/>
                  <a:gd name="T34" fmla="*/ 481959 w 842963"/>
                  <a:gd name="T35" fmla="*/ 837191 h 854869"/>
                  <a:gd name="T36" fmla="*/ 505817 w 842963"/>
                  <a:gd name="T37" fmla="*/ 749191 h 854869"/>
                  <a:gd name="T38" fmla="*/ 419924 w 842963"/>
                  <a:gd name="T39" fmla="*/ 632650 h 854869"/>
                  <a:gd name="T40" fmla="*/ 260067 w 842963"/>
                  <a:gd name="T41" fmla="*/ 530380 h 854869"/>
                  <a:gd name="T42" fmla="*/ 140770 w 842963"/>
                  <a:gd name="T43" fmla="*/ 620758 h 854869"/>
                  <a:gd name="T44" fmla="*/ 147928 w 842963"/>
                  <a:gd name="T45" fmla="*/ 525623 h 854869"/>
                  <a:gd name="T46" fmla="*/ 78736 w 842963"/>
                  <a:gd name="T47" fmla="*/ 456650 h 854869"/>
                  <a:gd name="T48" fmla="*/ 0 w 842963"/>
                  <a:gd name="T49" fmla="*/ 356757 h 8548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2963"/>
                  <a:gd name="T76" fmla="*/ 0 h 854869"/>
                  <a:gd name="T77" fmla="*/ 842963 w 842963"/>
                  <a:gd name="T78" fmla="*/ 854869 h 8548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solidFill>
                <a:srgbClr val="FF3B3B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8" name="Полилиния 147"/>
              <p:cNvSpPr>
                <a:spLocks noChangeAspect="1"/>
              </p:cNvSpPr>
              <p:nvPr/>
            </p:nvSpPr>
            <p:spPr bwMode="auto">
              <a:xfrm>
                <a:off x="3273088" y="1908997"/>
                <a:ext cx="943841" cy="1086470"/>
              </a:xfrm>
              <a:custGeom>
                <a:avLst/>
                <a:gdLst>
                  <a:gd name="T0" fmla="*/ 252486 w 945356"/>
                  <a:gd name="T1" fmla="*/ 1086121 h 1088231"/>
                  <a:gd name="T2" fmla="*/ 102423 w 945356"/>
                  <a:gd name="T3" fmla="*/ 955406 h 1088231"/>
                  <a:gd name="T4" fmla="*/ 23819 w 945356"/>
                  <a:gd name="T5" fmla="*/ 848458 h 1088231"/>
                  <a:gd name="T6" fmla="*/ 0 w 945356"/>
                  <a:gd name="T7" fmla="*/ 625054 h 1088231"/>
                  <a:gd name="T8" fmla="*/ 52402 w 945356"/>
                  <a:gd name="T9" fmla="*/ 425416 h 1088231"/>
                  <a:gd name="T10" fmla="*/ 252486 w 945356"/>
                  <a:gd name="T11" fmla="*/ 152105 h 1088231"/>
                  <a:gd name="T12" fmla="*/ 283451 w 945356"/>
                  <a:gd name="T13" fmla="*/ 0 h 1088231"/>
                  <a:gd name="T14" fmla="*/ 640743 w 945356"/>
                  <a:gd name="T15" fmla="*/ 49909 h 1088231"/>
                  <a:gd name="T16" fmla="*/ 585958 w 945356"/>
                  <a:gd name="T17" fmla="*/ 285196 h 1088231"/>
                  <a:gd name="T18" fmla="*/ 814625 w 945356"/>
                  <a:gd name="T19" fmla="*/ 313716 h 1088231"/>
                  <a:gd name="T20" fmla="*/ 783660 w 945356"/>
                  <a:gd name="T21" fmla="*/ 396897 h 1088231"/>
                  <a:gd name="T22" fmla="*/ 945632 w 945356"/>
                  <a:gd name="T23" fmla="*/ 385014 h 1088231"/>
                  <a:gd name="T24" fmla="*/ 940868 w 945356"/>
                  <a:gd name="T25" fmla="*/ 532366 h 1088231"/>
                  <a:gd name="T26" fmla="*/ 712201 w 945356"/>
                  <a:gd name="T27" fmla="*/ 594158 h 1088231"/>
                  <a:gd name="T28" fmla="*/ 381111 w 945356"/>
                  <a:gd name="T29" fmla="*/ 679716 h 1088231"/>
                  <a:gd name="T30" fmla="*/ 314417 w 945356"/>
                  <a:gd name="T31" fmla="*/ 777158 h 1088231"/>
                  <a:gd name="T32" fmla="*/ 273923 w 945356"/>
                  <a:gd name="T33" fmla="*/ 938769 h 1088231"/>
                  <a:gd name="T34" fmla="*/ 247722 w 945356"/>
                  <a:gd name="T35" fmla="*/ 995808 h 1088231"/>
                  <a:gd name="T36" fmla="*/ 252486 w 945356"/>
                  <a:gd name="T37" fmla="*/ 1086121 h 10882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5356"/>
                  <a:gd name="T58" fmla="*/ 0 h 1088231"/>
                  <a:gd name="T59" fmla="*/ 945356 w 945356"/>
                  <a:gd name="T60" fmla="*/ 1088231 h 10882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solidFill>
                <a:srgbClr val="92D05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49" name="Полилиния 54"/>
              <p:cNvSpPr>
                <a:spLocks noChangeAspect="1"/>
              </p:cNvSpPr>
              <p:nvPr/>
            </p:nvSpPr>
            <p:spPr bwMode="auto">
              <a:xfrm>
                <a:off x="2563109" y="2278012"/>
                <a:ext cx="960677" cy="1017296"/>
              </a:xfrm>
              <a:custGeom>
                <a:avLst/>
                <a:gdLst>
                  <a:gd name="T0" fmla="*/ 0 w 962025"/>
                  <a:gd name="T1" fmla="*/ 69125 h 1016794"/>
                  <a:gd name="T2" fmla="*/ 102108 w 962025"/>
                  <a:gd name="T3" fmla="*/ 66741 h 1016794"/>
                  <a:gd name="T4" fmla="*/ 182842 w 962025"/>
                  <a:gd name="T5" fmla="*/ 131099 h 1016794"/>
                  <a:gd name="T6" fmla="*/ 227960 w 962025"/>
                  <a:gd name="T7" fmla="*/ 164469 h 1016794"/>
                  <a:gd name="T8" fmla="*/ 232709 w 962025"/>
                  <a:gd name="T9" fmla="*/ 195455 h 1016794"/>
                  <a:gd name="T10" fmla="*/ 232709 w 962025"/>
                  <a:gd name="T11" fmla="*/ 78660 h 1016794"/>
                  <a:gd name="T12" fmla="*/ 277826 w 962025"/>
                  <a:gd name="T13" fmla="*/ 47673 h 1016794"/>
                  <a:gd name="T14" fmla="*/ 301572 w 962025"/>
                  <a:gd name="T15" fmla="*/ 0 h 1016794"/>
                  <a:gd name="T16" fmla="*/ 420300 w 962025"/>
                  <a:gd name="T17" fmla="*/ 23837 h 1016794"/>
                  <a:gd name="T18" fmla="*/ 486789 w 962025"/>
                  <a:gd name="T19" fmla="*/ 76276 h 1016794"/>
                  <a:gd name="T20" fmla="*/ 572274 w 962025"/>
                  <a:gd name="T21" fmla="*/ 88195 h 1016794"/>
                  <a:gd name="T22" fmla="*/ 743244 w 962025"/>
                  <a:gd name="T23" fmla="*/ 140632 h 1016794"/>
                  <a:gd name="T24" fmla="*/ 707626 w 962025"/>
                  <a:gd name="T25" fmla="*/ 264581 h 1016794"/>
                  <a:gd name="T26" fmla="*/ 733745 w 962025"/>
                  <a:gd name="T27" fmla="*/ 476720 h 1016794"/>
                  <a:gd name="T28" fmla="*/ 814482 w 962025"/>
                  <a:gd name="T29" fmla="*/ 595901 h 1016794"/>
                  <a:gd name="T30" fmla="*/ 959331 w 962025"/>
                  <a:gd name="T31" fmla="*/ 715081 h 1016794"/>
                  <a:gd name="T32" fmla="*/ 956956 w 962025"/>
                  <a:gd name="T33" fmla="*/ 834262 h 1016794"/>
                  <a:gd name="T34" fmla="*/ 847726 w 962025"/>
                  <a:gd name="T35" fmla="*/ 884316 h 1016794"/>
                  <a:gd name="T36" fmla="*/ 847726 w 962025"/>
                  <a:gd name="T37" fmla="*/ 908153 h 1016794"/>
                  <a:gd name="T38" fmla="*/ 762240 w 962025"/>
                  <a:gd name="T39" fmla="*/ 867631 h 1016794"/>
                  <a:gd name="T40" fmla="*/ 752742 w 962025"/>
                  <a:gd name="T41" fmla="*/ 1013032 h 1016794"/>
                  <a:gd name="T42" fmla="*/ 648260 w 962025"/>
                  <a:gd name="T43" fmla="*/ 996346 h 1016794"/>
                  <a:gd name="T44" fmla="*/ 515284 w 962025"/>
                  <a:gd name="T45" fmla="*/ 989195 h 1016794"/>
                  <a:gd name="T46" fmla="*/ 420300 w 962025"/>
                  <a:gd name="T47" fmla="*/ 1017798 h 1016794"/>
                  <a:gd name="T48" fmla="*/ 356188 w 962025"/>
                  <a:gd name="T49" fmla="*/ 922454 h 1016794"/>
                  <a:gd name="T50" fmla="*/ 284950 w 962025"/>
                  <a:gd name="T51" fmla="*/ 862865 h 1016794"/>
                  <a:gd name="T52" fmla="*/ 230334 w 962025"/>
                  <a:gd name="T53" fmla="*/ 953441 h 1016794"/>
                  <a:gd name="T54" fmla="*/ 116355 w 962025"/>
                  <a:gd name="T55" fmla="*/ 905769 h 1016794"/>
                  <a:gd name="T56" fmla="*/ 78361 w 962025"/>
                  <a:gd name="T57" fmla="*/ 905769 h 1016794"/>
                  <a:gd name="T58" fmla="*/ 71238 w 962025"/>
                  <a:gd name="T59" fmla="*/ 760369 h 1016794"/>
                  <a:gd name="T60" fmla="*/ 154347 w 962025"/>
                  <a:gd name="T61" fmla="*/ 707930 h 1016794"/>
                  <a:gd name="T62" fmla="*/ 322943 w 962025"/>
                  <a:gd name="T63" fmla="*/ 724615 h 1016794"/>
                  <a:gd name="T64" fmla="*/ 299198 w 962025"/>
                  <a:gd name="T65" fmla="*/ 569681 h 1016794"/>
                  <a:gd name="T66" fmla="*/ 189966 w 962025"/>
                  <a:gd name="T67" fmla="*/ 438582 h 1016794"/>
                  <a:gd name="T68" fmla="*/ 85485 w 962025"/>
                  <a:gd name="T69" fmla="*/ 359925 h 1016794"/>
                  <a:gd name="T70" fmla="*/ 59365 w 962025"/>
                  <a:gd name="T71" fmla="*/ 259813 h 1016794"/>
                  <a:gd name="T72" fmla="*/ 75986 w 962025"/>
                  <a:gd name="T73" fmla="*/ 123947 h 1016794"/>
                  <a:gd name="T74" fmla="*/ 0 w 962025"/>
                  <a:gd name="T75" fmla="*/ 69125 h 10167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2025"/>
                  <a:gd name="T115" fmla="*/ 0 h 1016794"/>
                  <a:gd name="T116" fmla="*/ 962025 w 962025"/>
                  <a:gd name="T117" fmla="*/ 1016794 h 10167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solidFill>
                <a:srgbClr val="FFC0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50" name="Полилиния 55"/>
              <p:cNvSpPr>
                <a:spLocks noChangeAspect="1"/>
              </p:cNvSpPr>
              <p:nvPr/>
            </p:nvSpPr>
            <p:spPr bwMode="auto">
              <a:xfrm>
                <a:off x="2474994" y="1204796"/>
                <a:ext cx="1078880" cy="1268932"/>
              </a:xfrm>
              <a:custGeom>
                <a:avLst/>
                <a:gdLst>
                  <a:gd name="T0" fmla="*/ 85375 w 1081087"/>
                  <a:gd name="T1" fmla="*/ 1016353 h 1269206"/>
                  <a:gd name="T2" fmla="*/ 85375 w 1081087"/>
                  <a:gd name="T3" fmla="*/ 1016353 h 1269206"/>
                  <a:gd name="T4" fmla="*/ 142292 w 1081087"/>
                  <a:gd name="T5" fmla="*/ 778332 h 1269206"/>
                  <a:gd name="T6" fmla="*/ 123320 w 1081087"/>
                  <a:gd name="T7" fmla="*/ 656941 h 1269206"/>
                  <a:gd name="T8" fmla="*/ 28459 w 1081087"/>
                  <a:gd name="T9" fmla="*/ 573633 h 1269206"/>
                  <a:gd name="T10" fmla="*/ 0 w 1081087"/>
                  <a:gd name="T11" fmla="*/ 440341 h 1269206"/>
                  <a:gd name="T12" fmla="*/ 52173 w 1081087"/>
                  <a:gd name="T13" fmla="*/ 299907 h 1269206"/>
                  <a:gd name="T14" fmla="*/ 206324 w 1081087"/>
                  <a:gd name="T15" fmla="*/ 304668 h 1269206"/>
                  <a:gd name="T16" fmla="*/ 381817 w 1081087"/>
                  <a:gd name="T17" fmla="*/ 304668 h 1269206"/>
                  <a:gd name="T18" fmla="*/ 559683 w 1081087"/>
                  <a:gd name="T19" fmla="*/ 323710 h 1269206"/>
                  <a:gd name="T20" fmla="*/ 602370 w 1081087"/>
                  <a:gd name="T21" fmla="*/ 326091 h 1269206"/>
                  <a:gd name="T22" fmla="*/ 704346 w 1081087"/>
                  <a:gd name="T23" fmla="*/ 257063 h 1269206"/>
                  <a:gd name="T24" fmla="*/ 754148 w 1081087"/>
                  <a:gd name="T25" fmla="*/ 159475 h 1269206"/>
                  <a:gd name="T26" fmla="*/ 894069 w 1081087"/>
                  <a:gd name="T27" fmla="*/ 166615 h 1269206"/>
                  <a:gd name="T28" fmla="*/ 922528 w 1081087"/>
                  <a:gd name="T29" fmla="*/ 119010 h 1269206"/>
                  <a:gd name="T30" fmla="*/ 924899 w 1081087"/>
                  <a:gd name="T31" fmla="*/ 23802 h 1269206"/>
                  <a:gd name="T32" fmla="*/ 972330 w 1081087"/>
                  <a:gd name="T33" fmla="*/ 0 h 1269206"/>
                  <a:gd name="T34" fmla="*/ 1076678 w 1081087"/>
                  <a:gd name="T35" fmla="*/ 28563 h 1269206"/>
                  <a:gd name="T36" fmla="*/ 1057705 w 1081087"/>
                  <a:gd name="T37" fmla="*/ 64265 h 1269206"/>
                  <a:gd name="T38" fmla="*/ 1045847 w 1081087"/>
                  <a:gd name="T39" fmla="*/ 180897 h 1269206"/>
                  <a:gd name="T40" fmla="*/ 1060077 w 1081087"/>
                  <a:gd name="T41" fmla="*/ 323710 h 1269206"/>
                  <a:gd name="T42" fmla="*/ 1026875 w 1081087"/>
                  <a:gd name="T43" fmla="*/ 614096 h 1269206"/>
                  <a:gd name="T44" fmla="*/ 1071935 w 1081087"/>
                  <a:gd name="T45" fmla="*/ 704546 h 1269206"/>
                  <a:gd name="T46" fmla="*/ 1041105 w 1081087"/>
                  <a:gd name="T47" fmla="*/ 856880 h 1269206"/>
                  <a:gd name="T48" fmla="*/ 849010 w 1081087"/>
                  <a:gd name="T49" fmla="*/ 1125845 h 1269206"/>
                  <a:gd name="T50" fmla="*/ 827666 w 1081087"/>
                  <a:gd name="T51" fmla="*/ 1202011 h 1269206"/>
                  <a:gd name="T52" fmla="*/ 645058 w 1081087"/>
                  <a:gd name="T53" fmla="*/ 1156787 h 1269206"/>
                  <a:gd name="T54" fmla="*/ 573912 w 1081087"/>
                  <a:gd name="T55" fmla="*/ 1147266 h 1269206"/>
                  <a:gd name="T56" fmla="*/ 509881 w 1081087"/>
                  <a:gd name="T57" fmla="*/ 1094903 h 1269206"/>
                  <a:gd name="T58" fmla="*/ 391303 w 1081087"/>
                  <a:gd name="T59" fmla="*/ 1068719 h 1269206"/>
                  <a:gd name="T60" fmla="*/ 362845 w 1081087"/>
                  <a:gd name="T61" fmla="*/ 1121084 h 1269206"/>
                  <a:gd name="T62" fmla="*/ 320158 w 1081087"/>
                  <a:gd name="T63" fmla="*/ 1152027 h 1269206"/>
                  <a:gd name="T64" fmla="*/ 320158 w 1081087"/>
                  <a:gd name="T65" fmla="*/ 1268658 h 1269206"/>
                  <a:gd name="T66" fmla="*/ 305928 w 1081087"/>
                  <a:gd name="T67" fmla="*/ 1223434 h 1269206"/>
                  <a:gd name="T68" fmla="*/ 192094 w 1081087"/>
                  <a:gd name="T69" fmla="*/ 1142506 h 1269206"/>
                  <a:gd name="T70" fmla="*/ 87746 w 1081087"/>
                  <a:gd name="T71" fmla="*/ 1137745 h 1269206"/>
                  <a:gd name="T72" fmla="*/ 85375 w 1081087"/>
                  <a:gd name="T73" fmla="*/ 1016353 h 1269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1087"/>
                  <a:gd name="T112" fmla="*/ 0 h 1269206"/>
                  <a:gd name="T113" fmla="*/ 1081087 w 1081087"/>
                  <a:gd name="T114" fmla="*/ 1269206 h 12692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 pitchFamily="18" charset="0"/>
                </a:endParaRPr>
              </a:p>
            </p:txBody>
          </p:sp>
          <p:sp>
            <p:nvSpPr>
              <p:cNvPr id="151" name="Полилиния 150"/>
              <p:cNvSpPr>
                <a:spLocks noChangeAspect="1"/>
              </p:cNvSpPr>
              <p:nvPr/>
            </p:nvSpPr>
            <p:spPr bwMode="auto">
              <a:xfrm>
                <a:off x="2091746" y="686719"/>
                <a:ext cx="1369494" cy="842633"/>
              </a:xfrm>
              <a:custGeom>
                <a:avLst/>
                <a:gdLst>
                  <a:gd name="T0" fmla="*/ 499904 w 1371600"/>
                  <a:gd name="T1" fmla="*/ 0 h 840582"/>
                  <a:gd name="T2" fmla="*/ 616548 w 1371600"/>
                  <a:gd name="T3" fmla="*/ 90758 h 840582"/>
                  <a:gd name="T4" fmla="*/ 906969 w 1371600"/>
                  <a:gd name="T5" fmla="*/ 64486 h 840582"/>
                  <a:gd name="T6" fmla="*/ 916491 w 1371600"/>
                  <a:gd name="T7" fmla="*/ 157631 h 840582"/>
                  <a:gd name="T8" fmla="*/ 945057 w 1371600"/>
                  <a:gd name="T9" fmla="*/ 176738 h 840582"/>
                  <a:gd name="T10" fmla="*/ 928393 w 1371600"/>
                  <a:gd name="T11" fmla="*/ 274660 h 840582"/>
                  <a:gd name="T12" fmla="*/ 942677 w 1371600"/>
                  <a:gd name="T13" fmla="*/ 327204 h 840582"/>
                  <a:gd name="T14" fmla="*/ 1371166 w 1371600"/>
                  <a:gd name="T15" fmla="*/ 515883 h 840582"/>
                  <a:gd name="T16" fmla="*/ 1311653 w 1371600"/>
                  <a:gd name="T17" fmla="*/ 544543 h 840582"/>
                  <a:gd name="T18" fmla="*/ 1306892 w 1371600"/>
                  <a:gd name="T19" fmla="*/ 632913 h 840582"/>
                  <a:gd name="T20" fmla="*/ 1280707 w 1371600"/>
                  <a:gd name="T21" fmla="*/ 680679 h 840582"/>
                  <a:gd name="T22" fmla="*/ 1137877 w 1371600"/>
                  <a:gd name="T23" fmla="*/ 678290 h 840582"/>
                  <a:gd name="T24" fmla="*/ 1085507 w 1371600"/>
                  <a:gd name="T25" fmla="*/ 776213 h 840582"/>
                  <a:gd name="T26" fmla="*/ 987905 w 1371600"/>
                  <a:gd name="T27" fmla="*/ 843087 h 840582"/>
                  <a:gd name="T28" fmla="*/ 742715 w 1371600"/>
                  <a:gd name="T29" fmla="*/ 823980 h 840582"/>
                  <a:gd name="T30" fmla="*/ 438011 w 1371600"/>
                  <a:gd name="T31" fmla="*/ 814427 h 840582"/>
                  <a:gd name="T32" fmla="*/ 497523 w 1371600"/>
                  <a:gd name="T33" fmla="*/ 620970 h 840582"/>
                  <a:gd name="T34" fmla="*/ 397542 w 1371600"/>
                  <a:gd name="T35" fmla="*/ 630523 h 840582"/>
                  <a:gd name="T36" fmla="*/ 316606 w 1371600"/>
                  <a:gd name="T37" fmla="*/ 692621 h 840582"/>
                  <a:gd name="T38" fmla="*/ 242810 w 1371600"/>
                  <a:gd name="T39" fmla="*/ 706951 h 840582"/>
                  <a:gd name="T40" fmla="*/ 23804 w 1371600"/>
                  <a:gd name="T41" fmla="*/ 630523 h 840582"/>
                  <a:gd name="T42" fmla="*/ 0 w 1371600"/>
                  <a:gd name="T43" fmla="*/ 456174 h 840582"/>
                  <a:gd name="T44" fmla="*/ 78556 w 1371600"/>
                  <a:gd name="T45" fmla="*/ 432291 h 840582"/>
                  <a:gd name="T46" fmla="*/ 235668 w 1371600"/>
                  <a:gd name="T47" fmla="*/ 451398 h 840582"/>
                  <a:gd name="T48" fmla="*/ 309464 w 1371600"/>
                  <a:gd name="T49" fmla="*/ 422738 h 840582"/>
                  <a:gd name="T50" fmla="*/ 307084 w 1371600"/>
                  <a:gd name="T51" fmla="*/ 298544 h 840582"/>
                  <a:gd name="T52" fmla="*/ 416586 w 1371600"/>
                  <a:gd name="T53" fmla="*/ 95534 h 840582"/>
                  <a:gd name="T54" fmla="*/ 499904 w 1371600"/>
                  <a:gd name="T55" fmla="*/ 0 h 8405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71600"/>
                  <a:gd name="T85" fmla="*/ 0 h 840582"/>
                  <a:gd name="T86" fmla="*/ 1371600 w 1371600"/>
                  <a:gd name="T87" fmla="*/ 840582 h 8405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2" name="Полилиния 151"/>
              <p:cNvSpPr>
                <a:spLocks noChangeAspect="1"/>
              </p:cNvSpPr>
              <p:nvPr/>
            </p:nvSpPr>
            <p:spPr>
              <a:xfrm>
                <a:off x="4257028" y="2375069"/>
                <a:ext cx="934586" cy="1271664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solidFill>
                <a:srgbClr val="FF3B3B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3" name="Полилиния 58"/>
              <p:cNvSpPr>
                <a:spLocks noChangeAspect="1"/>
              </p:cNvSpPr>
              <p:nvPr/>
            </p:nvSpPr>
            <p:spPr bwMode="auto">
              <a:xfrm>
                <a:off x="6324147" y="2185530"/>
                <a:ext cx="915541" cy="1417332"/>
              </a:xfrm>
              <a:custGeom>
                <a:avLst/>
                <a:gdLst>
                  <a:gd name="T0" fmla="*/ 0 w 914400"/>
                  <a:gd name="T1" fmla="*/ 0 h 1416843"/>
                  <a:gd name="T2" fmla="*/ 171879 w 914400"/>
                  <a:gd name="T3" fmla="*/ 14297 h 1416843"/>
                  <a:gd name="T4" fmla="*/ 324660 w 914400"/>
                  <a:gd name="T5" fmla="*/ 81018 h 1416843"/>
                  <a:gd name="T6" fmla="*/ 455957 w 914400"/>
                  <a:gd name="T7" fmla="*/ 114380 h 1416843"/>
                  <a:gd name="T8" fmla="*/ 448795 w 914400"/>
                  <a:gd name="T9" fmla="*/ 147739 h 1416843"/>
                  <a:gd name="T10" fmla="*/ 532348 w 914400"/>
                  <a:gd name="T11" fmla="*/ 393178 h 1416843"/>
                  <a:gd name="T12" fmla="*/ 744809 w 914400"/>
                  <a:gd name="T13" fmla="*/ 395561 h 1416843"/>
                  <a:gd name="T14" fmla="*/ 806876 w 914400"/>
                  <a:gd name="T15" fmla="*/ 371733 h 1416843"/>
                  <a:gd name="T16" fmla="*/ 904752 w 914400"/>
                  <a:gd name="T17" fmla="*/ 455134 h 1416843"/>
                  <a:gd name="T18" fmla="*/ 883267 w 914400"/>
                  <a:gd name="T19" fmla="*/ 550450 h 1416843"/>
                  <a:gd name="T20" fmla="*/ 835523 w 914400"/>
                  <a:gd name="T21" fmla="*/ 631469 h 1416843"/>
                  <a:gd name="T22" fmla="*/ 880879 w 914400"/>
                  <a:gd name="T23" fmla="*/ 819718 h 1416843"/>
                  <a:gd name="T24" fmla="*/ 916687 w 914400"/>
                  <a:gd name="T25" fmla="*/ 881672 h 1416843"/>
                  <a:gd name="T26" fmla="*/ 885654 w 914400"/>
                  <a:gd name="T27" fmla="*/ 948393 h 1416843"/>
                  <a:gd name="T28" fmla="*/ 816425 w 914400"/>
                  <a:gd name="T29" fmla="*/ 1007966 h 1416843"/>
                  <a:gd name="T30" fmla="*/ 780617 w 914400"/>
                  <a:gd name="T31" fmla="*/ 1155706 h 1416843"/>
                  <a:gd name="T32" fmla="*/ 868943 w 914400"/>
                  <a:gd name="T33" fmla="*/ 1317744 h 1416843"/>
                  <a:gd name="T34" fmla="*/ 785391 w 914400"/>
                  <a:gd name="T35" fmla="*/ 1329658 h 1416843"/>
                  <a:gd name="T36" fmla="*/ 675579 w 914400"/>
                  <a:gd name="T37" fmla="*/ 1374933 h 1416843"/>
                  <a:gd name="T38" fmla="*/ 537122 w 914400"/>
                  <a:gd name="T39" fmla="*/ 1417825 h 1416843"/>
                  <a:gd name="T40" fmla="*/ 367630 w 914400"/>
                  <a:gd name="T41" fmla="*/ 1253405 h 1416843"/>
                  <a:gd name="T42" fmla="*/ 291240 w 914400"/>
                  <a:gd name="T43" fmla="*/ 1267703 h 1416843"/>
                  <a:gd name="T44" fmla="*/ 171879 w 914400"/>
                  <a:gd name="T45" fmla="*/ 1170003 h 1416843"/>
                  <a:gd name="T46" fmla="*/ 112199 w 914400"/>
                  <a:gd name="T47" fmla="*/ 991286 h 1416843"/>
                  <a:gd name="T48" fmla="*/ 198138 w 914400"/>
                  <a:gd name="T49" fmla="*/ 722018 h 1416843"/>
                  <a:gd name="T50" fmla="*/ 238721 w 914400"/>
                  <a:gd name="T51" fmla="*/ 571896 h 1416843"/>
                  <a:gd name="T52" fmla="*/ 348533 w 914400"/>
                  <a:gd name="T53" fmla="*/ 452751 h 1416843"/>
                  <a:gd name="T54" fmla="*/ 281691 w 914400"/>
                  <a:gd name="T55" fmla="*/ 402709 h 1416843"/>
                  <a:gd name="T56" fmla="*/ 143233 w 914400"/>
                  <a:gd name="T57" fmla="*/ 357435 h 1416843"/>
                  <a:gd name="T58" fmla="*/ 14324 w 914400"/>
                  <a:gd name="T59" fmla="*/ 355052 h 1416843"/>
                  <a:gd name="T60" fmla="*/ 62067 w 914400"/>
                  <a:gd name="T61" fmla="*/ 64337 h 1416843"/>
                  <a:gd name="T62" fmla="*/ 0 w 914400"/>
                  <a:gd name="T63" fmla="*/ 0 h 14168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400"/>
                  <a:gd name="T97" fmla="*/ 0 h 1416843"/>
                  <a:gd name="T98" fmla="*/ 914400 w 914400"/>
                  <a:gd name="T99" fmla="*/ 1416843 h 14168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54" name="Полилиния 153"/>
              <p:cNvSpPr>
                <a:spLocks noChangeAspect="1"/>
              </p:cNvSpPr>
              <p:nvPr/>
            </p:nvSpPr>
            <p:spPr>
              <a:xfrm>
                <a:off x="5574086" y="2495444"/>
                <a:ext cx="1101148" cy="1114250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5" name="Полилиния 154"/>
              <p:cNvSpPr>
                <a:spLocks noChangeAspect="1"/>
              </p:cNvSpPr>
              <p:nvPr/>
            </p:nvSpPr>
            <p:spPr bwMode="auto">
              <a:xfrm>
                <a:off x="4846156" y="2047894"/>
                <a:ext cx="1085725" cy="1311788"/>
              </a:xfrm>
              <a:custGeom>
                <a:avLst/>
                <a:gdLst>
                  <a:gd name="T0" fmla="*/ 861598 w 1085850"/>
                  <a:gd name="T1" fmla="*/ 0 h 1312069"/>
                  <a:gd name="T2" fmla="*/ 973462 w 1085850"/>
                  <a:gd name="T3" fmla="*/ 135718 h 1312069"/>
                  <a:gd name="T4" fmla="*/ 1047245 w 1085850"/>
                  <a:gd name="T5" fmla="*/ 240484 h 1312069"/>
                  <a:gd name="T6" fmla="*/ 973462 w 1085850"/>
                  <a:gd name="T7" fmla="*/ 261914 h 1312069"/>
                  <a:gd name="T8" fmla="*/ 935380 w 1085850"/>
                  <a:gd name="T9" fmla="*/ 335725 h 1312069"/>
                  <a:gd name="T10" fmla="*/ 949661 w 1085850"/>
                  <a:gd name="T11" fmla="*/ 390489 h 1312069"/>
                  <a:gd name="T12" fmla="*/ 897298 w 1085850"/>
                  <a:gd name="T13" fmla="*/ 530970 h 1312069"/>
                  <a:gd name="T14" fmla="*/ 1004404 w 1085850"/>
                  <a:gd name="T15" fmla="*/ 621448 h 1312069"/>
                  <a:gd name="T16" fmla="*/ 1080567 w 1085850"/>
                  <a:gd name="T17" fmla="*/ 576209 h 1312069"/>
                  <a:gd name="T18" fmla="*/ 1085327 w 1085850"/>
                  <a:gd name="T19" fmla="*/ 738119 h 1312069"/>
                  <a:gd name="T20" fmla="*/ 1047245 w 1085850"/>
                  <a:gd name="T21" fmla="*/ 861933 h 1312069"/>
                  <a:gd name="T22" fmla="*/ 890159 w 1085850"/>
                  <a:gd name="T23" fmla="*/ 821455 h 1312069"/>
                  <a:gd name="T24" fmla="*/ 730692 w 1085850"/>
                  <a:gd name="T25" fmla="*/ 840503 h 1312069"/>
                  <a:gd name="T26" fmla="*/ 754492 w 1085850"/>
                  <a:gd name="T27" fmla="*/ 1011937 h 1312069"/>
                  <a:gd name="T28" fmla="*/ 813996 w 1085850"/>
                  <a:gd name="T29" fmla="*/ 1202419 h 1312069"/>
                  <a:gd name="T30" fmla="*/ 768773 w 1085850"/>
                  <a:gd name="T31" fmla="*/ 1176229 h 1312069"/>
                  <a:gd name="T32" fmla="*/ 487921 w 1085850"/>
                  <a:gd name="T33" fmla="*/ 1135750 h 1312069"/>
                  <a:gd name="T34" fmla="*/ 447459 w 1085850"/>
                  <a:gd name="T35" fmla="*/ 1311947 h 1312069"/>
                  <a:gd name="T36" fmla="*/ 261812 w 1085850"/>
                  <a:gd name="T37" fmla="*/ 1311947 h 1312069"/>
                  <a:gd name="T38" fmla="*/ 152327 w 1085850"/>
                  <a:gd name="T39" fmla="*/ 1202419 h 1312069"/>
                  <a:gd name="T40" fmla="*/ 121385 w 1085850"/>
                  <a:gd name="T41" fmla="*/ 1047652 h 1312069"/>
                  <a:gd name="T42" fmla="*/ 40461 w 1085850"/>
                  <a:gd name="T43" fmla="*/ 942887 h 1312069"/>
                  <a:gd name="T44" fmla="*/ 0 w 1085850"/>
                  <a:gd name="T45" fmla="*/ 759548 h 1312069"/>
                  <a:gd name="T46" fmla="*/ 99965 w 1085850"/>
                  <a:gd name="T47" fmla="*/ 700023 h 1312069"/>
                  <a:gd name="T48" fmla="*/ 197549 w 1085850"/>
                  <a:gd name="T49" fmla="*/ 707165 h 1312069"/>
                  <a:gd name="T50" fmla="*/ 209449 w 1085850"/>
                  <a:gd name="T51" fmla="*/ 485730 h 1312069"/>
                  <a:gd name="T52" fmla="*/ 259431 w 1085850"/>
                  <a:gd name="T53" fmla="*/ 361916 h 1312069"/>
                  <a:gd name="T54" fmla="*/ 361776 w 1085850"/>
                  <a:gd name="T55" fmla="*/ 369060 h 1312069"/>
                  <a:gd name="T56" fmla="*/ 483161 w 1085850"/>
                  <a:gd name="T57" fmla="*/ 450014 h 1312069"/>
                  <a:gd name="T58" fmla="*/ 692610 w 1085850"/>
                  <a:gd name="T59" fmla="*/ 342868 h 1312069"/>
                  <a:gd name="T60" fmla="*/ 694990 w 1085850"/>
                  <a:gd name="T61" fmla="*/ 171434 h 1312069"/>
                  <a:gd name="T62" fmla="*/ 733072 w 1085850"/>
                  <a:gd name="T63" fmla="*/ 19048 h 1312069"/>
                  <a:gd name="T64" fmla="*/ 861598 w 1085850"/>
                  <a:gd name="T65" fmla="*/ 0 h 13120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5850"/>
                  <a:gd name="T100" fmla="*/ 0 h 1312069"/>
                  <a:gd name="T101" fmla="*/ 1085850 w 1085850"/>
                  <a:gd name="T102" fmla="*/ 1312069 h 13120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ysClr val="window" lastClr="FFFFFF"/>
                  </a:solidFill>
                  <a:latin typeface="Cambria"/>
                  <a:cs typeface="Arial"/>
                  <a:sym typeface="Cambria"/>
                </a:endParaRPr>
              </a:p>
            </p:txBody>
          </p:sp>
          <p:sp>
            <p:nvSpPr>
              <p:cNvPr id="156" name="Полилиния 61"/>
              <p:cNvSpPr>
                <a:spLocks noChangeAspect="1"/>
              </p:cNvSpPr>
              <p:nvPr/>
            </p:nvSpPr>
            <p:spPr bwMode="auto">
              <a:xfrm>
                <a:off x="5582683" y="1103712"/>
                <a:ext cx="1435641" cy="1559281"/>
              </a:xfrm>
              <a:custGeom>
                <a:avLst/>
                <a:gdLst>
                  <a:gd name="T0" fmla="*/ 0 w 1435894"/>
                  <a:gd name="T1" fmla="*/ 436857 h 1557338"/>
                  <a:gd name="T2" fmla="*/ 192813 w 1435894"/>
                  <a:gd name="T3" fmla="*/ 186202 h 1557338"/>
                  <a:gd name="T4" fmla="*/ 249943 w 1435894"/>
                  <a:gd name="T5" fmla="*/ 64454 h 1557338"/>
                  <a:gd name="T6" fmla="*/ 307073 w 1435894"/>
                  <a:gd name="T7" fmla="*/ 0 h 1557338"/>
                  <a:gd name="T8" fmla="*/ 671277 w 1435894"/>
                  <a:gd name="T9" fmla="*/ 121748 h 1557338"/>
                  <a:gd name="T10" fmla="*/ 978348 w 1435894"/>
                  <a:gd name="T11" fmla="*/ 102650 h 1557338"/>
                  <a:gd name="T12" fmla="*/ 1183065 w 1435894"/>
                  <a:gd name="T13" fmla="*/ 126521 h 1557338"/>
                  <a:gd name="T14" fmla="*/ 1249716 w 1435894"/>
                  <a:gd name="T15" fmla="*/ 28647 h 1557338"/>
                  <a:gd name="T16" fmla="*/ 1340172 w 1435894"/>
                  <a:gd name="T17" fmla="*/ 152780 h 1557338"/>
                  <a:gd name="T18" fmla="*/ 1435388 w 1435894"/>
                  <a:gd name="T19" fmla="*/ 338982 h 1557338"/>
                  <a:gd name="T20" fmla="*/ 1402062 w 1435894"/>
                  <a:gd name="T21" fmla="*/ 749580 h 1557338"/>
                  <a:gd name="T22" fmla="*/ 1302086 w 1435894"/>
                  <a:gd name="T23" fmla="*/ 778227 h 1557338"/>
                  <a:gd name="T24" fmla="*/ 1304465 w 1435894"/>
                  <a:gd name="T25" fmla="*/ 1026494 h 1557338"/>
                  <a:gd name="T26" fmla="*/ 1204489 w 1435894"/>
                  <a:gd name="T27" fmla="*/ 1198373 h 1557338"/>
                  <a:gd name="T28" fmla="*/ 1054522 w 1435894"/>
                  <a:gd name="T29" fmla="*/ 1169727 h 1557338"/>
                  <a:gd name="T30" fmla="*/ 921220 w 1435894"/>
                  <a:gd name="T31" fmla="*/ 1095724 h 1557338"/>
                  <a:gd name="T32" fmla="*/ 745069 w 1435894"/>
                  <a:gd name="T33" fmla="*/ 1081400 h 1557338"/>
                  <a:gd name="T34" fmla="*/ 795058 w 1435894"/>
                  <a:gd name="T35" fmla="*/ 1141080 h 1557338"/>
                  <a:gd name="T36" fmla="*/ 759351 w 1435894"/>
                  <a:gd name="T37" fmla="*/ 1463350 h 1557338"/>
                  <a:gd name="T38" fmla="*/ 630809 w 1435894"/>
                  <a:gd name="T39" fmla="*/ 1501546 h 1557338"/>
                  <a:gd name="T40" fmla="*/ 445138 w 1435894"/>
                  <a:gd name="T41" fmla="*/ 1396509 h 1557338"/>
                  <a:gd name="T42" fmla="*/ 371345 w 1435894"/>
                  <a:gd name="T43" fmla="*/ 1441866 h 1557338"/>
                  <a:gd name="T44" fmla="*/ 378485 w 1435894"/>
                  <a:gd name="T45" fmla="*/ 1496772 h 1557338"/>
                  <a:gd name="T46" fmla="*/ 271367 w 1435894"/>
                  <a:gd name="T47" fmla="*/ 1561226 h 1557338"/>
                  <a:gd name="T48" fmla="*/ 164248 w 1435894"/>
                  <a:gd name="T49" fmla="*/ 1475287 h 1557338"/>
                  <a:gd name="T50" fmla="*/ 214237 w 1435894"/>
                  <a:gd name="T51" fmla="*/ 1336830 h 1557338"/>
                  <a:gd name="T52" fmla="*/ 204716 w 1435894"/>
                  <a:gd name="T53" fmla="*/ 1277151 h 1557338"/>
                  <a:gd name="T54" fmla="*/ 240422 w 1435894"/>
                  <a:gd name="T55" fmla="*/ 1203146 h 1557338"/>
                  <a:gd name="T56" fmla="*/ 314215 w 1435894"/>
                  <a:gd name="T57" fmla="*/ 1186437 h 1557338"/>
                  <a:gd name="T58" fmla="*/ 126162 w 1435894"/>
                  <a:gd name="T59" fmla="*/ 940556 h 1557338"/>
                  <a:gd name="T60" fmla="*/ 135683 w 1435894"/>
                  <a:gd name="T61" fmla="*/ 771065 h 1557338"/>
                  <a:gd name="T62" fmla="*/ 0 w 1435894"/>
                  <a:gd name="T63" fmla="*/ 436857 h 15573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5894"/>
                  <a:gd name="T97" fmla="*/ 0 h 1557338"/>
                  <a:gd name="T98" fmla="*/ 1435894 w 1435894"/>
                  <a:gd name="T99" fmla="*/ 1557338 h 15573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solidFill>
                <a:srgbClr val="00B0F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  <p:sp>
            <p:nvSpPr>
              <p:cNvPr id="157" name="Полилиния 62"/>
              <p:cNvSpPr>
                <a:spLocks noChangeAspect="1"/>
              </p:cNvSpPr>
              <p:nvPr/>
            </p:nvSpPr>
            <p:spPr bwMode="auto">
              <a:xfrm>
                <a:off x="4415687" y="1439227"/>
                <a:ext cx="1306691" cy="1314097"/>
              </a:xfrm>
              <a:custGeom>
                <a:avLst/>
                <a:gdLst>
                  <a:gd name="T0" fmla="*/ 7137 w 1307306"/>
                  <a:gd name="T1" fmla="*/ 931561 h 1312069"/>
                  <a:gd name="T2" fmla="*/ 0 w 1307306"/>
                  <a:gd name="T3" fmla="*/ 828850 h 1312069"/>
                  <a:gd name="T4" fmla="*/ 49958 w 1307306"/>
                  <a:gd name="T5" fmla="*/ 568491 h 1312069"/>
                  <a:gd name="T6" fmla="*/ 171288 w 1307306"/>
                  <a:gd name="T7" fmla="*/ 537439 h 1312069"/>
                  <a:gd name="T8" fmla="*/ 109433 w 1307306"/>
                  <a:gd name="T9" fmla="*/ 458615 h 1312069"/>
                  <a:gd name="T10" fmla="*/ 99918 w 1307306"/>
                  <a:gd name="T11" fmla="*/ 382179 h 1312069"/>
                  <a:gd name="T12" fmla="*/ 278344 w 1307306"/>
                  <a:gd name="T13" fmla="*/ 410842 h 1312069"/>
                  <a:gd name="T14" fmla="*/ 264070 w 1307306"/>
                  <a:gd name="T15" fmla="*/ 346351 h 1312069"/>
                  <a:gd name="T16" fmla="*/ 399674 w 1307306"/>
                  <a:gd name="T17" fmla="*/ 312909 h 1312069"/>
                  <a:gd name="T18" fmla="*/ 440117 w 1307306"/>
                  <a:gd name="T19" fmla="*/ 262749 h 1312069"/>
                  <a:gd name="T20" fmla="*/ 699429 w 1307306"/>
                  <a:gd name="T21" fmla="*/ 253194 h 1312069"/>
                  <a:gd name="T22" fmla="*/ 713703 w 1307306"/>
                  <a:gd name="T23" fmla="*/ 167204 h 1312069"/>
                  <a:gd name="T24" fmla="*/ 796968 w 1307306"/>
                  <a:gd name="T25" fmla="*/ 47773 h 1312069"/>
                  <a:gd name="T26" fmla="*/ 904023 w 1307306"/>
                  <a:gd name="T27" fmla="*/ 0 h 1312069"/>
                  <a:gd name="T28" fmla="*/ 1056281 w 1307306"/>
                  <a:gd name="T29" fmla="*/ 47773 h 1312069"/>
                  <a:gd name="T30" fmla="*/ 1096724 w 1307306"/>
                  <a:gd name="T31" fmla="*/ 164815 h 1312069"/>
                  <a:gd name="T32" fmla="*/ 1163336 w 1307306"/>
                  <a:gd name="T33" fmla="*/ 97934 h 1312069"/>
                  <a:gd name="T34" fmla="*/ 1306076 w 1307306"/>
                  <a:gd name="T35" fmla="*/ 432340 h 1312069"/>
                  <a:gd name="T36" fmla="*/ 1287044 w 1307306"/>
                  <a:gd name="T37" fmla="*/ 601932 h 1312069"/>
                  <a:gd name="T38" fmla="*/ 1170473 w 1307306"/>
                  <a:gd name="T39" fmla="*/ 623430 h 1312069"/>
                  <a:gd name="T40" fmla="*/ 1122893 w 1307306"/>
                  <a:gd name="T41" fmla="*/ 785856 h 1312069"/>
                  <a:gd name="T42" fmla="*/ 1113377 w 1307306"/>
                  <a:gd name="T43" fmla="*/ 948281 h 1312069"/>
                  <a:gd name="T44" fmla="*/ 1120513 w 1307306"/>
                  <a:gd name="T45" fmla="*/ 948281 h 1312069"/>
                  <a:gd name="T46" fmla="*/ 913540 w 1307306"/>
                  <a:gd name="T47" fmla="*/ 1058158 h 1312069"/>
                  <a:gd name="T48" fmla="*/ 785072 w 1307306"/>
                  <a:gd name="T49" fmla="*/ 974556 h 1312069"/>
                  <a:gd name="T50" fmla="*/ 701808 w 1307306"/>
                  <a:gd name="T51" fmla="*/ 974556 h 1312069"/>
                  <a:gd name="T52" fmla="*/ 637575 w 1307306"/>
                  <a:gd name="T53" fmla="*/ 1108319 h 1312069"/>
                  <a:gd name="T54" fmla="*/ 628058 w 1307306"/>
                  <a:gd name="T55" fmla="*/ 1316128 h 1312069"/>
                  <a:gd name="T56" fmla="*/ 523382 w 1307306"/>
                  <a:gd name="T57" fmla="*/ 1311352 h 1312069"/>
                  <a:gd name="T58" fmla="*/ 294997 w 1307306"/>
                  <a:gd name="T59" fmla="*/ 1256413 h 1312069"/>
                  <a:gd name="T60" fmla="*/ 254553 w 1307306"/>
                  <a:gd name="T61" fmla="*/ 981722 h 1312069"/>
                  <a:gd name="T62" fmla="*/ 7137 w 1307306"/>
                  <a:gd name="T63" fmla="*/ 931561 h 13120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7306"/>
                  <a:gd name="T97" fmla="*/ 0 h 1312069"/>
                  <a:gd name="T98" fmla="*/ 1307306 w 1307306"/>
                  <a:gd name="T99" fmla="*/ 1312069 h 13120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700" dirty="0">
                  <a:solidFill>
                    <a:srgbClr val="6699FF"/>
                  </a:solidFill>
                  <a:latin typeface="Cambria" pitchFamily="18" charset="0"/>
                  <a:ea typeface="Helvetica" pitchFamily="34" charset="0"/>
                  <a:cs typeface="Arial" charset="0"/>
                  <a:sym typeface="Cambria" pitchFamily="18" charset="0"/>
                </a:endParaRPr>
              </a:p>
            </p:txBody>
          </p:sp>
        </p:grpSp>
      </p:grpSp>
      <p:sp>
        <p:nvSpPr>
          <p:cNvPr id="158" name="Прямоугольник 157"/>
          <p:cNvSpPr/>
          <p:nvPr/>
        </p:nvSpPr>
        <p:spPr>
          <a:xfrm>
            <a:off x="270125" y="1947272"/>
            <a:ext cx="1154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dirty="0" err="1">
                <a:solidFill>
                  <a:srgbClr val="002060"/>
                </a:solidFill>
              </a:rPr>
              <a:t>Северо</a:t>
            </a:r>
            <a:r>
              <a:rPr lang="ru-RU" dirty="0">
                <a:solidFill>
                  <a:srgbClr val="002060"/>
                </a:solidFill>
              </a:rPr>
              <a:t>-</a:t>
            </a:r>
          </a:p>
          <a:p>
            <a:pPr marL="457200" indent="-457200">
              <a:tabLst>
                <a:tab pos="1006475" algn="l"/>
              </a:tabLst>
              <a:defRPr/>
            </a:pPr>
            <a:r>
              <a:rPr lang="ru-RU" dirty="0">
                <a:solidFill>
                  <a:srgbClr val="002060"/>
                </a:solidFill>
              </a:rPr>
              <a:t>западный</a:t>
            </a:r>
          </a:p>
        </p:txBody>
      </p:sp>
      <p:pic>
        <p:nvPicPr>
          <p:cNvPr id="159" name="Picture 27" descr="https://c1543.c.3072.ru/pluginfile.php/25090/course/overviewfiles/27eb6141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456756" y="2307312"/>
            <a:ext cx="648072" cy="648072"/>
          </a:xfrm>
          <a:prstGeom prst="rect">
            <a:avLst/>
          </a:prstGeom>
          <a:noFill/>
        </p:spPr>
      </p:pic>
      <p:pic>
        <p:nvPicPr>
          <p:cNvPr id="160" name="Picture 27" descr="https://c1543.c.3072.ru/pluginfile.php/25090/course/overviewfiles/27eb6141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600772" y="3819480"/>
            <a:ext cx="648072" cy="648072"/>
          </a:xfrm>
          <a:prstGeom prst="rect">
            <a:avLst/>
          </a:prstGeom>
          <a:noFill/>
        </p:spPr>
      </p:pic>
      <p:pic>
        <p:nvPicPr>
          <p:cNvPr id="161" name="Picture 35" descr="http://forrest-india.org/wp-content/uploads/elementor/thumbs/Natural-farming-o642dqdmd7oqf4nlwuoemx3qg5y4yle7f6a82p2kws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1280592" y="4251528"/>
            <a:ext cx="504056" cy="504056"/>
          </a:xfrm>
          <a:prstGeom prst="rect">
            <a:avLst/>
          </a:prstGeom>
          <a:noFill/>
        </p:spPr>
      </p:pic>
      <p:sp>
        <p:nvSpPr>
          <p:cNvPr id="162" name="Прямоугольник 161"/>
          <p:cNvSpPr/>
          <p:nvPr/>
        </p:nvSpPr>
        <p:spPr>
          <a:xfrm>
            <a:off x="448644" y="3810188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dirty="0">
                <a:solidFill>
                  <a:srgbClr val="002060"/>
                </a:solidFill>
              </a:rPr>
              <a:t>Западный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54101" y="5259640"/>
            <a:ext cx="1154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dirty="0" err="1">
                <a:solidFill>
                  <a:srgbClr val="002060"/>
                </a:solidFill>
              </a:rPr>
              <a:t>Юго</a:t>
            </a:r>
            <a:r>
              <a:rPr lang="ru-RU" dirty="0">
                <a:solidFill>
                  <a:srgbClr val="002060"/>
                </a:solidFill>
              </a:rPr>
              <a:t>-</a:t>
            </a:r>
          </a:p>
          <a:p>
            <a:pPr marL="457200" indent="-457200">
              <a:tabLst>
                <a:tab pos="1006475" algn="l"/>
              </a:tabLst>
              <a:defRPr/>
            </a:pPr>
            <a:r>
              <a:rPr lang="ru-RU" dirty="0">
                <a:solidFill>
                  <a:srgbClr val="002060"/>
                </a:solidFill>
              </a:rPr>
              <a:t>западный</a:t>
            </a:r>
          </a:p>
        </p:txBody>
      </p:sp>
      <p:pic>
        <p:nvPicPr>
          <p:cNvPr id="164" name="Picture 35" descr="http://forrest-india.org/wp-content/uploads/elementor/thumbs/Natural-farming-o642dqdmd7oqf4nlwuoemx3qg5y4yle7f6a82p2kws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1384748" y="5259640"/>
            <a:ext cx="504056" cy="504056"/>
          </a:xfrm>
          <a:prstGeom prst="rect">
            <a:avLst/>
          </a:prstGeom>
          <a:noFill/>
        </p:spPr>
      </p:pic>
      <p:pic>
        <p:nvPicPr>
          <p:cNvPr id="165" name="Picture 37" descr="http://getdrawings.com/free-icon-bw/prospecting-icon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2348" y="5131176"/>
            <a:ext cx="416496" cy="416496"/>
          </a:xfrm>
          <a:prstGeom prst="rect">
            <a:avLst/>
          </a:prstGeom>
          <a:noFill/>
        </p:spPr>
      </p:pic>
      <p:sp>
        <p:nvSpPr>
          <p:cNvPr id="166" name="Прямоугольник 165"/>
          <p:cNvSpPr/>
          <p:nvPr/>
        </p:nvSpPr>
        <p:spPr>
          <a:xfrm>
            <a:off x="4953000" y="2883376"/>
            <a:ext cx="1235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dirty="0" err="1">
                <a:solidFill>
                  <a:srgbClr val="002060"/>
                </a:solidFill>
              </a:rPr>
              <a:t>Северо</a:t>
            </a:r>
            <a:r>
              <a:rPr lang="ru-RU" dirty="0">
                <a:solidFill>
                  <a:srgbClr val="002060"/>
                </a:solidFill>
              </a:rPr>
              <a:t>-</a:t>
            </a:r>
          </a:p>
          <a:p>
            <a:pPr marL="457200" indent="-457200">
              <a:tabLst>
                <a:tab pos="1006475" algn="l"/>
              </a:tabLst>
              <a:defRPr/>
            </a:pPr>
            <a:r>
              <a:rPr lang="ru-RU" dirty="0">
                <a:solidFill>
                  <a:srgbClr val="002060"/>
                </a:solidFill>
              </a:rPr>
              <a:t>восточный</a:t>
            </a:r>
          </a:p>
        </p:txBody>
      </p:sp>
      <p:pic>
        <p:nvPicPr>
          <p:cNvPr id="167" name="Picture 27" descr="https://c1543.c.3072.ru/pluginfile.php/25090/course/overviewfiles/27eb6141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833020" y="2595344"/>
            <a:ext cx="648072" cy="648072"/>
          </a:xfrm>
          <a:prstGeom prst="rect">
            <a:avLst/>
          </a:prstGeom>
          <a:noFill/>
        </p:spPr>
      </p:pic>
      <p:pic>
        <p:nvPicPr>
          <p:cNvPr id="168" name="Picture 37" descr="http://getdrawings.com/free-icon-bw/prospecting-icon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3100" y="3747472"/>
            <a:ext cx="416496" cy="416496"/>
          </a:xfrm>
          <a:prstGeom prst="rect">
            <a:avLst/>
          </a:prstGeom>
          <a:noFill/>
        </p:spPr>
      </p:pic>
      <p:pic>
        <p:nvPicPr>
          <p:cNvPr id="169" name="Picture 39" descr="https://static.tildacdn.com/tild6562-3162-4561-b264-393938613835/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1052" y="3747472"/>
            <a:ext cx="311060" cy="432048"/>
          </a:xfrm>
          <a:prstGeom prst="rect">
            <a:avLst/>
          </a:prstGeom>
          <a:noFill/>
        </p:spPr>
      </p:pic>
      <p:pic>
        <p:nvPicPr>
          <p:cNvPr id="170" name="Picture 41" descr="https://static.tildacdn.com/tild6233-3465-4062-a464-303034633764/transformer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</a:blip>
          <a:srcRect/>
          <a:stretch>
            <a:fillRect/>
          </a:stretch>
        </p:blipFill>
        <p:spPr bwMode="auto">
          <a:xfrm>
            <a:off x="4409084" y="2955384"/>
            <a:ext cx="360040" cy="360040"/>
          </a:xfrm>
          <a:prstGeom prst="rect">
            <a:avLst/>
          </a:prstGeom>
          <a:noFill/>
        </p:spPr>
      </p:pic>
      <p:pic>
        <p:nvPicPr>
          <p:cNvPr id="171" name="Picture 35" descr="http://forrest-india.org/wp-content/uploads/elementor/thumbs/Natural-farming-o642dqdmd7oqf4nlwuoemx3qg5y4yle7f6a82p2kws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3328964" y="5763696"/>
            <a:ext cx="504056" cy="504056"/>
          </a:xfrm>
          <a:prstGeom prst="rect">
            <a:avLst/>
          </a:prstGeom>
          <a:noFill/>
        </p:spPr>
      </p:pic>
      <p:pic>
        <p:nvPicPr>
          <p:cNvPr id="172" name="Picture 45" descr="http://xn--38-9kcpb2c9d2a.xn--p1ai/image/data/journal2/ikonki/ae59a21710f1a254098b27a3ae7ef91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0972" y="6267752"/>
            <a:ext cx="360040" cy="360040"/>
          </a:xfrm>
          <a:prstGeom prst="rect">
            <a:avLst/>
          </a:prstGeom>
          <a:noFill/>
        </p:spPr>
      </p:pic>
      <p:sp>
        <p:nvSpPr>
          <p:cNvPr id="173" name="Прямоугольник 172"/>
          <p:cNvSpPr/>
          <p:nvPr/>
        </p:nvSpPr>
        <p:spPr>
          <a:xfrm>
            <a:off x="3935696" y="5259640"/>
            <a:ext cx="1193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восточный</a:t>
            </a:r>
            <a:endParaRPr lang="ru-RU" sz="1600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2246783" y="6267752"/>
            <a:ext cx="906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Южный</a:t>
            </a:r>
            <a:endParaRPr lang="ru-RU" sz="1600" dirty="0"/>
          </a:p>
        </p:txBody>
      </p:sp>
      <p:pic>
        <p:nvPicPr>
          <p:cNvPr id="175" name="Picture 35" descr="http://forrest-india.org/wp-content/uploads/elementor/thumbs/Natural-farming-o642dqdmd7oqf4nlwuoemx3qg5y4yle7f6a82p2kws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3368824" y="4539560"/>
            <a:ext cx="504056" cy="504056"/>
          </a:xfrm>
          <a:prstGeom prst="rect">
            <a:avLst/>
          </a:prstGeom>
          <a:noFill/>
        </p:spPr>
      </p:pic>
      <p:pic>
        <p:nvPicPr>
          <p:cNvPr id="176" name="Picture 27" descr="https://c1543.c.3072.ru/pluginfile.php/25090/course/overviewfiles/27eb6141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080792" y="4827592"/>
            <a:ext cx="648072" cy="648072"/>
          </a:xfrm>
          <a:prstGeom prst="rect">
            <a:avLst/>
          </a:prstGeom>
          <a:noFill/>
        </p:spPr>
      </p:pic>
      <p:pic>
        <p:nvPicPr>
          <p:cNvPr id="177" name="Picture 37" descr="http://getdrawings.com/free-icon-bw/prospecting-icon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2760" y="5187632"/>
            <a:ext cx="416496" cy="416496"/>
          </a:xfrm>
          <a:prstGeom prst="rect">
            <a:avLst/>
          </a:prstGeom>
          <a:noFill/>
        </p:spPr>
      </p:pic>
      <p:pic>
        <p:nvPicPr>
          <p:cNvPr id="178" name="Picture 27" descr="https://c1543.c.3072.ru/pluginfile.php/25090/course/overviewfiles/27eb6141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224808" y="3387432"/>
            <a:ext cx="648072" cy="648072"/>
          </a:xfrm>
          <a:prstGeom prst="rect">
            <a:avLst/>
          </a:prstGeom>
          <a:noFill/>
        </p:spPr>
      </p:pic>
      <p:pic>
        <p:nvPicPr>
          <p:cNvPr id="179" name="Picture 45" descr="http://xn--38-9kcpb2c9d2a.xn--p1ai/image/data/journal2/ikonki/ae59a21710f1a254098b27a3ae7ef91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8824" y="3099400"/>
            <a:ext cx="360040" cy="360040"/>
          </a:xfrm>
          <a:prstGeom prst="rect">
            <a:avLst/>
          </a:prstGeom>
          <a:noFill/>
        </p:spPr>
      </p:pic>
      <p:pic>
        <p:nvPicPr>
          <p:cNvPr id="180" name="Picture 45" descr="http://xn--38-9kcpb2c9d2a.xn--p1ai/image/data/journal2/ikonki/ae59a21710f1a254098b27a3ae7ef91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4908" y="3747472"/>
            <a:ext cx="360040" cy="360040"/>
          </a:xfrm>
          <a:prstGeom prst="rect">
            <a:avLst/>
          </a:prstGeom>
          <a:noFill/>
        </p:spPr>
      </p:pic>
      <p:pic>
        <p:nvPicPr>
          <p:cNvPr id="181" name="Picture 27" descr="https://c1543.c.3072.ru/pluginfile.php/25090/course/overviewfiles/27eb6141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2216696" y="3675464"/>
            <a:ext cx="648072" cy="648072"/>
          </a:xfrm>
          <a:prstGeom prst="rect">
            <a:avLst/>
          </a:prstGeom>
          <a:noFill/>
        </p:spPr>
      </p:pic>
      <p:pic>
        <p:nvPicPr>
          <p:cNvPr id="182" name="Picture 39" descr="https://static.tildacdn.com/tild6562-3162-4561-b264-393938613835/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8744" y="4179520"/>
            <a:ext cx="311060" cy="432048"/>
          </a:xfrm>
          <a:prstGeom prst="rect">
            <a:avLst/>
          </a:prstGeom>
          <a:noFill/>
        </p:spPr>
      </p:pic>
      <p:pic>
        <p:nvPicPr>
          <p:cNvPr id="183" name="Picture 55" descr="https://xn----8sbfb1a6acfbmu5ezb.xn--p1ai/wp-content/uploads/2019/07/kisspng-fashion-design-clothing-bag-sewing-machine-icon-5b40558b886e73.621042921530942859558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2860" y="4539560"/>
            <a:ext cx="288032" cy="288032"/>
          </a:xfrm>
          <a:prstGeom prst="rect">
            <a:avLst/>
          </a:prstGeom>
          <a:noFill/>
        </p:spPr>
      </p:pic>
      <p:pic>
        <p:nvPicPr>
          <p:cNvPr id="184" name="Picture 57" descr="http://cdn.onlinewebfonts.com/svg/download_1962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0932" y="4179520"/>
            <a:ext cx="327892" cy="319193"/>
          </a:xfrm>
          <a:prstGeom prst="rect">
            <a:avLst/>
          </a:prstGeom>
          <a:noFill/>
        </p:spPr>
      </p:pic>
      <p:sp>
        <p:nvSpPr>
          <p:cNvPr id="185" name="Прямоугольник 184"/>
          <p:cNvSpPr/>
          <p:nvPr/>
        </p:nvSpPr>
        <p:spPr>
          <a:xfrm>
            <a:off x="2824908" y="251404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dirty="0">
                <a:solidFill>
                  <a:srgbClr val="002060"/>
                </a:solidFill>
              </a:rPr>
              <a:t>Северный</a:t>
            </a:r>
          </a:p>
        </p:txBody>
      </p:sp>
      <p:sp>
        <p:nvSpPr>
          <p:cNvPr id="186" name="Прямоугольник 185"/>
          <p:cNvSpPr/>
          <p:nvPr/>
        </p:nvSpPr>
        <p:spPr>
          <a:xfrm>
            <a:off x="2817301" y="1875264"/>
            <a:ext cx="1519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dirty="0">
                <a:solidFill>
                  <a:srgbClr val="002060"/>
                </a:solidFill>
              </a:rPr>
              <a:t>Центральный</a:t>
            </a:r>
          </a:p>
        </p:txBody>
      </p:sp>
      <p:sp>
        <p:nvSpPr>
          <p:cNvPr id="187" name="Прямоугольник 186"/>
          <p:cNvSpPr/>
          <p:nvPr/>
        </p:nvSpPr>
        <p:spPr>
          <a:xfrm>
            <a:off x="5601072" y="1844824"/>
            <a:ext cx="4194251" cy="8945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Скругленный прямоугольник 187"/>
          <p:cNvSpPr/>
          <p:nvPr/>
        </p:nvSpPr>
        <p:spPr>
          <a:xfrm>
            <a:off x="5601072" y="1844824"/>
            <a:ext cx="4032448" cy="833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a typeface="Source Sans Pro" pitchFamily="34" charset="0"/>
              </a:rPr>
              <a:t>Сбалансированное пространственно-территориальное развитие </a:t>
            </a:r>
          </a:p>
        </p:txBody>
      </p:sp>
      <p:pic>
        <p:nvPicPr>
          <p:cNvPr id="189" name="Picture 27" descr="https://c1543.c.3072.ru/pluginfile.php/25090/course/overviewfiles/27eb6141.png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</a:blip>
          <a:srcRect/>
          <a:stretch>
            <a:fillRect/>
          </a:stretch>
        </p:blipFill>
        <p:spPr bwMode="auto">
          <a:xfrm>
            <a:off x="5673080" y="3459440"/>
            <a:ext cx="432048" cy="432048"/>
          </a:xfrm>
          <a:prstGeom prst="rect">
            <a:avLst/>
          </a:prstGeom>
          <a:noFill/>
        </p:spPr>
      </p:pic>
      <p:sp>
        <p:nvSpPr>
          <p:cNvPr id="190" name="Прямоугольник 189"/>
          <p:cNvSpPr/>
          <p:nvPr/>
        </p:nvSpPr>
        <p:spPr>
          <a:xfrm>
            <a:off x="6033120" y="3522156"/>
            <a:ext cx="2551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sz="1400" dirty="0"/>
              <a:t>Лесопромышленный комплекс</a:t>
            </a:r>
          </a:p>
        </p:txBody>
      </p:sp>
      <p:pic>
        <p:nvPicPr>
          <p:cNvPr id="191" name="Picture 35" descr="http://forrest-india.org/wp-content/uploads/elementor/thumbs/Natural-farming-o642dqdmd7oqf4nlwuoemx3qg5y4yle7f6a82p2kws.pn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</a:blip>
          <a:srcRect/>
          <a:stretch>
            <a:fillRect/>
          </a:stretch>
        </p:blipFill>
        <p:spPr bwMode="auto">
          <a:xfrm>
            <a:off x="5673080" y="3819480"/>
            <a:ext cx="432048" cy="432048"/>
          </a:xfrm>
          <a:prstGeom prst="rect">
            <a:avLst/>
          </a:prstGeom>
          <a:noFill/>
        </p:spPr>
      </p:pic>
      <p:sp>
        <p:nvSpPr>
          <p:cNvPr id="192" name="Прямоугольник 191"/>
          <p:cNvSpPr/>
          <p:nvPr/>
        </p:nvSpPr>
        <p:spPr>
          <a:xfrm>
            <a:off x="6033120" y="3871743"/>
            <a:ext cx="2538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sz="1400" dirty="0"/>
              <a:t>Агропромышленный комплекс</a:t>
            </a:r>
          </a:p>
        </p:txBody>
      </p:sp>
      <p:sp>
        <p:nvSpPr>
          <p:cNvPr id="193" name="Прямоугольник 192"/>
          <p:cNvSpPr/>
          <p:nvPr/>
        </p:nvSpPr>
        <p:spPr>
          <a:xfrm>
            <a:off x="6033120" y="4611568"/>
            <a:ext cx="2534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sz="1400" dirty="0"/>
              <a:t>Добыча полезных ископаемых</a:t>
            </a:r>
          </a:p>
        </p:txBody>
      </p:sp>
      <p:pic>
        <p:nvPicPr>
          <p:cNvPr id="194" name="Picture 37" descr="http://getdrawings.com/free-icon-bw/prospecting-icon-1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45088" y="4611568"/>
            <a:ext cx="288032" cy="288032"/>
          </a:xfrm>
          <a:prstGeom prst="rect">
            <a:avLst/>
          </a:prstGeom>
          <a:noFill/>
        </p:spPr>
      </p:pic>
      <p:pic>
        <p:nvPicPr>
          <p:cNvPr id="195" name="Picture 45" descr="http://xn--38-9kcpb2c9d2a.xn--p1ai/image/data/journal2/ikonki/ae59a21710f1a254098b27a3ae7ef91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45088" y="4971608"/>
            <a:ext cx="288032" cy="288032"/>
          </a:xfrm>
          <a:prstGeom prst="rect">
            <a:avLst/>
          </a:prstGeom>
          <a:noFill/>
        </p:spPr>
      </p:pic>
      <p:sp>
        <p:nvSpPr>
          <p:cNvPr id="196" name="Прямоугольник 195"/>
          <p:cNvSpPr/>
          <p:nvPr/>
        </p:nvSpPr>
        <p:spPr>
          <a:xfrm>
            <a:off x="6065268" y="4951863"/>
            <a:ext cx="1552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sz="1400" dirty="0"/>
              <a:t>Машиностроение</a:t>
            </a:r>
          </a:p>
        </p:txBody>
      </p:sp>
      <p:pic>
        <p:nvPicPr>
          <p:cNvPr id="197" name="Picture 41" descr="https://static.tildacdn.com/tild6233-3465-4062-a464-303034633764/transformer.png"/>
          <p:cNvPicPr>
            <a:picLocks noChangeAspect="1" noChangeArrowheads="1"/>
          </p:cNvPicPr>
          <p:nvPr/>
        </p:nvPicPr>
        <p:blipFill>
          <a:blip r:embed="rId14" cstate="print">
            <a:biLevel thresh="50000"/>
          </a:blip>
          <a:srcRect/>
          <a:stretch>
            <a:fillRect/>
          </a:stretch>
        </p:blipFill>
        <p:spPr bwMode="auto">
          <a:xfrm>
            <a:off x="5745088" y="5331648"/>
            <a:ext cx="288032" cy="288032"/>
          </a:xfrm>
          <a:prstGeom prst="rect">
            <a:avLst/>
          </a:prstGeom>
          <a:noFill/>
        </p:spPr>
      </p:pic>
      <p:sp>
        <p:nvSpPr>
          <p:cNvPr id="198" name="Прямоугольник 197"/>
          <p:cNvSpPr/>
          <p:nvPr/>
        </p:nvSpPr>
        <p:spPr>
          <a:xfrm>
            <a:off x="6033120" y="5383911"/>
            <a:ext cx="3603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sz="1400" dirty="0"/>
              <a:t>Производство электрического оборудования</a:t>
            </a:r>
          </a:p>
        </p:txBody>
      </p:sp>
      <p:sp>
        <p:nvSpPr>
          <p:cNvPr id="199" name="Прямоугольник 198"/>
          <p:cNvSpPr/>
          <p:nvPr/>
        </p:nvSpPr>
        <p:spPr>
          <a:xfrm>
            <a:off x="6033120" y="5743951"/>
            <a:ext cx="271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sz="1400" dirty="0"/>
              <a:t>Металлургическое производство</a:t>
            </a:r>
          </a:p>
        </p:txBody>
      </p:sp>
      <p:pic>
        <p:nvPicPr>
          <p:cNvPr id="200" name="Picture 39" descr="https://static.tildacdn.com/tild6562-3162-4561-b264-393938613835/5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17096" y="5691688"/>
            <a:ext cx="216024" cy="300047"/>
          </a:xfrm>
          <a:prstGeom prst="rect">
            <a:avLst/>
          </a:prstGeom>
          <a:noFill/>
        </p:spPr>
      </p:pic>
      <p:sp>
        <p:nvSpPr>
          <p:cNvPr id="201" name="Прямоугольник 200"/>
          <p:cNvSpPr/>
          <p:nvPr/>
        </p:nvSpPr>
        <p:spPr>
          <a:xfrm>
            <a:off x="6033120" y="6103991"/>
            <a:ext cx="3762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sz="1400" dirty="0"/>
              <a:t>Производство готовых металлических изделий</a:t>
            </a:r>
          </a:p>
        </p:txBody>
      </p:sp>
      <p:pic>
        <p:nvPicPr>
          <p:cNvPr id="202" name="Picture 57" descr="http://cdn.onlinewebfonts.com/svg/download_1962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11208" y="6123736"/>
            <a:ext cx="221912" cy="216024"/>
          </a:xfrm>
          <a:prstGeom prst="rect">
            <a:avLst/>
          </a:prstGeom>
          <a:noFill/>
        </p:spPr>
      </p:pic>
      <p:pic>
        <p:nvPicPr>
          <p:cNvPr id="203" name="Picture 55" descr="https://xn----8sbfb1a6acfbmu5ezb.xn--p1ai/wp-content/uploads/2019/07/kisspng-fashion-design-clothing-bag-sewing-machine-icon-5b40558b886e73.621042921530942859558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7096" y="6483776"/>
            <a:ext cx="216024" cy="216024"/>
          </a:xfrm>
          <a:prstGeom prst="rect">
            <a:avLst/>
          </a:prstGeom>
          <a:noFill/>
        </p:spPr>
      </p:pic>
      <p:sp>
        <p:nvSpPr>
          <p:cNvPr id="204" name="Прямоугольник 203"/>
          <p:cNvSpPr/>
          <p:nvPr/>
        </p:nvSpPr>
        <p:spPr>
          <a:xfrm>
            <a:off x="6033120" y="6464031"/>
            <a:ext cx="2091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sz="1400" dirty="0"/>
              <a:t>Легкая промышленность</a:t>
            </a:r>
          </a:p>
        </p:txBody>
      </p:sp>
      <p:pic>
        <p:nvPicPr>
          <p:cNvPr id="205" name="Picture 2" descr="https://static.tildacdn.com/tild6130-3631-4965-b337-306534613830/icon_2.png"/>
          <p:cNvPicPr>
            <a:picLocks noChangeAspect="1" noChangeArrowheads="1"/>
          </p:cNvPicPr>
          <p:nvPr/>
        </p:nvPicPr>
        <p:blipFill>
          <a:blip r:embed="rId17" cstate="print">
            <a:lum bright="-100000"/>
          </a:blip>
          <a:srcRect/>
          <a:stretch>
            <a:fillRect/>
          </a:stretch>
        </p:blipFill>
        <p:spPr bwMode="auto">
          <a:xfrm>
            <a:off x="5710874" y="4236291"/>
            <a:ext cx="360040" cy="360040"/>
          </a:xfrm>
          <a:prstGeom prst="rect">
            <a:avLst/>
          </a:prstGeom>
          <a:noFill/>
        </p:spPr>
      </p:pic>
      <p:sp>
        <p:nvSpPr>
          <p:cNvPr id="206" name="Прямоугольник 205"/>
          <p:cNvSpPr/>
          <p:nvPr/>
        </p:nvSpPr>
        <p:spPr>
          <a:xfrm>
            <a:off x="6033120" y="4251528"/>
            <a:ext cx="2268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tabLst>
                <a:tab pos="1006475" algn="l"/>
              </a:tabLst>
              <a:defRPr/>
            </a:pPr>
            <a:r>
              <a:rPr lang="ru-RU" sz="1400" dirty="0"/>
              <a:t>Пищевая промышленность</a:t>
            </a:r>
          </a:p>
        </p:txBody>
      </p:sp>
      <p:pic>
        <p:nvPicPr>
          <p:cNvPr id="207" name="Picture 2" descr="https://static.tildacdn.com/tild6130-3631-4965-b337-306534613830/icon_2.png"/>
          <p:cNvPicPr>
            <a:picLocks noChangeAspect="1" noChangeArrowheads="1"/>
          </p:cNvPicPr>
          <p:nvPr/>
        </p:nvPicPr>
        <p:blipFill>
          <a:blip r:embed="rId17" cstate="print">
            <a:lum bright="-100000"/>
          </a:blip>
          <a:srcRect/>
          <a:stretch>
            <a:fillRect/>
          </a:stretch>
        </p:blipFill>
        <p:spPr bwMode="auto">
          <a:xfrm>
            <a:off x="2936776" y="4539560"/>
            <a:ext cx="360040" cy="360040"/>
          </a:xfrm>
          <a:prstGeom prst="rect">
            <a:avLst/>
          </a:prstGeom>
          <a:noFill/>
        </p:spPr>
      </p:pic>
      <p:pic>
        <p:nvPicPr>
          <p:cNvPr id="208" name="Picture 2" descr="https://static.tildacdn.com/tild6130-3631-4965-b337-306534613830/icon_2.png"/>
          <p:cNvPicPr>
            <a:picLocks noChangeAspect="1" noChangeArrowheads="1"/>
          </p:cNvPicPr>
          <p:nvPr/>
        </p:nvPicPr>
        <p:blipFill>
          <a:blip r:embed="rId17" cstate="print">
            <a:lum bright="-100000"/>
          </a:blip>
          <a:srcRect/>
          <a:stretch>
            <a:fillRect/>
          </a:stretch>
        </p:blipFill>
        <p:spPr bwMode="auto">
          <a:xfrm>
            <a:off x="1784648" y="4539560"/>
            <a:ext cx="360040" cy="360040"/>
          </a:xfrm>
          <a:prstGeom prst="rect">
            <a:avLst/>
          </a:prstGeom>
          <a:noFill/>
        </p:spPr>
      </p:pic>
      <p:pic>
        <p:nvPicPr>
          <p:cNvPr id="209" name="Picture 2" descr="https://static.tildacdn.com/tild6130-3631-4965-b337-306534613830/icon_2.png"/>
          <p:cNvPicPr>
            <a:picLocks noChangeAspect="1" noChangeArrowheads="1"/>
          </p:cNvPicPr>
          <p:nvPr/>
        </p:nvPicPr>
        <p:blipFill>
          <a:blip r:embed="rId17" cstate="print">
            <a:lum bright="-100000"/>
          </a:blip>
          <a:srcRect/>
          <a:stretch>
            <a:fillRect/>
          </a:stretch>
        </p:blipFill>
        <p:spPr bwMode="auto">
          <a:xfrm>
            <a:off x="3584848" y="4179520"/>
            <a:ext cx="360040" cy="360040"/>
          </a:xfrm>
          <a:prstGeom prst="rect">
            <a:avLst/>
          </a:prstGeom>
          <a:noFill/>
        </p:spPr>
      </p:pic>
      <p:pic>
        <p:nvPicPr>
          <p:cNvPr id="210" name="Picture 2" descr="https://static.tildacdn.com/tild6130-3631-4965-b337-306534613830/icon_2.png"/>
          <p:cNvPicPr>
            <a:picLocks noChangeAspect="1" noChangeArrowheads="1"/>
          </p:cNvPicPr>
          <p:nvPr/>
        </p:nvPicPr>
        <p:blipFill>
          <a:blip r:embed="rId17" cstate="print">
            <a:lum bright="-100000"/>
          </a:blip>
          <a:srcRect/>
          <a:stretch>
            <a:fillRect/>
          </a:stretch>
        </p:blipFill>
        <p:spPr bwMode="auto">
          <a:xfrm>
            <a:off x="3368824" y="5475664"/>
            <a:ext cx="360040" cy="360040"/>
          </a:xfrm>
          <a:prstGeom prst="rect">
            <a:avLst/>
          </a:prstGeom>
          <a:noFill/>
        </p:spPr>
      </p:pic>
      <p:pic>
        <p:nvPicPr>
          <p:cNvPr id="211" name="Picture 2" descr="https://static.tildacdn.com/tild6130-3631-4965-b337-306534613830/icon_2.png"/>
          <p:cNvPicPr>
            <a:picLocks noChangeAspect="1" noChangeArrowheads="1"/>
          </p:cNvPicPr>
          <p:nvPr/>
        </p:nvPicPr>
        <p:blipFill>
          <a:blip r:embed="rId17" cstate="print">
            <a:lum bright="-100000"/>
          </a:blip>
          <a:srcRect/>
          <a:stretch>
            <a:fillRect/>
          </a:stretch>
        </p:blipFill>
        <p:spPr bwMode="auto">
          <a:xfrm>
            <a:off x="2216696" y="5115624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14358</TotalTime>
  <Words>1727</Words>
  <Application>Microsoft Office PowerPoint</Application>
  <PresentationFormat>Лист A4 (210x297 мм)</PresentationFormat>
  <Paragraphs>461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развития газоснабжения  и газификации Кировской области  на период 2021 – 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kiseleva_tn</dc:creator>
  <cp:lastModifiedBy>kiseleva_km</cp:lastModifiedBy>
  <cp:revision>2298</cp:revision>
  <cp:lastPrinted>2023-05-31T06:29:43Z</cp:lastPrinted>
  <dcterms:created xsi:type="dcterms:W3CDTF">2018-01-31T06:13:33Z</dcterms:created>
  <dcterms:modified xsi:type="dcterms:W3CDTF">2023-05-31T07:17:09Z</dcterms:modified>
</cp:coreProperties>
</file>