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rawings/drawing1.xml" ContentType="application/vnd.openxmlformats-officedocument.drawingml.chartshapes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drawings/drawing2.xml" ContentType="application/vnd.openxmlformats-officedocument.drawingml.chartshapes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78" r:id="rId2"/>
    <p:sldId id="279" r:id="rId3"/>
    <p:sldId id="280" r:id="rId4"/>
    <p:sldId id="288" r:id="rId5"/>
    <p:sldId id="286" r:id="rId6"/>
    <p:sldId id="287" r:id="rId7"/>
    <p:sldId id="283" r:id="rId8"/>
    <p:sldId id="285" r:id="rId9"/>
    <p:sldId id="281" r:id="rId10"/>
  </p:sldIdLst>
  <p:sldSz cx="9144000" cy="6858000" type="screen4x3"/>
  <p:notesSz cx="6808788" cy="99409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58A9B"/>
    <a:srgbClr val="C3CCD3"/>
    <a:srgbClr val="DFF4F5"/>
    <a:srgbClr val="F0FAFA"/>
    <a:srgbClr val="C3E9EB"/>
    <a:srgbClr val="EEF0F2"/>
    <a:srgbClr val="CAD2D8"/>
    <a:srgbClr val="C0E8EA"/>
    <a:srgbClr val="ADE2E5"/>
    <a:srgbClr val="5DC8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4107" autoAdjust="0"/>
    <p:restoredTop sz="98391" autoAdjust="0"/>
  </p:normalViewPr>
  <p:slideViewPr>
    <p:cSldViewPr>
      <p:cViewPr varScale="1">
        <p:scale>
          <a:sx n="111" d="100"/>
          <a:sy n="111" d="100"/>
        </p:scale>
        <p:origin x="123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-3810" y="-78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2456305342575694E-2"/>
          <c:y val="1.7685482967357072E-2"/>
          <c:w val="0.94733128311413661"/>
          <c:h val="0.897069307114026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chemeClr val="accent3"/>
            </a:solidFill>
          </c:spPr>
          <c:dPt>
            <c:idx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1-B476-4897-BEFC-8AB5DDD5A0C3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</c:spPr>
            <c:extLst>
              <c:ext xmlns:c16="http://schemas.microsoft.com/office/drawing/2014/chart" uri="{C3380CC4-5D6E-409C-BE32-E72D297353CC}">
                <c16:uniqueId val="{00000003-B476-4897-BEFC-8AB5DDD5A0C3}"/>
              </c:ext>
            </c:extLst>
          </c:dPt>
          <c:cat>
            <c:strRef>
              <c:f>Лист1!$A$2:$A$4</c:f>
              <c:strCache>
                <c:ptCount val="2"/>
                <c:pt idx="0">
                  <c:v>Кв. 1</c:v>
                </c:pt>
                <c:pt idx="1">
                  <c:v>Кв. 2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 formatCode="#,##0">
                  <c:v>6139485.96</c:v>
                </c:pt>
                <c:pt idx="1">
                  <c:v>80892</c:v>
                </c:pt>
                <c:pt idx="2">
                  <c:v>37659.199999999997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476-4897-BEFC-8AB5DDD5A0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38"/>
        <c:holeSize val="70"/>
      </c:doughnutChart>
      <c:spPr>
        <a:noFill/>
        <a:ln w="25391">
          <a:noFill/>
        </a:ln>
      </c:spPr>
    </c:plotArea>
    <c:plotVisOnly val="1"/>
    <c:dispBlanksAs val="zero"/>
    <c:showDLblsOverMax val="0"/>
  </c:chart>
  <c:txPr>
    <a:bodyPr/>
    <a:lstStyle/>
    <a:p>
      <a:pPr>
        <a:defRPr sz="1799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985899714846499E-2"/>
          <c:y val="9.0350146280042981E-2"/>
          <c:w val="0.95316459804161557"/>
          <c:h val="0.682551353943129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5"/>
              </a:solidFill>
            </c:spPr>
            <c:extLst>
              <c:ext xmlns:c16="http://schemas.microsoft.com/office/drawing/2014/chart" uri="{C3380CC4-5D6E-409C-BE32-E72D297353CC}">
                <c16:uniqueId val="{00000001-6E61-477C-81C5-F7AA4AD261AC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6E61-477C-81C5-F7AA4AD261AC}"/>
              </c:ext>
            </c:extLst>
          </c:dPt>
          <c:cat>
            <c:strRef>
              <c:f>Лист1!$A$2:$A$3</c:f>
              <c:strCache>
                <c:ptCount val="2"/>
                <c:pt idx="0">
                  <c:v>ПЛАН</c:v>
                </c:pt>
                <c:pt idx="1">
                  <c:v>ФАКТ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15</c:v>
                </c:pt>
                <c:pt idx="1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E61-477C-81C5-F7AA4AD261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100"/>
        <c:axId val="35435520"/>
        <c:axId val="32734528"/>
      </c:barChart>
      <c:catAx>
        <c:axId val="354355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900" b="1"/>
            </a:pPr>
            <a:endParaRPr lang="ru-RU"/>
          </a:p>
        </c:txPr>
        <c:crossAx val="32734528"/>
        <c:crosses val="autoZero"/>
        <c:auto val="1"/>
        <c:lblAlgn val="ctr"/>
        <c:lblOffset val="100"/>
        <c:noMultiLvlLbl val="0"/>
      </c:catAx>
      <c:valAx>
        <c:axId val="32734528"/>
        <c:scaling>
          <c:orientation val="minMax"/>
          <c:max val="101"/>
          <c:min val="0"/>
        </c:scaling>
        <c:delete val="1"/>
        <c:axPos val="l"/>
        <c:numFmt formatCode="General" sourceLinked="1"/>
        <c:majorTickMark val="out"/>
        <c:minorTickMark val="none"/>
        <c:tickLblPos val="none"/>
        <c:crossAx val="35435520"/>
        <c:crosses val="autoZero"/>
        <c:crossBetween val="between"/>
      </c:valAx>
      <c:spPr>
        <a:noFill/>
        <a:ln w="16192">
          <a:noFill/>
        </a:ln>
      </c:spPr>
    </c:plotArea>
    <c:plotVisOnly val="1"/>
    <c:dispBlanksAs val="gap"/>
    <c:showDLblsOverMax val="0"/>
  </c:chart>
  <c:txPr>
    <a:bodyPr/>
    <a:lstStyle/>
    <a:p>
      <a:pPr>
        <a:defRPr sz="1147"/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8101241175030191E-2"/>
          <c:y val="0.25232888008585597"/>
          <c:w val="0.95316459804161557"/>
          <c:h val="0.5196973343644456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5"/>
              </a:solidFill>
            </c:spPr>
            <c:extLst>
              <c:ext xmlns:c16="http://schemas.microsoft.com/office/drawing/2014/chart" uri="{C3380CC4-5D6E-409C-BE32-E72D297353CC}">
                <c16:uniqueId val="{00000001-1365-4CC0-99D5-AF9C6590BE2F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/>
              </a:solidFill>
            </c:spPr>
            <c:extLst>
              <c:ext xmlns:c16="http://schemas.microsoft.com/office/drawing/2014/chart" uri="{C3380CC4-5D6E-409C-BE32-E72D297353CC}">
                <c16:uniqueId val="{00000003-1365-4CC0-99D5-AF9C6590BE2F}"/>
              </c:ext>
            </c:extLst>
          </c:dPt>
          <c:cat>
            <c:strRef>
              <c:f>Лист1!$A$2:$A$3</c:f>
              <c:strCache>
                <c:ptCount val="2"/>
                <c:pt idx="0">
                  <c:v>ПЛАН</c:v>
                </c:pt>
                <c:pt idx="1">
                  <c:v>ФАКТ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100</c:v>
                </c:pt>
                <c:pt idx="1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365-4CC0-99D5-AF9C6590BE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100"/>
        <c:axId val="35427328"/>
        <c:axId val="32736384"/>
      </c:barChart>
      <c:catAx>
        <c:axId val="354273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900" b="1"/>
            </a:pPr>
            <a:endParaRPr lang="ru-RU"/>
          </a:p>
        </c:txPr>
        <c:crossAx val="32736384"/>
        <c:crosses val="autoZero"/>
        <c:auto val="1"/>
        <c:lblAlgn val="ctr"/>
        <c:lblOffset val="100"/>
        <c:noMultiLvlLbl val="0"/>
      </c:catAx>
      <c:valAx>
        <c:axId val="32736384"/>
        <c:scaling>
          <c:orientation val="minMax"/>
          <c:max val="101"/>
          <c:min val="0"/>
        </c:scaling>
        <c:delete val="1"/>
        <c:axPos val="l"/>
        <c:numFmt formatCode="General" sourceLinked="1"/>
        <c:majorTickMark val="out"/>
        <c:minorTickMark val="none"/>
        <c:tickLblPos val="none"/>
        <c:crossAx val="35427328"/>
        <c:crosses val="autoZero"/>
        <c:crossBetween val="between"/>
      </c:valAx>
      <c:spPr>
        <a:noFill/>
        <a:ln w="16192">
          <a:noFill/>
        </a:ln>
      </c:spPr>
    </c:plotArea>
    <c:plotVisOnly val="1"/>
    <c:dispBlanksAs val="gap"/>
    <c:showDLblsOverMax val="0"/>
  </c:chart>
  <c:txPr>
    <a:bodyPr/>
    <a:lstStyle/>
    <a:p>
      <a:pPr>
        <a:defRPr sz="1147"/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8101241175030191E-2"/>
          <c:y val="0.10210853764786335"/>
          <c:w val="0.95316459804161557"/>
          <c:h val="0.6184173980668814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5"/>
              </a:solidFill>
            </c:spPr>
            <c:extLst>
              <c:ext xmlns:c16="http://schemas.microsoft.com/office/drawing/2014/chart" uri="{C3380CC4-5D6E-409C-BE32-E72D297353CC}">
                <c16:uniqueId val="{00000001-CC43-4CB1-946D-4F6252DD7EC8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3-CC43-4CB1-946D-4F6252DD7EC8}"/>
              </c:ext>
            </c:extLst>
          </c:dPt>
          <c:cat>
            <c:strRef>
              <c:f>Лист1!$A$2:$A$3</c:f>
              <c:strCache>
                <c:ptCount val="2"/>
                <c:pt idx="0">
                  <c:v>ДО</c:v>
                </c:pt>
                <c:pt idx="1">
                  <c:v>ПОСЛЕ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10</c:v>
                </c:pt>
                <c:pt idx="1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C43-4CB1-946D-4F6252DD7E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100"/>
        <c:axId val="35438080"/>
        <c:axId val="32738688"/>
      </c:barChart>
      <c:catAx>
        <c:axId val="354380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900" b="1"/>
            </a:pPr>
            <a:endParaRPr lang="ru-RU"/>
          </a:p>
        </c:txPr>
        <c:crossAx val="32738688"/>
        <c:crosses val="autoZero"/>
        <c:auto val="1"/>
        <c:lblAlgn val="ctr"/>
        <c:lblOffset val="100"/>
        <c:noMultiLvlLbl val="0"/>
      </c:catAx>
      <c:valAx>
        <c:axId val="32738688"/>
        <c:scaling>
          <c:orientation val="minMax"/>
          <c:max val="101"/>
          <c:min val="0"/>
        </c:scaling>
        <c:delete val="1"/>
        <c:axPos val="l"/>
        <c:numFmt formatCode="General" sourceLinked="1"/>
        <c:majorTickMark val="out"/>
        <c:minorTickMark val="none"/>
        <c:tickLblPos val="none"/>
        <c:crossAx val="35438080"/>
        <c:crosses val="autoZero"/>
        <c:crossBetween val="between"/>
      </c:valAx>
      <c:spPr>
        <a:noFill/>
        <a:ln w="16192">
          <a:noFill/>
        </a:ln>
      </c:spPr>
    </c:plotArea>
    <c:plotVisOnly val="1"/>
    <c:dispBlanksAs val="gap"/>
    <c:showDLblsOverMax val="0"/>
  </c:chart>
  <c:txPr>
    <a:bodyPr/>
    <a:lstStyle/>
    <a:p>
      <a:pPr>
        <a:defRPr sz="1147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1-8099-4D06-834C-FBE91960F7F2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2-8099-4D06-834C-FBE91960F7F2}"/>
              </c:ext>
            </c:extLst>
          </c:dPt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099-4D06-834C-FBE91960F7F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Лист1!$A$2:$A$3</c:f>
              <c:strCache>
                <c:ptCount val="2"/>
                <c:pt idx="0">
                  <c:v>выполнены полностью</c:v>
                </c:pt>
                <c:pt idx="1">
                  <c:v>не выполнено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099-4D06-834C-FBE91960F7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 w="25411">
          <a:noFill/>
        </a:ln>
      </c:spPr>
    </c:plotArea>
    <c:legend>
      <c:legendPos val="b"/>
      <c:layout>
        <c:manualLayout>
          <c:xMode val="edge"/>
          <c:yMode val="edge"/>
          <c:x val="0.15664178785469404"/>
          <c:y val="0.85338550072545283"/>
          <c:w val="0.6662080757820581"/>
          <c:h val="0.14661449927454717"/>
        </c:manualLayout>
      </c:layout>
      <c:overlay val="0"/>
      <c:txPr>
        <a:bodyPr/>
        <a:lstStyle/>
        <a:p>
          <a:pPr>
            <a:defRPr sz="1008" b="0">
              <a:solidFill>
                <a:schemeClr val="tx1"/>
              </a:solidFill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18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  <c:spPr>
        <a:ln>
          <a:noFill/>
        </a:ln>
      </c:spPr>
    </c:sideWall>
    <c:backWall>
      <c:thickness val="0"/>
      <c:spPr>
        <a:ln>
          <a:noFill/>
        </a:ln>
      </c:spPr>
    </c:backWall>
    <c:plotArea>
      <c:layout>
        <c:manualLayout>
          <c:layoutTarget val="inner"/>
          <c:xMode val="edge"/>
          <c:yMode val="edge"/>
          <c:x val="3.8040485703876789E-2"/>
          <c:y val="0"/>
          <c:w val="0.90316980030541272"/>
          <c:h val="0.77414487051313641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областной бюджет</c:v>
                </c:pt>
              </c:strCache>
            </c:strRef>
          </c:tx>
          <c:spPr>
            <a:solidFill>
              <a:srgbClr val="0066FF"/>
            </a:solidFill>
          </c:spPr>
          <c:invertIfNegative val="0"/>
          <c:dLbls>
            <c:dLbl>
              <c:idx val="0"/>
              <c:layout>
                <c:manualLayout>
                  <c:x val="3.2666398647868342E-2"/>
                  <c:y val="-3.2064132304185267E-3"/>
                </c:manualLayout>
              </c:layout>
              <c:numFmt formatCode="#,##0.0" sourceLinked="0"/>
              <c:spPr/>
              <c:txPr>
                <a:bodyPr/>
                <a:lstStyle/>
                <a:p>
                  <a:pPr>
                    <a:defRPr sz="1199" b="1"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64A8-48D5-B6FB-51F829FBB6AE}"/>
                </c:ext>
              </c:extLst>
            </c:dLbl>
            <c:dLbl>
              <c:idx val="1"/>
              <c:layout>
                <c:manualLayout>
                  <c:x val="2.2866479053507697E-2"/>
                  <c:y val="0"/>
                </c:manualLayout>
              </c:layout>
              <c:numFmt formatCode="#,##0.0" sourceLinked="0"/>
              <c:spPr/>
              <c:txPr>
                <a:bodyPr/>
                <a:lstStyle/>
                <a:p>
                  <a:pPr>
                    <a:defRPr sz="1199" b="1"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64A8-48D5-B6FB-51F829FBB6AE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398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План</c:v>
                </c:pt>
                <c:pt idx="1">
                  <c:v>Факт</c:v>
                </c:pt>
              </c:strCache>
            </c:strRef>
          </c:cat>
          <c:val>
            <c:numRef>
              <c:f>Лист1!$B$2:$B$3</c:f>
              <c:numCache>
                <c:formatCode>#\ ##0.0</c:formatCode>
                <c:ptCount val="2"/>
                <c:pt idx="0">
                  <c:v>7075.1</c:v>
                </c:pt>
                <c:pt idx="1">
                  <c:v>6984.5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4A8-48D5-B6FB-51F829FBB6A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федеральный бюджет (млн. руб.)2</c:v>
                </c:pt>
              </c:strCache>
            </c:strRef>
          </c:tx>
          <c:spPr>
            <a:solidFill>
              <a:srgbClr val="99CCFF"/>
            </a:solidFill>
          </c:spPr>
          <c:invertIfNegative val="0"/>
          <c:dLbls>
            <c:dLbl>
              <c:idx val="0"/>
              <c:layout>
                <c:manualLayout>
                  <c:x val="2.3839928689383293E-2"/>
                  <c:y val="6.658342864288040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64A8-48D5-B6FB-51F829FBB6AE}"/>
                </c:ext>
              </c:extLst>
            </c:dLbl>
            <c:dLbl>
              <c:idx val="1"/>
              <c:layout>
                <c:manualLayout>
                  <c:x val="2.7245632787866611E-2"/>
                  <c:y val="-9.987514296432081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64A8-48D5-B6FB-51F829FBB6A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2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План</c:v>
                </c:pt>
                <c:pt idx="1">
                  <c:v>Факт</c:v>
                </c:pt>
              </c:strCache>
            </c:strRef>
          </c:cat>
          <c:val>
            <c:numRef>
              <c:f>Лист1!$C$2:$C$3</c:f>
              <c:numCache>
                <c:formatCode>#\ ##0.0</c:formatCode>
                <c:ptCount val="2"/>
                <c:pt idx="0">
                  <c:v>86.1</c:v>
                </c:pt>
                <c:pt idx="1">
                  <c:v>86.1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4A8-48D5-B6FB-51F829FBB6AE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местный бюджет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0"/>
              <c:layout>
                <c:manualLayout>
                  <c:x val="9.4508778387293636E-3"/>
                  <c:y val="-1.18288876119341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64A8-48D5-B6FB-51F829FBB6AE}"/>
                </c:ext>
              </c:extLst>
            </c:dLbl>
            <c:dLbl>
              <c:idx val="1"/>
              <c:layout>
                <c:manualLayout>
                  <c:x val="1.9096210774921567E-2"/>
                  <c:y val="-5.779370492717149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64A8-48D5-B6FB-51F829FBB6A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2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План</c:v>
                </c:pt>
                <c:pt idx="1">
                  <c:v>Факт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40.6</c:v>
                </c:pt>
                <c:pt idx="1">
                  <c:v>40.6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4A8-48D5-B6FB-51F829FBB6AE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elete val="1"/>
          </c:dLbls>
          <c:cat>
            <c:strRef>
              <c:f>Лист1!$A$2:$A$3</c:f>
              <c:strCache>
                <c:ptCount val="2"/>
                <c:pt idx="0">
                  <c:v>План</c:v>
                </c:pt>
                <c:pt idx="1">
                  <c:v>Факт</c:v>
                </c:pt>
              </c:strCache>
            </c:strRef>
          </c:cat>
          <c:val>
            <c:numRef>
              <c:f>Лист1!$E$2:$E$3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09-64A8-48D5-B6FB-51F829FBB6AE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федеральный бюджет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План</c:v>
                </c:pt>
                <c:pt idx="1">
                  <c:v>Факт</c:v>
                </c:pt>
              </c:strCache>
            </c:strRef>
          </c:cat>
          <c:val>
            <c:numRef>
              <c:f>Лист1!$F$2:$F$3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0A-64A8-48D5-B6FB-51F829FBB6A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54174208"/>
        <c:axId val="28250624"/>
        <c:axId val="0"/>
      </c:bar3DChart>
      <c:catAx>
        <c:axId val="541742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398"/>
            </a:pPr>
            <a:endParaRPr lang="ru-RU"/>
          </a:p>
        </c:txPr>
        <c:crossAx val="28250624"/>
        <c:crosses val="autoZero"/>
        <c:auto val="1"/>
        <c:lblAlgn val="ctr"/>
        <c:lblOffset val="100"/>
        <c:noMultiLvlLbl val="0"/>
      </c:catAx>
      <c:valAx>
        <c:axId val="28250624"/>
        <c:scaling>
          <c:orientation val="minMax"/>
        </c:scaling>
        <c:delete val="1"/>
        <c:axPos val="l"/>
        <c:numFmt formatCode="#\ ##0.0" sourceLinked="1"/>
        <c:majorTickMark val="out"/>
        <c:minorTickMark val="none"/>
        <c:tickLblPos val="nextTo"/>
        <c:crossAx val="54174208"/>
        <c:crosses val="autoZero"/>
        <c:crossBetween val="between"/>
      </c:valAx>
      <c:spPr>
        <a:noFill/>
        <a:ln w="25413">
          <a:noFill/>
        </a:ln>
      </c:spPr>
    </c:plotArea>
    <c:legend>
      <c:legendPos val="b"/>
      <c:legendEntry>
        <c:idx val="1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"/>
          <c:y val="0.88497652937613569"/>
          <c:w val="1"/>
          <c:h val="0.11502347062386431"/>
        </c:manualLayout>
      </c:layout>
      <c:overlay val="0"/>
      <c:txPr>
        <a:bodyPr/>
        <a:lstStyle/>
        <a:p>
          <a:pPr>
            <a:defRPr sz="100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799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303963642283064"/>
          <c:y val="9.2557222324134672E-2"/>
          <c:w val="0.6600548905418977"/>
          <c:h val="0.6600548905418977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1-CD87-4C1F-A5E3-AFB67609CFB9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2-CD87-4C1F-A5E3-AFB67609CFB9}"/>
              </c:ext>
            </c:extLst>
          </c:dPt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D87-4C1F-A5E3-AFB67609CF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Лист1!$A$2:$A$3</c:f>
              <c:strCache>
                <c:ptCount val="2"/>
                <c:pt idx="0">
                  <c:v>Достигнуты </c:v>
                </c:pt>
                <c:pt idx="1">
                  <c:v>не достигнуты 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D87-4C1F-A5E3-AFB67609CF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 w="25407">
          <a:noFill/>
        </a:ln>
      </c:spPr>
    </c:plotArea>
    <c:legend>
      <c:legendPos val="b"/>
      <c:legendEntry>
        <c:idx val="0"/>
        <c:txPr>
          <a:bodyPr/>
          <a:lstStyle/>
          <a:p>
            <a:pPr>
              <a:defRPr sz="1049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049"/>
            </a:pPr>
            <a:endParaRPr lang="ru-RU"/>
          </a:p>
        </c:txPr>
      </c:legendEntry>
      <c:layout>
        <c:manualLayout>
          <c:xMode val="edge"/>
          <c:yMode val="edge"/>
          <c:x val="0.13203242081786409"/>
          <c:y val="0.7918615158442438"/>
          <c:w val="0.86308514544490222"/>
          <c:h val="0.14661401928864459"/>
        </c:manualLayout>
      </c:layout>
      <c:overlay val="0"/>
      <c:txPr>
        <a:bodyPr/>
        <a:lstStyle/>
        <a:p>
          <a:pPr>
            <a:defRPr sz="714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285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0.8249525772856514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3175-4347-B763-09E8BA396763}"/>
              </c:ext>
            </c:extLst>
          </c:dPt>
          <c:cat>
            <c:strRef>
              <c:f>Лист1!$A$2:$A$4</c:f>
              <c:strCache>
                <c:ptCount val="3"/>
                <c:pt idx="0">
                  <c:v>первоначальный план</c:v>
                </c:pt>
                <c:pt idx="1">
                  <c:v>уточненный план</c:v>
                </c:pt>
                <c:pt idx="2">
                  <c:v>факт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103</c:v>
                </c:pt>
                <c:pt idx="1">
                  <c:v>61.8</c:v>
                </c:pt>
                <c:pt idx="2">
                  <c:v>55.8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175-4347-B763-09E8BA3967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axId val="32804864"/>
        <c:axId val="101040128"/>
      </c:barChart>
      <c:catAx>
        <c:axId val="328048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 anchor="t"/>
          <a:lstStyle/>
          <a:p>
            <a:pPr>
              <a:defRPr sz="1200"/>
            </a:pPr>
            <a:endParaRPr lang="ru-RU"/>
          </a:p>
        </c:txPr>
        <c:crossAx val="101040128"/>
        <c:crosses val="autoZero"/>
        <c:auto val="1"/>
        <c:lblAlgn val="ctr"/>
        <c:lblOffset val="100"/>
        <c:noMultiLvlLbl val="0"/>
      </c:catAx>
      <c:valAx>
        <c:axId val="101040128"/>
        <c:scaling>
          <c:orientation val="minMax"/>
          <c:min val="0"/>
        </c:scaling>
        <c:delete val="1"/>
        <c:axPos val="l"/>
        <c:numFmt formatCode="General" sourceLinked="1"/>
        <c:majorTickMark val="out"/>
        <c:minorTickMark val="none"/>
        <c:tickLblPos val="none"/>
        <c:crossAx val="3280486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8072342611282727E-2"/>
          <c:y val="0"/>
          <c:w val="0.93192764156809305"/>
          <c:h val="0.665348458014469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105F-4561-994B-ED7EFB9E132B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3-105F-4561-994B-ED7EFB9E132B}"/>
              </c:ext>
            </c:extLst>
          </c:dPt>
          <c:cat>
            <c:strRef>
              <c:f>Лист1!$A$2:$A$4</c:f>
              <c:strCache>
                <c:ptCount val="3"/>
                <c:pt idx="0">
                  <c:v>Бюджетный Кодекс</c:v>
                </c:pt>
                <c:pt idx="1">
                  <c:v>Соглашение с МФРФ</c:v>
                </c:pt>
                <c:pt idx="2">
                  <c:v>Госдолг Кировской области на 01.01.2024*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100</c:v>
                </c:pt>
                <c:pt idx="1">
                  <c:v>44</c:v>
                </c:pt>
                <c:pt idx="2">
                  <c:v>47.04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05F-4561-994B-ED7EFB9E13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axId val="32506368"/>
        <c:axId val="101004352"/>
      </c:barChart>
      <c:catAx>
        <c:axId val="325063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000"/>
            </a:pPr>
            <a:endParaRPr lang="ru-RU"/>
          </a:p>
        </c:txPr>
        <c:crossAx val="101004352"/>
        <c:crosses val="autoZero"/>
        <c:auto val="1"/>
        <c:lblAlgn val="ctr"/>
        <c:lblOffset val="100"/>
        <c:noMultiLvlLbl val="0"/>
      </c:catAx>
      <c:valAx>
        <c:axId val="101004352"/>
        <c:scaling>
          <c:orientation val="minMax"/>
          <c:min val="0"/>
        </c:scaling>
        <c:delete val="1"/>
        <c:axPos val="l"/>
        <c:numFmt formatCode="General" sourceLinked="1"/>
        <c:majorTickMark val="out"/>
        <c:minorTickMark val="none"/>
        <c:tickLblPos val="none"/>
        <c:crossAx val="325063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4643968130525282E-2"/>
          <c:y val="0.1931663677580798"/>
          <c:w val="0.9307120637389481"/>
          <c:h val="0.565235476481450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cat>
            <c:strRef>
              <c:f>Лист1!$A$2:$A$3</c:f>
              <c:strCache>
                <c:ptCount val="2"/>
                <c:pt idx="0">
                  <c:v>план</c:v>
                </c:pt>
                <c:pt idx="1">
                  <c:v>факт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3208646.9</c:v>
                </c:pt>
                <c:pt idx="1">
                  <c:v>3207383.66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EB9-4923-B324-A29E861057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axId val="32393728"/>
        <c:axId val="32719424"/>
      </c:barChart>
      <c:catAx>
        <c:axId val="323937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ru-RU"/>
          </a:p>
        </c:txPr>
        <c:crossAx val="32719424"/>
        <c:crosses val="autoZero"/>
        <c:auto val="1"/>
        <c:lblAlgn val="ctr"/>
        <c:lblOffset val="100"/>
        <c:noMultiLvlLbl val="0"/>
      </c:catAx>
      <c:valAx>
        <c:axId val="32719424"/>
        <c:scaling>
          <c:orientation val="minMax"/>
          <c:min val="0"/>
        </c:scaling>
        <c:delete val="1"/>
        <c:axPos val="l"/>
        <c:numFmt formatCode="General" sourceLinked="1"/>
        <c:majorTickMark val="out"/>
        <c:minorTickMark val="none"/>
        <c:tickLblPos val="none"/>
        <c:crossAx val="323937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3608597223259344E-2"/>
          <c:y val="8.016786013675252E-2"/>
          <c:w val="0.9363914027767406"/>
          <c:h val="0.721282862510226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53E2-45B6-AFA0-3490E97FA976}"/>
              </c:ext>
            </c:extLst>
          </c:dPt>
          <c:cat>
            <c:strRef>
              <c:f>Лист1!$A$2:$A$3</c:f>
              <c:strCache>
                <c:ptCount val="2"/>
                <c:pt idx="0">
                  <c:v>план</c:v>
                </c:pt>
                <c:pt idx="1">
                  <c:v>факт</c:v>
                </c:pt>
              </c:strCache>
            </c:strRef>
          </c:cat>
          <c:val>
            <c:numRef>
              <c:f>Лист1!$B$2:$B$3</c:f>
              <c:numCache>
                <c:formatCode>#,##0.00</c:formatCode>
                <c:ptCount val="2"/>
                <c:pt idx="0">
                  <c:v>77858</c:v>
                </c:pt>
                <c:pt idx="1">
                  <c:v>77858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3E2-45B6-AFA0-3490E97FA9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axId val="141408768"/>
        <c:axId val="32722304"/>
      </c:barChart>
      <c:catAx>
        <c:axId val="1414087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ru-RU"/>
          </a:p>
        </c:txPr>
        <c:crossAx val="32722304"/>
        <c:crosses val="autoZero"/>
        <c:auto val="1"/>
        <c:lblAlgn val="ctr"/>
        <c:lblOffset val="100"/>
        <c:noMultiLvlLbl val="0"/>
      </c:catAx>
      <c:valAx>
        <c:axId val="32722304"/>
        <c:scaling>
          <c:orientation val="minMax"/>
          <c:min val="0"/>
        </c:scaling>
        <c:delete val="1"/>
        <c:axPos val="l"/>
        <c:numFmt formatCode="#,##0.00" sourceLinked="1"/>
        <c:majorTickMark val="out"/>
        <c:minorTickMark val="none"/>
        <c:tickLblPos val="none"/>
        <c:crossAx val="1414087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8101241175030191E-2"/>
          <c:y val="0.10919152499624162"/>
          <c:w val="0.95316459804161557"/>
          <c:h val="0.6036557865271147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5"/>
              </a:solidFill>
            </c:spPr>
            <c:extLst>
              <c:ext xmlns:c16="http://schemas.microsoft.com/office/drawing/2014/chart" uri="{C3380CC4-5D6E-409C-BE32-E72D297353CC}">
                <c16:uniqueId val="{00000001-A566-4511-AD19-1EECCD50545C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3"/>
              </a:solidFill>
            </c:spPr>
            <c:extLst>
              <c:ext xmlns:c16="http://schemas.microsoft.com/office/drawing/2014/chart" uri="{C3380CC4-5D6E-409C-BE32-E72D297353CC}">
                <c16:uniqueId val="{00000003-A566-4511-AD19-1EECCD50545C}"/>
              </c:ext>
            </c:extLst>
          </c:dPt>
          <c:cat>
            <c:strRef>
              <c:f>Лист1!$A$2:$A$3</c:f>
              <c:strCache>
                <c:ptCount val="2"/>
                <c:pt idx="0">
                  <c:v>ПЛАН</c:v>
                </c:pt>
                <c:pt idx="1">
                  <c:v>ФАКТ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100</c:v>
                </c:pt>
                <c:pt idx="1">
                  <c:v>94.7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566-4511-AD19-1EECCD5054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100"/>
        <c:axId val="99288576"/>
        <c:axId val="32732800"/>
      </c:barChart>
      <c:catAx>
        <c:axId val="992885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900" b="1"/>
            </a:pPr>
            <a:endParaRPr lang="ru-RU"/>
          </a:p>
        </c:txPr>
        <c:crossAx val="32732800"/>
        <c:crosses val="autoZero"/>
        <c:auto val="1"/>
        <c:lblAlgn val="ctr"/>
        <c:lblOffset val="100"/>
        <c:noMultiLvlLbl val="0"/>
      </c:catAx>
      <c:valAx>
        <c:axId val="32732800"/>
        <c:scaling>
          <c:orientation val="minMax"/>
          <c:max val="101"/>
          <c:min val="0"/>
        </c:scaling>
        <c:delete val="1"/>
        <c:axPos val="l"/>
        <c:numFmt formatCode="General" sourceLinked="1"/>
        <c:majorTickMark val="out"/>
        <c:minorTickMark val="none"/>
        <c:tickLblPos val="none"/>
        <c:crossAx val="99288576"/>
        <c:crosses val="autoZero"/>
        <c:crossBetween val="between"/>
      </c:valAx>
      <c:spPr>
        <a:noFill/>
        <a:ln w="16192">
          <a:noFill/>
        </a:ln>
      </c:spPr>
    </c:plotArea>
    <c:plotVisOnly val="1"/>
    <c:dispBlanksAs val="gap"/>
    <c:showDLblsOverMax val="0"/>
  </c:chart>
  <c:txPr>
    <a:bodyPr/>
    <a:lstStyle/>
    <a:p>
      <a:pPr>
        <a:defRPr sz="1147"/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0.03896</cdr:x>
      <cdr:y>0.01567</cdr:y>
    </cdr:from>
    <cdr:to>
      <cdr:x>0.27249</cdr:x>
      <cdr:y>0.18261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16024" y="23699"/>
          <a:ext cx="1294834" cy="2524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b="1" dirty="0" smtClean="0">
              <a:latin typeface="+mj-lt"/>
              <a:cs typeface="Times New Roman" panose="02020603050405020304" pitchFamily="18" charset="0"/>
            </a:rPr>
            <a:t> </a:t>
          </a:r>
          <a:r>
            <a:rPr lang="ru-RU" sz="1100" b="1" dirty="0" smtClean="0">
              <a:latin typeface="+mj-lt"/>
              <a:cs typeface="Times New Roman" panose="02020603050405020304" pitchFamily="18" charset="0"/>
            </a:rPr>
            <a:t>103,0 </a:t>
          </a:r>
          <a:r>
            <a:rPr lang="ru-RU" sz="1100" b="1" dirty="0" smtClean="0">
              <a:latin typeface="+mj-lt"/>
              <a:cs typeface="Times New Roman" panose="02020603050405020304" pitchFamily="18" charset="0"/>
            </a:rPr>
            <a:t>млн. рублей</a:t>
          </a:r>
          <a:endParaRPr lang="ru-RU" sz="1100" b="1" dirty="0">
            <a:latin typeface="+mj-lt"/>
            <a:cs typeface="Times New Roman" panose="02020603050405020304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0.16393</cdr:x>
      <cdr:y>0.09091</cdr:y>
    </cdr:from>
    <cdr:to>
      <cdr:x>0.44262</cdr:x>
      <cdr:y>0.27273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20080" y="144016"/>
          <a:ext cx="1224136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0.09836</cdr:x>
      <cdr:y>0.08486</cdr:y>
    </cdr:from>
    <cdr:to>
      <cdr:x>0.5</cdr:x>
      <cdr:y>0.26668</cdr:y>
    </cdr:to>
    <cdr:sp macro="" textlink="">
      <cdr:nvSpPr>
        <cdr:cNvPr id="3" name="TextBox 2"/>
        <cdr:cNvSpPr txBox="1"/>
      </cdr:nvSpPr>
      <cdr:spPr>
        <a:xfrm xmlns:a="http://schemas.openxmlformats.org/drawingml/2006/main" rot="10800000" flipV="1">
          <a:off x="432048" y="134431"/>
          <a:ext cx="1764196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100" b="1" dirty="0" smtClean="0"/>
            <a:t>3 </a:t>
          </a:r>
          <a:r>
            <a:rPr lang="ru-RU" sz="1100" b="1" dirty="0" smtClean="0"/>
            <a:t>828,7 </a:t>
          </a:r>
          <a:r>
            <a:rPr lang="ru-RU" sz="1100" b="1" dirty="0" smtClean="0"/>
            <a:t>млн. рублей </a:t>
          </a:r>
          <a:endParaRPr lang="ru-RU" sz="1100" b="1" dirty="0"/>
        </a:p>
      </cdr:txBody>
    </cdr:sp>
  </cdr:relSizeAnchor>
  <cdr:relSizeAnchor xmlns:cdr="http://schemas.openxmlformats.org/drawingml/2006/chartDrawing">
    <cdr:from>
      <cdr:x>0.54098</cdr:x>
      <cdr:y>0.09091</cdr:y>
    </cdr:from>
    <cdr:to>
      <cdr:x>0.95362</cdr:x>
      <cdr:y>0.26668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376264" y="144017"/>
          <a:ext cx="1812501" cy="2784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100" b="1" dirty="0" smtClean="0"/>
            <a:t>3 </a:t>
          </a:r>
          <a:r>
            <a:rPr lang="ru-RU" sz="1100" b="1" dirty="0" smtClean="0"/>
            <a:t>791,2 </a:t>
          </a:r>
          <a:r>
            <a:rPr lang="ru-RU" sz="1100" b="1" dirty="0" smtClean="0"/>
            <a:t>млн. рублей </a:t>
          </a:r>
          <a:endParaRPr lang="ru-RU" sz="1100" b="1" dirty="0"/>
        </a:p>
      </cdr:txBody>
    </cdr:sp>
  </cdr:relSizeAnchor>
  <cdr:relSizeAnchor xmlns:cdr="http://schemas.openxmlformats.org/drawingml/2006/chartDrawing">
    <cdr:from>
      <cdr:x>0.65574</cdr:x>
      <cdr:y>0.40909</cdr:y>
    </cdr:from>
    <cdr:to>
      <cdr:x>0.86391</cdr:x>
      <cdr:y>0.66812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2880320" y="648072"/>
          <a:ext cx="914400" cy="4103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800" b="1" dirty="0" smtClean="0">
              <a:solidFill>
                <a:schemeClr val="bg1"/>
              </a:solidFill>
            </a:rPr>
            <a:t>99%</a:t>
          </a:r>
          <a:endParaRPr lang="ru-RU" sz="1800" b="1" dirty="0">
            <a:solidFill>
              <a:schemeClr val="bg1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475" cy="497047"/>
          </a:xfrm>
          <a:prstGeom prst="rect">
            <a:avLst/>
          </a:prstGeom>
        </p:spPr>
        <p:txBody>
          <a:bodyPr vert="horz" lIns="91584" tIns="45792" rIns="91584" bIns="45792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6738" y="0"/>
            <a:ext cx="2950475" cy="497047"/>
          </a:xfrm>
          <a:prstGeom prst="rect">
            <a:avLst/>
          </a:prstGeom>
        </p:spPr>
        <p:txBody>
          <a:bodyPr vert="horz" lIns="91584" tIns="45792" rIns="91584" bIns="45792" rtlCol="0"/>
          <a:lstStyle>
            <a:lvl1pPr algn="r">
              <a:defRPr sz="1200"/>
            </a:lvl1pPr>
          </a:lstStyle>
          <a:p>
            <a:fld id="{10F9662A-C4EC-4DBD-8113-D83C55186C6B}" type="datetimeFigureOut">
              <a:rPr lang="ru-RU" smtClean="0"/>
              <a:pPr/>
              <a:t>01.03.2024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42154"/>
            <a:ext cx="2950475" cy="497047"/>
          </a:xfrm>
          <a:prstGeom prst="rect">
            <a:avLst/>
          </a:prstGeom>
        </p:spPr>
        <p:txBody>
          <a:bodyPr vert="horz" lIns="91584" tIns="45792" rIns="91584" bIns="45792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6738" y="9442154"/>
            <a:ext cx="2950475" cy="497047"/>
          </a:xfrm>
          <a:prstGeom prst="rect">
            <a:avLst/>
          </a:prstGeom>
        </p:spPr>
        <p:txBody>
          <a:bodyPr vert="horz" lIns="91584" tIns="45792" rIns="91584" bIns="45792" rtlCol="0" anchor="b"/>
          <a:lstStyle>
            <a:lvl1pPr algn="r">
              <a:defRPr sz="1200"/>
            </a:lvl1pPr>
          </a:lstStyle>
          <a:p>
            <a:fld id="{1970987F-C932-428D-92B7-A7CEE4B1A0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40351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475" cy="497047"/>
          </a:xfrm>
          <a:prstGeom prst="rect">
            <a:avLst/>
          </a:prstGeom>
        </p:spPr>
        <p:txBody>
          <a:bodyPr vert="horz" lIns="91584" tIns="45792" rIns="91584" bIns="45792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738" y="0"/>
            <a:ext cx="2950475" cy="497047"/>
          </a:xfrm>
          <a:prstGeom prst="rect">
            <a:avLst/>
          </a:prstGeom>
        </p:spPr>
        <p:txBody>
          <a:bodyPr vert="horz" lIns="91584" tIns="45792" rIns="91584" bIns="45792" rtlCol="0"/>
          <a:lstStyle>
            <a:lvl1pPr algn="r">
              <a:defRPr sz="1200"/>
            </a:lvl1pPr>
          </a:lstStyle>
          <a:p>
            <a:fld id="{DB928EC0-4AEE-4274-90EB-32866776B4CA}" type="datetimeFigureOut">
              <a:rPr lang="ru-RU" smtClean="0"/>
              <a:pPr/>
              <a:t>01.03.2024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84" tIns="45792" rIns="91584" bIns="45792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80" y="4721940"/>
            <a:ext cx="5447030" cy="4473417"/>
          </a:xfrm>
          <a:prstGeom prst="rect">
            <a:avLst/>
          </a:prstGeom>
        </p:spPr>
        <p:txBody>
          <a:bodyPr vert="horz" lIns="91584" tIns="45792" rIns="91584" bIns="45792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2154"/>
            <a:ext cx="2950475" cy="497047"/>
          </a:xfrm>
          <a:prstGeom prst="rect">
            <a:avLst/>
          </a:prstGeom>
        </p:spPr>
        <p:txBody>
          <a:bodyPr vert="horz" lIns="91584" tIns="45792" rIns="91584" bIns="45792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738" y="9442154"/>
            <a:ext cx="2950475" cy="497047"/>
          </a:xfrm>
          <a:prstGeom prst="rect">
            <a:avLst/>
          </a:prstGeom>
        </p:spPr>
        <p:txBody>
          <a:bodyPr vert="horz" lIns="91584" tIns="45792" rIns="91584" bIns="45792" rtlCol="0" anchor="b"/>
          <a:lstStyle>
            <a:lvl1pPr algn="r">
              <a:defRPr sz="1200"/>
            </a:lvl1pPr>
          </a:lstStyle>
          <a:p>
            <a:fld id="{CBDD172C-439A-44FE-8CD9-E6400D9629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3309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F4BD7-9E69-47AF-869A-90F6E49A86F1}" type="datetime1">
              <a:rPr lang="ru-RU" smtClean="0"/>
              <a:pPr/>
              <a:t>01.03.2024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кругленный прямоугольник 7"/>
          <p:cNvSpPr/>
          <p:nvPr userDrawn="1"/>
        </p:nvSpPr>
        <p:spPr>
          <a:xfrm>
            <a:off x="2195736" y="2924944"/>
            <a:ext cx="6696744" cy="2664296"/>
          </a:xfrm>
          <a:prstGeom prst="roundRect">
            <a:avLst>
              <a:gd name="adj" fmla="val 4785"/>
            </a:avLst>
          </a:prstGeom>
          <a:solidFill>
            <a:srgbClr val="FFFFFF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95736" y="2924944"/>
            <a:ext cx="6696744" cy="1584176"/>
          </a:xfrm>
        </p:spPr>
        <p:txBody>
          <a:bodyPr/>
          <a:lstStyle>
            <a:lvl1pPr algn="r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95736" y="4653136"/>
            <a:ext cx="6696744" cy="936104"/>
          </a:xfrm>
        </p:spPr>
        <p:txBody>
          <a:bodyPr/>
          <a:lstStyle>
            <a:lvl1pPr marL="0" indent="0" algn="r">
              <a:buNone/>
              <a:defRPr b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57B1F-D9E4-4158-B13F-FF24056D809C}" type="datetime1">
              <a:rPr lang="ru-RU" smtClean="0"/>
              <a:pPr/>
              <a:t>01.03.2024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936104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pic>
        <p:nvPicPr>
          <p:cNvPr id="12" name="Picture 2" descr="C:\Documents and Settings\belyh\Рабочий стол\мф.bmp"/>
          <p:cNvPicPr>
            <a:picLocks noChangeAspect="1" noChangeArrowheads="1"/>
          </p:cNvPicPr>
          <p:nvPr userDrawn="1"/>
        </p:nvPicPr>
        <p:blipFill>
          <a:blip r:embed="rId2" cstate="print"/>
          <a:srcRect l="1608" r="3158" b="2296"/>
          <a:stretch>
            <a:fillRect/>
          </a:stretch>
        </p:blipFill>
        <p:spPr bwMode="auto">
          <a:xfrm>
            <a:off x="54028" y="34022"/>
            <a:ext cx="651971" cy="658950"/>
          </a:xfrm>
          <a:prstGeom prst="flowChartConnector">
            <a:avLst/>
          </a:prstGeom>
          <a:noFill/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E853-C438-440D-9A2A-1A8546D867B5}" type="datetime1">
              <a:rPr lang="ru-RU" smtClean="0"/>
              <a:pPr/>
              <a:t>01.03.2024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0" name="Picture 2" descr="C:\Documents and Settings\belyh\Рабочий стол\мф.bmp"/>
          <p:cNvPicPr>
            <a:picLocks noChangeAspect="1" noChangeArrowheads="1"/>
          </p:cNvPicPr>
          <p:nvPr userDrawn="1"/>
        </p:nvPicPr>
        <p:blipFill>
          <a:blip r:embed="rId2" cstate="print"/>
          <a:srcRect l="1608" r="3158" b="2296"/>
          <a:stretch>
            <a:fillRect/>
          </a:stretch>
        </p:blipFill>
        <p:spPr bwMode="auto">
          <a:xfrm>
            <a:off x="54028" y="34022"/>
            <a:ext cx="651971" cy="658950"/>
          </a:xfrm>
          <a:prstGeom prst="flowChartConnector">
            <a:avLst/>
          </a:prstGeom>
          <a:noFill/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 userDrawn="1"/>
        </p:nvSpPr>
        <p:spPr>
          <a:xfrm>
            <a:off x="179512" y="188640"/>
            <a:ext cx="8784976" cy="6480720"/>
          </a:xfrm>
          <a:prstGeom prst="roundRect">
            <a:avLst>
              <a:gd name="adj" fmla="val 4785"/>
            </a:avLst>
          </a:prstGeom>
          <a:solidFill>
            <a:srgbClr val="FFFFFF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A9D78-FACF-47D9-B0EB-C7D8FA59DF61}" type="datetime1">
              <a:rPr lang="ru-RU" smtClean="0"/>
              <a:pPr/>
              <a:t>01.03.2024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936104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725144"/>
            <a:ext cx="7772400" cy="1362075"/>
          </a:xfrm>
        </p:spPr>
        <p:txBody>
          <a:bodyPr anchor="t"/>
          <a:lstStyle>
            <a:lvl1pPr algn="l">
              <a:defRPr sz="4000" b="0" cap="all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9512" y="323885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FB32-72BF-44C2-A0EE-ECDA20BA4B93}" type="datetime1">
              <a:rPr lang="ru-RU" smtClean="0"/>
              <a:pPr/>
              <a:t>01.03.2024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797A5-6CB2-4B6E-940C-273FF1358CEF}" type="datetime1">
              <a:rPr lang="ru-RU" smtClean="0"/>
              <a:pPr/>
              <a:t>01.03.2024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936104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pic>
        <p:nvPicPr>
          <p:cNvPr id="13" name="Picture 2" descr="C:\Documents and Settings\belyh\Рабочий стол\мф.bmp"/>
          <p:cNvPicPr>
            <a:picLocks noChangeAspect="1" noChangeArrowheads="1"/>
          </p:cNvPicPr>
          <p:nvPr userDrawn="1"/>
        </p:nvPicPr>
        <p:blipFill>
          <a:blip r:embed="rId2" cstate="print"/>
          <a:srcRect l="1608" r="3158" b="2296"/>
          <a:stretch>
            <a:fillRect/>
          </a:stretch>
        </p:blipFill>
        <p:spPr bwMode="auto">
          <a:xfrm>
            <a:off x="54028" y="34022"/>
            <a:ext cx="651971" cy="658950"/>
          </a:xfrm>
          <a:prstGeom prst="flowChartConnector">
            <a:avLst/>
          </a:prstGeom>
          <a:noFill/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2EE24-4CBC-42BB-9169-F68E87C4D33D}" type="datetime1">
              <a:rPr lang="ru-RU" smtClean="0"/>
              <a:pPr/>
              <a:t>01.03.2024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" name="Picture 2" descr="C:\Documents and Settings\belyh\Рабочий стол\мф.bmp"/>
          <p:cNvPicPr>
            <a:picLocks noChangeAspect="1" noChangeArrowheads="1"/>
          </p:cNvPicPr>
          <p:nvPr userDrawn="1"/>
        </p:nvPicPr>
        <p:blipFill>
          <a:blip r:embed="rId2" cstate="print"/>
          <a:srcRect l="1608" r="3158" b="2296"/>
          <a:stretch>
            <a:fillRect/>
          </a:stretch>
        </p:blipFill>
        <p:spPr bwMode="auto">
          <a:xfrm>
            <a:off x="54028" y="34022"/>
            <a:ext cx="651971" cy="658950"/>
          </a:xfrm>
          <a:prstGeom prst="flowChartConnector">
            <a:avLst/>
          </a:prstGeom>
          <a:noFill/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DA1E2-5E07-45E6-8B73-4861BD0700DB}" type="datetime1">
              <a:rPr lang="ru-RU" smtClean="0"/>
              <a:pPr/>
              <a:t>01.03.2024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936104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pic>
        <p:nvPicPr>
          <p:cNvPr id="1026" name="Picture 2" descr="C:\Documents and Settings\belyh\Рабочий стол\мф.bmp"/>
          <p:cNvPicPr>
            <a:picLocks noChangeAspect="1" noChangeArrowheads="1"/>
          </p:cNvPicPr>
          <p:nvPr userDrawn="1"/>
        </p:nvPicPr>
        <p:blipFill>
          <a:blip r:embed="rId2" cstate="print"/>
          <a:srcRect l="1608" r="3158" b="2296"/>
          <a:stretch>
            <a:fillRect/>
          </a:stretch>
        </p:blipFill>
        <p:spPr bwMode="auto">
          <a:xfrm>
            <a:off x="54028" y="34022"/>
            <a:ext cx="651971" cy="658950"/>
          </a:xfrm>
          <a:prstGeom prst="flowChartConnector">
            <a:avLst/>
          </a:prstGeom>
          <a:noFill/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E2F0F-6AFB-4B64-8607-93586080B97D}" type="datetime1">
              <a:rPr lang="ru-RU" smtClean="0"/>
              <a:pPr/>
              <a:t>01.03.2024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Номер слайда 1"/>
          <p:cNvSpPr txBox="1">
            <a:spLocks/>
          </p:cNvSpPr>
          <p:nvPr userDrawn="1"/>
        </p:nvSpPr>
        <p:spPr>
          <a:xfrm>
            <a:off x="7068771" y="6492875"/>
            <a:ext cx="207522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5C68B6-61C2-468F-89AB-4B9F7531AA68}" type="slidenum">
              <a:rPr kumimoji="0" lang="ru-RU" sz="1200" b="1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57E03-8CA3-49D3-9F8C-BA2C251CE020}" type="datetime1">
              <a:rPr lang="ru-RU" smtClean="0"/>
              <a:pPr/>
              <a:t>01.03.2024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1" name="Picture 2" descr="C:\Documents and Settings\belyh\Рабочий стол\мф.bmp"/>
          <p:cNvPicPr>
            <a:picLocks noChangeAspect="1" noChangeArrowheads="1"/>
          </p:cNvPicPr>
          <p:nvPr userDrawn="1"/>
        </p:nvPicPr>
        <p:blipFill>
          <a:blip r:embed="rId2" cstate="print"/>
          <a:srcRect l="1608" r="3158" b="2296"/>
          <a:stretch>
            <a:fillRect/>
          </a:stretch>
        </p:blipFill>
        <p:spPr bwMode="auto">
          <a:xfrm>
            <a:off x="54028" y="34022"/>
            <a:ext cx="651971" cy="658950"/>
          </a:xfrm>
          <a:prstGeom prst="flowChartConnector">
            <a:avLst/>
          </a:prstGeom>
          <a:noFill/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E5A99-9FB6-45C0-B82E-106555E0064C}" type="datetime1">
              <a:rPr lang="ru-RU" smtClean="0"/>
              <a:pPr/>
              <a:t>01.03.2024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1" name="Picture 2" descr="C:\Documents and Settings\belyh\Рабочий стол\мф.bmp"/>
          <p:cNvPicPr>
            <a:picLocks noChangeAspect="1" noChangeArrowheads="1"/>
          </p:cNvPicPr>
          <p:nvPr userDrawn="1"/>
        </p:nvPicPr>
        <p:blipFill>
          <a:blip r:embed="rId2" cstate="print"/>
          <a:srcRect l="1608" r="3158" b="2296"/>
          <a:stretch>
            <a:fillRect/>
          </a:stretch>
        </p:blipFill>
        <p:spPr bwMode="auto">
          <a:xfrm>
            <a:off x="54028" y="34022"/>
            <a:ext cx="651971" cy="658950"/>
          </a:xfrm>
          <a:prstGeom prst="flowChartConnector">
            <a:avLst/>
          </a:prstGeom>
          <a:noFill/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92CFA3-A6DD-4D06-A1A7-508F58A68BC0}" type="datetime1">
              <a:rPr lang="ru-RU" smtClean="0"/>
              <a:pPr/>
              <a:t>01.03.2024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203848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ln>
            <a:solidFill>
              <a:schemeClr val="tx1">
                <a:lumMod val="95000"/>
                <a:lumOff val="5000"/>
              </a:schemeClr>
            </a:solidFill>
          </a:ln>
          <a:solidFill>
            <a:schemeClr val="tx1"/>
          </a:solidFill>
          <a:latin typeface="Century Gothic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chart" Target="../charts/char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6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8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chart" Target="../charts/chart10.xml"/><Relationship Id="rId7" Type="http://schemas.openxmlformats.org/officeDocument/2006/relationships/image" Target="../media/image14.pn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jpeg"/><Relationship Id="rId5" Type="http://schemas.openxmlformats.org/officeDocument/2006/relationships/chart" Target="../charts/chart12.xml"/><Relationship Id="rId4" Type="http://schemas.openxmlformats.org/officeDocument/2006/relationships/chart" Target="../charts/chart11.xml"/><Relationship Id="rId9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Picture 2" descr="Похожее изображение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lum bright="-10000"/>
          </a:blip>
          <a:srcRect/>
          <a:stretch>
            <a:fillRect/>
          </a:stretch>
        </p:blipFill>
        <p:spPr bwMode="auto">
          <a:xfrm>
            <a:off x="395536" y="3573016"/>
            <a:ext cx="3004060" cy="3004060"/>
          </a:xfrm>
          <a:prstGeom prst="rect">
            <a:avLst/>
          </a:prstGeom>
          <a:noFill/>
        </p:spPr>
      </p:pic>
      <p:pic>
        <p:nvPicPr>
          <p:cNvPr id="4" name="Picture 2" descr="Похожее изображение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lum bright="20000"/>
          </a:blip>
          <a:srcRect/>
          <a:stretch>
            <a:fillRect/>
          </a:stretch>
        </p:blipFill>
        <p:spPr bwMode="auto">
          <a:xfrm flipV="1">
            <a:off x="3491880" y="4437112"/>
            <a:ext cx="855712" cy="855712"/>
          </a:xfrm>
          <a:prstGeom prst="rect">
            <a:avLst/>
          </a:prstGeom>
          <a:noFill/>
        </p:spPr>
      </p:pic>
      <p:pic>
        <p:nvPicPr>
          <p:cNvPr id="5" name="Picture 2" descr="Похожее изображение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lum contrast="-20000"/>
          </a:blip>
          <a:srcRect/>
          <a:stretch>
            <a:fillRect/>
          </a:stretch>
        </p:blipFill>
        <p:spPr bwMode="auto">
          <a:xfrm rot="646155" flipV="1">
            <a:off x="2970657" y="2763760"/>
            <a:ext cx="648072" cy="648072"/>
          </a:xfrm>
          <a:prstGeom prst="rect">
            <a:avLst/>
          </a:prstGeom>
          <a:noFill/>
        </p:spPr>
      </p:pic>
      <p:pic>
        <p:nvPicPr>
          <p:cNvPr id="6" name="Picture 2" descr="Похожее изображение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lum bright="20000" contrast="-10000"/>
          </a:blip>
          <a:srcRect/>
          <a:stretch>
            <a:fillRect/>
          </a:stretch>
        </p:blipFill>
        <p:spPr bwMode="auto">
          <a:xfrm flipV="1">
            <a:off x="7164288" y="404664"/>
            <a:ext cx="1772816" cy="1772816"/>
          </a:xfrm>
          <a:prstGeom prst="rect">
            <a:avLst/>
          </a:prstGeom>
          <a:noFill/>
        </p:spPr>
      </p:pic>
      <p:pic>
        <p:nvPicPr>
          <p:cNvPr id="7" name="Picture 2" descr="Похожее изображение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lum bright="-10000"/>
          </a:blip>
          <a:srcRect/>
          <a:stretch>
            <a:fillRect/>
          </a:stretch>
        </p:blipFill>
        <p:spPr bwMode="auto">
          <a:xfrm rot="21186348" flipV="1">
            <a:off x="6588224" y="1844824"/>
            <a:ext cx="1368152" cy="1368152"/>
          </a:xfrm>
          <a:prstGeom prst="rect">
            <a:avLst/>
          </a:prstGeom>
          <a:noFill/>
        </p:spPr>
      </p:pic>
      <p:pic>
        <p:nvPicPr>
          <p:cNvPr id="8" name="Picture 2" descr="Похожее изображение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lum bright="-10000" contrast="-20000"/>
          </a:blip>
          <a:srcRect/>
          <a:stretch>
            <a:fillRect/>
          </a:stretch>
        </p:blipFill>
        <p:spPr bwMode="auto">
          <a:xfrm rot="460388" flipV="1">
            <a:off x="1767924" y="2497132"/>
            <a:ext cx="1224136" cy="1224136"/>
          </a:xfrm>
          <a:prstGeom prst="rect">
            <a:avLst/>
          </a:prstGeom>
          <a:noFill/>
        </p:spPr>
      </p:pic>
      <p:pic>
        <p:nvPicPr>
          <p:cNvPr id="9" name="Picture 2" descr="Похожее изображение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lum bright="-10000"/>
          </a:blip>
          <a:srcRect/>
          <a:stretch>
            <a:fillRect/>
          </a:stretch>
        </p:blipFill>
        <p:spPr bwMode="auto">
          <a:xfrm rot="1088319" flipV="1">
            <a:off x="5523123" y="1643819"/>
            <a:ext cx="1215752" cy="1215752"/>
          </a:xfrm>
          <a:prstGeom prst="rect">
            <a:avLst/>
          </a:prstGeom>
          <a:noFill/>
        </p:spPr>
      </p:pic>
      <p:pic>
        <p:nvPicPr>
          <p:cNvPr id="10" name="Picture 2" descr="Похожее изображение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lum bright="-10000"/>
          </a:blip>
          <a:srcRect/>
          <a:stretch>
            <a:fillRect/>
          </a:stretch>
        </p:blipFill>
        <p:spPr bwMode="auto">
          <a:xfrm rot="646155" flipV="1">
            <a:off x="5738519" y="2810864"/>
            <a:ext cx="648072" cy="648072"/>
          </a:xfrm>
          <a:prstGeom prst="rect">
            <a:avLst/>
          </a:prstGeom>
          <a:noFill/>
        </p:spPr>
      </p:pic>
      <p:pic>
        <p:nvPicPr>
          <p:cNvPr id="11" name="Picture 2" descr="Похожее изображение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lum bright="-10000"/>
          </a:blip>
          <a:srcRect/>
          <a:stretch>
            <a:fillRect/>
          </a:stretch>
        </p:blipFill>
        <p:spPr bwMode="auto">
          <a:xfrm rot="646155" flipV="1">
            <a:off x="7996182" y="2172662"/>
            <a:ext cx="470401" cy="470401"/>
          </a:xfrm>
          <a:prstGeom prst="rect">
            <a:avLst/>
          </a:prstGeom>
          <a:noFill/>
        </p:spPr>
      </p:pic>
      <p:pic>
        <p:nvPicPr>
          <p:cNvPr id="12" name="Picture 2" descr="Похожее изображение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lum bright="-10000" contrast="-20000"/>
          </a:blip>
          <a:srcRect/>
          <a:stretch>
            <a:fillRect/>
          </a:stretch>
        </p:blipFill>
        <p:spPr bwMode="auto">
          <a:xfrm flipV="1">
            <a:off x="1371446" y="3108765"/>
            <a:ext cx="470401" cy="470401"/>
          </a:xfrm>
          <a:prstGeom prst="rect">
            <a:avLst/>
          </a:prstGeom>
          <a:noFill/>
        </p:spPr>
      </p:pic>
      <p:sp>
        <p:nvSpPr>
          <p:cNvPr id="13" name="Прямоугольник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2">
              <a:alpha val="8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/>
          </a:p>
        </p:txBody>
      </p:sp>
      <p:sp>
        <p:nvSpPr>
          <p:cNvPr id="14" name="Прямоугольник 13"/>
          <p:cNvSpPr/>
          <p:nvPr/>
        </p:nvSpPr>
        <p:spPr>
          <a:xfrm>
            <a:off x="539552" y="1628800"/>
            <a:ext cx="8064896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539552" y="4581128"/>
            <a:ext cx="8064896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539552" y="1700808"/>
            <a:ext cx="8064896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Century Gothic" pitchFamily="34" charset="0"/>
              </a:rPr>
              <a:t>Государственная программа </a:t>
            </a:r>
            <a:br>
              <a:rPr lang="ru-RU" sz="2800" b="1" dirty="0" smtClean="0">
                <a:solidFill>
                  <a:schemeClr val="bg1"/>
                </a:solidFill>
                <a:latin typeface="Century Gothic" pitchFamily="34" charset="0"/>
              </a:rPr>
            </a:br>
            <a:r>
              <a:rPr lang="ru-RU" sz="2800" b="1" dirty="0" smtClean="0">
                <a:solidFill>
                  <a:schemeClr val="bg1"/>
                </a:solidFill>
                <a:latin typeface="Century Gothic" pitchFamily="34" charset="0"/>
              </a:rPr>
              <a:t>Кировской области </a:t>
            </a:r>
          </a:p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Century Gothic" pitchFamily="34" charset="0"/>
              </a:rPr>
              <a:t>«УПРАВЛЕНИЕ ГОСУДАРСТВЕННЫМИ ФИНАНСАМИ И РЕГУЛИРОВАНИЕ МЕЖБЮДЖЕТНЫХ ОТНОШЕНИЙ»</a:t>
            </a:r>
            <a:endParaRPr lang="ru-RU" sz="2800" b="1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Century Gothic" pitchFamily="34" charset="0"/>
              </a:rPr>
              <a:t>итоги за </a:t>
            </a:r>
            <a:r>
              <a:rPr lang="ru-RU" sz="2800" b="1" dirty="0" smtClean="0">
                <a:solidFill>
                  <a:schemeClr val="bg1"/>
                </a:solidFill>
                <a:latin typeface="Century Gothic" pitchFamily="34" charset="0"/>
              </a:rPr>
              <a:t>202</a:t>
            </a:r>
            <a:r>
              <a:rPr lang="en-US" sz="2800" b="1" dirty="0" smtClean="0">
                <a:solidFill>
                  <a:schemeClr val="bg1"/>
                </a:solidFill>
                <a:latin typeface="Century Gothic" pitchFamily="34" charset="0"/>
              </a:rPr>
              <a:t>3</a:t>
            </a:r>
            <a:r>
              <a:rPr lang="ru-RU" sz="2800" b="1" dirty="0" smtClean="0">
                <a:solidFill>
                  <a:schemeClr val="bg1"/>
                </a:solidFill>
                <a:latin typeface="Century Gothic" pitchFamily="34" charset="0"/>
              </a:rPr>
              <a:t> </a:t>
            </a:r>
            <a:r>
              <a:rPr lang="ru-RU" sz="2800" b="1" dirty="0" smtClean="0">
                <a:solidFill>
                  <a:schemeClr val="bg1"/>
                </a:solidFill>
                <a:latin typeface="Century Gothic" pitchFamily="34" charset="0"/>
              </a:rPr>
              <a:t>год</a:t>
            </a:r>
            <a:endParaRPr lang="ru-RU" sz="28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grpSp>
        <p:nvGrpSpPr>
          <p:cNvPr id="17" name="Группа 8"/>
          <p:cNvGrpSpPr/>
          <p:nvPr/>
        </p:nvGrpSpPr>
        <p:grpSpPr>
          <a:xfrm>
            <a:off x="539552" y="188640"/>
            <a:ext cx="941120" cy="1196752"/>
            <a:chOff x="107504" y="116633"/>
            <a:chExt cx="1059656" cy="1347487"/>
          </a:xfrm>
          <a:solidFill>
            <a:schemeClr val="bg1"/>
          </a:solidFill>
        </p:grpSpPr>
        <p:sp>
          <p:nvSpPr>
            <p:cNvPr id="18" name="Полилиния 17"/>
            <p:cNvSpPr/>
            <p:nvPr/>
          </p:nvSpPr>
          <p:spPr>
            <a:xfrm>
              <a:off x="107504" y="116633"/>
              <a:ext cx="1059656" cy="1347487"/>
            </a:xfrm>
            <a:custGeom>
              <a:avLst/>
              <a:gdLst>
                <a:gd name="connsiteX0" fmla="*/ 59531 w 1059656"/>
                <a:gd name="connsiteY0" fmla="*/ 211931 h 1347487"/>
                <a:gd name="connsiteX1" fmla="*/ 88106 w 1059656"/>
                <a:gd name="connsiteY1" fmla="*/ 211931 h 1347487"/>
                <a:gd name="connsiteX2" fmla="*/ 102394 w 1059656"/>
                <a:gd name="connsiteY2" fmla="*/ 209550 h 1347487"/>
                <a:gd name="connsiteX3" fmla="*/ 104775 w 1059656"/>
                <a:gd name="connsiteY3" fmla="*/ 188118 h 1347487"/>
                <a:gd name="connsiteX4" fmla="*/ 100013 w 1059656"/>
                <a:gd name="connsiteY4" fmla="*/ 180975 h 1347487"/>
                <a:gd name="connsiteX5" fmla="*/ 111919 w 1059656"/>
                <a:gd name="connsiteY5" fmla="*/ 164306 h 1347487"/>
                <a:gd name="connsiteX6" fmla="*/ 116681 w 1059656"/>
                <a:gd name="connsiteY6" fmla="*/ 147637 h 1347487"/>
                <a:gd name="connsiteX7" fmla="*/ 123825 w 1059656"/>
                <a:gd name="connsiteY7" fmla="*/ 142875 h 1347487"/>
                <a:gd name="connsiteX8" fmla="*/ 126206 w 1059656"/>
                <a:gd name="connsiteY8" fmla="*/ 135731 h 1347487"/>
                <a:gd name="connsiteX9" fmla="*/ 130969 w 1059656"/>
                <a:gd name="connsiteY9" fmla="*/ 83343 h 1347487"/>
                <a:gd name="connsiteX10" fmla="*/ 133350 w 1059656"/>
                <a:gd name="connsiteY10" fmla="*/ 76200 h 1347487"/>
                <a:gd name="connsiteX11" fmla="*/ 135731 w 1059656"/>
                <a:gd name="connsiteY11" fmla="*/ 66675 h 1347487"/>
                <a:gd name="connsiteX12" fmla="*/ 138113 w 1059656"/>
                <a:gd name="connsiteY12" fmla="*/ 35718 h 1347487"/>
                <a:gd name="connsiteX13" fmla="*/ 142875 w 1059656"/>
                <a:gd name="connsiteY13" fmla="*/ 28575 h 1347487"/>
                <a:gd name="connsiteX14" fmla="*/ 157163 w 1059656"/>
                <a:gd name="connsiteY14" fmla="*/ 23812 h 1347487"/>
                <a:gd name="connsiteX15" fmla="*/ 164306 w 1059656"/>
                <a:gd name="connsiteY15" fmla="*/ 19050 h 1347487"/>
                <a:gd name="connsiteX16" fmla="*/ 157163 w 1059656"/>
                <a:gd name="connsiteY16" fmla="*/ 4762 h 1347487"/>
                <a:gd name="connsiteX17" fmla="*/ 185738 w 1059656"/>
                <a:gd name="connsiteY17" fmla="*/ 0 h 1347487"/>
                <a:gd name="connsiteX18" fmla="*/ 204788 w 1059656"/>
                <a:gd name="connsiteY18" fmla="*/ 2381 h 1347487"/>
                <a:gd name="connsiteX19" fmla="*/ 219075 w 1059656"/>
                <a:gd name="connsiteY19" fmla="*/ 9525 h 1347487"/>
                <a:gd name="connsiteX20" fmla="*/ 221456 w 1059656"/>
                <a:gd name="connsiteY20" fmla="*/ 16668 h 1347487"/>
                <a:gd name="connsiteX21" fmla="*/ 254794 w 1059656"/>
                <a:gd name="connsiteY21" fmla="*/ 19050 h 1347487"/>
                <a:gd name="connsiteX22" fmla="*/ 259556 w 1059656"/>
                <a:gd name="connsiteY22" fmla="*/ 33337 h 1347487"/>
                <a:gd name="connsiteX23" fmla="*/ 261938 w 1059656"/>
                <a:gd name="connsiteY23" fmla="*/ 47625 h 1347487"/>
                <a:gd name="connsiteX24" fmla="*/ 285750 w 1059656"/>
                <a:gd name="connsiteY24" fmla="*/ 50006 h 1347487"/>
                <a:gd name="connsiteX25" fmla="*/ 302419 w 1059656"/>
                <a:gd name="connsiteY25" fmla="*/ 52387 h 1347487"/>
                <a:gd name="connsiteX26" fmla="*/ 309563 w 1059656"/>
                <a:gd name="connsiteY26" fmla="*/ 54768 h 1347487"/>
                <a:gd name="connsiteX27" fmla="*/ 314325 w 1059656"/>
                <a:gd name="connsiteY27" fmla="*/ 64293 h 1347487"/>
                <a:gd name="connsiteX28" fmla="*/ 321469 w 1059656"/>
                <a:gd name="connsiteY28" fmla="*/ 71437 h 1347487"/>
                <a:gd name="connsiteX29" fmla="*/ 326231 w 1059656"/>
                <a:gd name="connsiteY29" fmla="*/ 85725 h 1347487"/>
                <a:gd name="connsiteX30" fmla="*/ 330994 w 1059656"/>
                <a:gd name="connsiteY30" fmla="*/ 133350 h 1347487"/>
                <a:gd name="connsiteX31" fmla="*/ 333375 w 1059656"/>
                <a:gd name="connsiteY31" fmla="*/ 140493 h 1347487"/>
                <a:gd name="connsiteX32" fmla="*/ 330994 w 1059656"/>
                <a:gd name="connsiteY32" fmla="*/ 157162 h 1347487"/>
                <a:gd name="connsiteX33" fmla="*/ 328613 w 1059656"/>
                <a:gd name="connsiteY33" fmla="*/ 164306 h 1347487"/>
                <a:gd name="connsiteX34" fmla="*/ 342900 w 1059656"/>
                <a:gd name="connsiteY34" fmla="*/ 173831 h 1347487"/>
                <a:gd name="connsiteX35" fmla="*/ 345281 w 1059656"/>
                <a:gd name="connsiteY35" fmla="*/ 180975 h 1347487"/>
                <a:gd name="connsiteX36" fmla="*/ 352425 w 1059656"/>
                <a:gd name="connsiteY36" fmla="*/ 183356 h 1347487"/>
                <a:gd name="connsiteX37" fmla="*/ 359569 w 1059656"/>
                <a:gd name="connsiteY37" fmla="*/ 190500 h 1347487"/>
                <a:gd name="connsiteX38" fmla="*/ 357188 w 1059656"/>
                <a:gd name="connsiteY38" fmla="*/ 209550 h 1347487"/>
                <a:gd name="connsiteX39" fmla="*/ 345281 w 1059656"/>
                <a:gd name="connsiteY39" fmla="*/ 223837 h 1347487"/>
                <a:gd name="connsiteX40" fmla="*/ 338138 w 1059656"/>
                <a:gd name="connsiteY40" fmla="*/ 238125 h 1347487"/>
                <a:gd name="connsiteX41" fmla="*/ 330994 w 1059656"/>
                <a:gd name="connsiteY41" fmla="*/ 259556 h 1347487"/>
                <a:gd name="connsiteX42" fmla="*/ 326231 w 1059656"/>
                <a:gd name="connsiteY42" fmla="*/ 269081 h 1347487"/>
                <a:gd name="connsiteX43" fmla="*/ 323850 w 1059656"/>
                <a:gd name="connsiteY43" fmla="*/ 276225 h 1347487"/>
                <a:gd name="connsiteX44" fmla="*/ 326231 w 1059656"/>
                <a:gd name="connsiteY44" fmla="*/ 342900 h 1347487"/>
                <a:gd name="connsiteX45" fmla="*/ 335756 w 1059656"/>
                <a:gd name="connsiteY45" fmla="*/ 366712 h 1347487"/>
                <a:gd name="connsiteX46" fmla="*/ 342900 w 1059656"/>
                <a:gd name="connsiteY46" fmla="*/ 364331 h 1347487"/>
                <a:gd name="connsiteX47" fmla="*/ 352425 w 1059656"/>
                <a:gd name="connsiteY47" fmla="*/ 357187 h 1347487"/>
                <a:gd name="connsiteX48" fmla="*/ 369094 w 1059656"/>
                <a:gd name="connsiteY48" fmla="*/ 359568 h 1347487"/>
                <a:gd name="connsiteX49" fmla="*/ 383381 w 1059656"/>
                <a:gd name="connsiteY49" fmla="*/ 366712 h 1347487"/>
                <a:gd name="connsiteX50" fmla="*/ 392906 w 1059656"/>
                <a:gd name="connsiteY50" fmla="*/ 381000 h 1347487"/>
                <a:gd name="connsiteX51" fmla="*/ 395288 w 1059656"/>
                <a:gd name="connsiteY51" fmla="*/ 390525 h 1347487"/>
                <a:gd name="connsiteX52" fmla="*/ 397669 w 1059656"/>
                <a:gd name="connsiteY52" fmla="*/ 431006 h 1347487"/>
                <a:gd name="connsiteX53" fmla="*/ 404813 w 1059656"/>
                <a:gd name="connsiteY53" fmla="*/ 433387 h 1347487"/>
                <a:gd name="connsiteX54" fmla="*/ 431006 w 1059656"/>
                <a:gd name="connsiteY54" fmla="*/ 435768 h 1347487"/>
                <a:gd name="connsiteX55" fmla="*/ 445294 w 1059656"/>
                <a:gd name="connsiteY55" fmla="*/ 445293 h 1347487"/>
                <a:gd name="connsiteX56" fmla="*/ 461963 w 1059656"/>
                <a:gd name="connsiteY56" fmla="*/ 450056 h 1347487"/>
                <a:gd name="connsiteX57" fmla="*/ 471488 w 1059656"/>
                <a:gd name="connsiteY57" fmla="*/ 495300 h 1347487"/>
                <a:gd name="connsiteX58" fmla="*/ 481013 w 1059656"/>
                <a:gd name="connsiteY58" fmla="*/ 497681 h 1347487"/>
                <a:gd name="connsiteX59" fmla="*/ 497681 w 1059656"/>
                <a:gd name="connsiteY59" fmla="*/ 495300 h 1347487"/>
                <a:gd name="connsiteX60" fmla="*/ 500063 w 1059656"/>
                <a:gd name="connsiteY60" fmla="*/ 488156 h 1347487"/>
                <a:gd name="connsiteX61" fmla="*/ 490538 w 1059656"/>
                <a:gd name="connsiteY61" fmla="*/ 426243 h 1347487"/>
                <a:gd name="connsiteX62" fmla="*/ 488156 w 1059656"/>
                <a:gd name="connsiteY62" fmla="*/ 419100 h 1347487"/>
                <a:gd name="connsiteX63" fmla="*/ 511969 w 1059656"/>
                <a:gd name="connsiteY63" fmla="*/ 390525 h 1347487"/>
                <a:gd name="connsiteX64" fmla="*/ 526256 w 1059656"/>
                <a:gd name="connsiteY64" fmla="*/ 385762 h 1347487"/>
                <a:gd name="connsiteX65" fmla="*/ 531019 w 1059656"/>
                <a:gd name="connsiteY65" fmla="*/ 378618 h 1347487"/>
                <a:gd name="connsiteX66" fmla="*/ 523875 w 1059656"/>
                <a:gd name="connsiteY66" fmla="*/ 357187 h 1347487"/>
                <a:gd name="connsiteX67" fmla="*/ 547688 w 1059656"/>
                <a:gd name="connsiteY67" fmla="*/ 352425 h 1347487"/>
                <a:gd name="connsiteX68" fmla="*/ 554831 w 1059656"/>
                <a:gd name="connsiteY68" fmla="*/ 354806 h 1347487"/>
                <a:gd name="connsiteX69" fmla="*/ 569119 w 1059656"/>
                <a:gd name="connsiteY69" fmla="*/ 342900 h 1347487"/>
                <a:gd name="connsiteX70" fmla="*/ 576263 w 1059656"/>
                <a:gd name="connsiteY70" fmla="*/ 340518 h 1347487"/>
                <a:gd name="connsiteX71" fmla="*/ 583406 w 1059656"/>
                <a:gd name="connsiteY71" fmla="*/ 335756 h 1347487"/>
                <a:gd name="connsiteX72" fmla="*/ 595313 w 1059656"/>
                <a:gd name="connsiteY72" fmla="*/ 328612 h 1347487"/>
                <a:gd name="connsiteX73" fmla="*/ 631031 w 1059656"/>
                <a:gd name="connsiteY73" fmla="*/ 323850 h 1347487"/>
                <a:gd name="connsiteX74" fmla="*/ 645319 w 1059656"/>
                <a:gd name="connsiteY74" fmla="*/ 311943 h 1347487"/>
                <a:gd name="connsiteX75" fmla="*/ 647700 w 1059656"/>
                <a:gd name="connsiteY75" fmla="*/ 304800 h 1347487"/>
                <a:gd name="connsiteX76" fmla="*/ 659606 w 1059656"/>
                <a:gd name="connsiteY76" fmla="*/ 288131 h 1347487"/>
                <a:gd name="connsiteX77" fmla="*/ 666750 w 1059656"/>
                <a:gd name="connsiteY77" fmla="*/ 283368 h 1347487"/>
                <a:gd name="connsiteX78" fmla="*/ 714375 w 1059656"/>
                <a:gd name="connsiteY78" fmla="*/ 285750 h 1347487"/>
                <a:gd name="connsiteX79" fmla="*/ 721519 w 1059656"/>
                <a:gd name="connsiteY79" fmla="*/ 288131 h 1347487"/>
                <a:gd name="connsiteX80" fmla="*/ 723900 w 1059656"/>
                <a:gd name="connsiteY80" fmla="*/ 300037 h 1347487"/>
                <a:gd name="connsiteX81" fmla="*/ 745331 w 1059656"/>
                <a:gd name="connsiteY81" fmla="*/ 278606 h 1347487"/>
                <a:gd name="connsiteX82" fmla="*/ 752475 w 1059656"/>
                <a:gd name="connsiteY82" fmla="*/ 271462 h 1347487"/>
                <a:gd name="connsiteX83" fmla="*/ 759619 w 1059656"/>
                <a:gd name="connsiteY83" fmla="*/ 266700 h 1347487"/>
                <a:gd name="connsiteX84" fmla="*/ 769144 w 1059656"/>
                <a:gd name="connsiteY84" fmla="*/ 238125 h 1347487"/>
                <a:gd name="connsiteX85" fmla="*/ 776288 w 1059656"/>
                <a:gd name="connsiteY85" fmla="*/ 233362 h 1347487"/>
                <a:gd name="connsiteX86" fmla="*/ 797719 w 1059656"/>
                <a:gd name="connsiteY86" fmla="*/ 211931 h 1347487"/>
                <a:gd name="connsiteX87" fmla="*/ 807244 w 1059656"/>
                <a:gd name="connsiteY87" fmla="*/ 209550 h 1347487"/>
                <a:gd name="connsiteX88" fmla="*/ 833438 w 1059656"/>
                <a:gd name="connsiteY88" fmla="*/ 214312 h 1347487"/>
                <a:gd name="connsiteX89" fmla="*/ 847725 w 1059656"/>
                <a:gd name="connsiteY89" fmla="*/ 221456 h 1347487"/>
                <a:gd name="connsiteX90" fmla="*/ 876300 w 1059656"/>
                <a:gd name="connsiteY90" fmla="*/ 223837 h 1347487"/>
                <a:gd name="connsiteX91" fmla="*/ 890588 w 1059656"/>
                <a:gd name="connsiteY91" fmla="*/ 226218 h 1347487"/>
                <a:gd name="connsiteX92" fmla="*/ 959644 w 1059656"/>
                <a:gd name="connsiteY92" fmla="*/ 223837 h 1347487"/>
                <a:gd name="connsiteX93" fmla="*/ 966788 w 1059656"/>
                <a:gd name="connsiteY93" fmla="*/ 221456 h 1347487"/>
                <a:gd name="connsiteX94" fmla="*/ 990600 w 1059656"/>
                <a:gd name="connsiteY94" fmla="*/ 230981 h 1347487"/>
                <a:gd name="connsiteX95" fmla="*/ 997744 w 1059656"/>
                <a:gd name="connsiteY95" fmla="*/ 245268 h 1347487"/>
                <a:gd name="connsiteX96" fmla="*/ 1004888 w 1059656"/>
                <a:gd name="connsiteY96" fmla="*/ 285750 h 1347487"/>
                <a:gd name="connsiteX97" fmla="*/ 1004888 w 1059656"/>
                <a:gd name="connsiteY97" fmla="*/ 357187 h 1347487"/>
                <a:gd name="connsiteX98" fmla="*/ 1000125 w 1059656"/>
                <a:gd name="connsiteY98" fmla="*/ 364331 h 1347487"/>
                <a:gd name="connsiteX99" fmla="*/ 981075 w 1059656"/>
                <a:gd name="connsiteY99" fmla="*/ 385762 h 1347487"/>
                <a:gd name="connsiteX100" fmla="*/ 976313 w 1059656"/>
                <a:gd name="connsiteY100" fmla="*/ 404812 h 1347487"/>
                <a:gd name="connsiteX101" fmla="*/ 973931 w 1059656"/>
                <a:gd name="connsiteY101" fmla="*/ 411956 h 1347487"/>
                <a:gd name="connsiteX102" fmla="*/ 966788 w 1059656"/>
                <a:gd name="connsiteY102" fmla="*/ 421481 h 1347487"/>
                <a:gd name="connsiteX103" fmla="*/ 966788 w 1059656"/>
                <a:gd name="connsiteY103" fmla="*/ 461962 h 1347487"/>
                <a:gd name="connsiteX104" fmla="*/ 969169 w 1059656"/>
                <a:gd name="connsiteY104" fmla="*/ 473868 h 1347487"/>
                <a:gd name="connsiteX105" fmla="*/ 973931 w 1059656"/>
                <a:gd name="connsiteY105" fmla="*/ 481012 h 1347487"/>
                <a:gd name="connsiteX106" fmla="*/ 976313 w 1059656"/>
                <a:gd name="connsiteY106" fmla="*/ 488156 h 1347487"/>
                <a:gd name="connsiteX107" fmla="*/ 983456 w 1059656"/>
                <a:gd name="connsiteY107" fmla="*/ 492918 h 1347487"/>
                <a:gd name="connsiteX108" fmla="*/ 988219 w 1059656"/>
                <a:gd name="connsiteY108" fmla="*/ 500062 h 1347487"/>
                <a:gd name="connsiteX109" fmla="*/ 997744 w 1059656"/>
                <a:gd name="connsiteY109" fmla="*/ 502443 h 1347487"/>
                <a:gd name="connsiteX110" fmla="*/ 1047750 w 1059656"/>
                <a:gd name="connsiteY110" fmla="*/ 504825 h 1347487"/>
                <a:gd name="connsiteX111" fmla="*/ 1059656 w 1059656"/>
                <a:gd name="connsiteY111" fmla="*/ 516731 h 1347487"/>
                <a:gd name="connsiteX112" fmla="*/ 1054894 w 1059656"/>
                <a:gd name="connsiteY112" fmla="*/ 523875 h 1347487"/>
                <a:gd name="connsiteX113" fmla="*/ 1042988 w 1059656"/>
                <a:gd name="connsiteY113" fmla="*/ 538162 h 1347487"/>
                <a:gd name="connsiteX114" fmla="*/ 1042988 w 1059656"/>
                <a:gd name="connsiteY114" fmla="*/ 559593 h 1347487"/>
                <a:gd name="connsiteX115" fmla="*/ 1047750 w 1059656"/>
                <a:gd name="connsiteY115" fmla="*/ 581025 h 1347487"/>
                <a:gd name="connsiteX116" fmla="*/ 1057275 w 1059656"/>
                <a:gd name="connsiteY116" fmla="*/ 595312 h 1347487"/>
                <a:gd name="connsiteX117" fmla="*/ 1054894 w 1059656"/>
                <a:gd name="connsiteY117" fmla="*/ 614362 h 1347487"/>
                <a:gd name="connsiteX118" fmla="*/ 1042988 w 1059656"/>
                <a:gd name="connsiteY118" fmla="*/ 628650 h 1347487"/>
                <a:gd name="connsiteX119" fmla="*/ 1042988 w 1059656"/>
                <a:gd name="connsiteY119" fmla="*/ 652462 h 1347487"/>
                <a:gd name="connsiteX120" fmla="*/ 1040606 w 1059656"/>
                <a:gd name="connsiteY120" fmla="*/ 673893 h 1347487"/>
                <a:gd name="connsiteX121" fmla="*/ 1023938 w 1059656"/>
                <a:gd name="connsiteY121" fmla="*/ 688181 h 1347487"/>
                <a:gd name="connsiteX122" fmla="*/ 1016794 w 1059656"/>
                <a:gd name="connsiteY122" fmla="*/ 692943 h 1347487"/>
                <a:gd name="connsiteX123" fmla="*/ 1002506 w 1059656"/>
                <a:gd name="connsiteY123" fmla="*/ 697706 h 1347487"/>
                <a:gd name="connsiteX124" fmla="*/ 995363 w 1059656"/>
                <a:gd name="connsiteY124" fmla="*/ 702468 h 1347487"/>
                <a:gd name="connsiteX125" fmla="*/ 981075 w 1059656"/>
                <a:gd name="connsiteY125" fmla="*/ 707231 h 1347487"/>
                <a:gd name="connsiteX126" fmla="*/ 971550 w 1059656"/>
                <a:gd name="connsiteY126" fmla="*/ 704850 h 1347487"/>
                <a:gd name="connsiteX127" fmla="*/ 964406 w 1059656"/>
                <a:gd name="connsiteY127" fmla="*/ 688181 h 1347487"/>
                <a:gd name="connsiteX128" fmla="*/ 962025 w 1059656"/>
                <a:gd name="connsiteY128" fmla="*/ 671512 h 1347487"/>
                <a:gd name="connsiteX129" fmla="*/ 957263 w 1059656"/>
                <a:gd name="connsiteY129" fmla="*/ 664368 h 1347487"/>
                <a:gd name="connsiteX130" fmla="*/ 940594 w 1059656"/>
                <a:gd name="connsiteY130" fmla="*/ 666750 h 1347487"/>
                <a:gd name="connsiteX131" fmla="*/ 926306 w 1059656"/>
                <a:gd name="connsiteY131" fmla="*/ 671512 h 1347487"/>
                <a:gd name="connsiteX132" fmla="*/ 919163 w 1059656"/>
                <a:gd name="connsiteY132" fmla="*/ 673893 h 1347487"/>
                <a:gd name="connsiteX133" fmla="*/ 921544 w 1059656"/>
                <a:gd name="connsiteY133" fmla="*/ 688181 h 1347487"/>
                <a:gd name="connsiteX134" fmla="*/ 919163 w 1059656"/>
                <a:gd name="connsiteY134" fmla="*/ 700087 h 1347487"/>
                <a:gd name="connsiteX135" fmla="*/ 909638 w 1059656"/>
                <a:gd name="connsiteY135" fmla="*/ 704850 h 1347487"/>
                <a:gd name="connsiteX136" fmla="*/ 876300 w 1059656"/>
                <a:gd name="connsiteY136" fmla="*/ 707231 h 1347487"/>
                <a:gd name="connsiteX137" fmla="*/ 833438 w 1059656"/>
                <a:gd name="connsiteY137" fmla="*/ 704850 h 1347487"/>
                <a:gd name="connsiteX138" fmla="*/ 819150 w 1059656"/>
                <a:gd name="connsiteY138" fmla="*/ 700087 h 1347487"/>
                <a:gd name="connsiteX139" fmla="*/ 795338 w 1059656"/>
                <a:gd name="connsiteY139" fmla="*/ 702468 h 1347487"/>
                <a:gd name="connsiteX140" fmla="*/ 788194 w 1059656"/>
                <a:gd name="connsiteY140" fmla="*/ 704850 h 1347487"/>
                <a:gd name="connsiteX141" fmla="*/ 781050 w 1059656"/>
                <a:gd name="connsiteY141" fmla="*/ 711993 h 1347487"/>
                <a:gd name="connsiteX142" fmla="*/ 778669 w 1059656"/>
                <a:gd name="connsiteY142" fmla="*/ 721518 h 1347487"/>
                <a:gd name="connsiteX143" fmla="*/ 776288 w 1059656"/>
                <a:gd name="connsiteY143" fmla="*/ 728662 h 1347487"/>
                <a:gd name="connsiteX144" fmla="*/ 773906 w 1059656"/>
                <a:gd name="connsiteY144" fmla="*/ 752475 h 1347487"/>
                <a:gd name="connsiteX145" fmla="*/ 764381 w 1059656"/>
                <a:gd name="connsiteY145" fmla="*/ 766762 h 1347487"/>
                <a:gd name="connsiteX146" fmla="*/ 769144 w 1059656"/>
                <a:gd name="connsiteY146" fmla="*/ 778668 h 1347487"/>
                <a:gd name="connsiteX147" fmla="*/ 776288 w 1059656"/>
                <a:gd name="connsiteY147" fmla="*/ 781050 h 1347487"/>
                <a:gd name="connsiteX148" fmla="*/ 783431 w 1059656"/>
                <a:gd name="connsiteY148" fmla="*/ 785812 h 1347487"/>
                <a:gd name="connsiteX149" fmla="*/ 792956 w 1059656"/>
                <a:gd name="connsiteY149" fmla="*/ 802481 h 1347487"/>
                <a:gd name="connsiteX150" fmla="*/ 788194 w 1059656"/>
                <a:gd name="connsiteY150" fmla="*/ 819150 h 1347487"/>
                <a:gd name="connsiteX151" fmla="*/ 790575 w 1059656"/>
                <a:gd name="connsiteY151" fmla="*/ 826293 h 1347487"/>
                <a:gd name="connsiteX152" fmla="*/ 795338 w 1059656"/>
                <a:gd name="connsiteY152" fmla="*/ 833437 h 1347487"/>
                <a:gd name="connsiteX153" fmla="*/ 788194 w 1059656"/>
                <a:gd name="connsiteY153" fmla="*/ 847725 h 1347487"/>
                <a:gd name="connsiteX154" fmla="*/ 790575 w 1059656"/>
                <a:gd name="connsiteY154" fmla="*/ 866775 h 1347487"/>
                <a:gd name="connsiteX155" fmla="*/ 785813 w 1059656"/>
                <a:gd name="connsiteY155" fmla="*/ 926306 h 1347487"/>
                <a:gd name="connsiteX156" fmla="*/ 781050 w 1059656"/>
                <a:gd name="connsiteY156" fmla="*/ 935831 h 1347487"/>
                <a:gd name="connsiteX157" fmla="*/ 778669 w 1059656"/>
                <a:gd name="connsiteY157" fmla="*/ 942975 h 1347487"/>
                <a:gd name="connsiteX158" fmla="*/ 764381 w 1059656"/>
                <a:gd name="connsiteY158" fmla="*/ 952500 h 1347487"/>
                <a:gd name="connsiteX159" fmla="*/ 750094 w 1059656"/>
                <a:gd name="connsiteY159" fmla="*/ 966787 h 1347487"/>
                <a:gd name="connsiteX160" fmla="*/ 740569 w 1059656"/>
                <a:gd name="connsiteY160" fmla="*/ 969168 h 1347487"/>
                <a:gd name="connsiteX161" fmla="*/ 704850 w 1059656"/>
                <a:gd name="connsiteY161" fmla="*/ 973931 h 1347487"/>
                <a:gd name="connsiteX162" fmla="*/ 700088 w 1059656"/>
                <a:gd name="connsiteY162" fmla="*/ 981075 h 1347487"/>
                <a:gd name="connsiteX163" fmla="*/ 681038 w 1059656"/>
                <a:gd name="connsiteY163" fmla="*/ 985837 h 1347487"/>
                <a:gd name="connsiteX164" fmla="*/ 683419 w 1059656"/>
                <a:gd name="connsiteY164" fmla="*/ 997743 h 1347487"/>
                <a:gd name="connsiteX165" fmla="*/ 685800 w 1059656"/>
                <a:gd name="connsiteY165" fmla="*/ 1004887 h 1347487"/>
                <a:gd name="connsiteX166" fmla="*/ 690563 w 1059656"/>
                <a:gd name="connsiteY166" fmla="*/ 1045368 h 1347487"/>
                <a:gd name="connsiteX167" fmla="*/ 695325 w 1059656"/>
                <a:gd name="connsiteY167" fmla="*/ 1052512 h 1347487"/>
                <a:gd name="connsiteX168" fmla="*/ 716756 w 1059656"/>
                <a:gd name="connsiteY168" fmla="*/ 1071562 h 1347487"/>
                <a:gd name="connsiteX169" fmla="*/ 721519 w 1059656"/>
                <a:gd name="connsiteY169" fmla="*/ 1081087 h 1347487"/>
                <a:gd name="connsiteX170" fmla="*/ 731044 w 1059656"/>
                <a:gd name="connsiteY170" fmla="*/ 1095375 h 1347487"/>
                <a:gd name="connsiteX171" fmla="*/ 740569 w 1059656"/>
                <a:gd name="connsiteY171" fmla="*/ 1114425 h 1347487"/>
                <a:gd name="connsiteX172" fmla="*/ 742950 w 1059656"/>
                <a:gd name="connsiteY172" fmla="*/ 1121568 h 1347487"/>
                <a:gd name="connsiteX173" fmla="*/ 747713 w 1059656"/>
                <a:gd name="connsiteY173" fmla="*/ 1128712 h 1347487"/>
                <a:gd name="connsiteX174" fmla="*/ 745331 w 1059656"/>
                <a:gd name="connsiteY174" fmla="*/ 1162050 h 1347487"/>
                <a:gd name="connsiteX175" fmla="*/ 742950 w 1059656"/>
                <a:gd name="connsiteY175" fmla="*/ 1171575 h 1347487"/>
                <a:gd name="connsiteX176" fmla="*/ 735806 w 1059656"/>
                <a:gd name="connsiteY176" fmla="*/ 1176337 h 1347487"/>
                <a:gd name="connsiteX177" fmla="*/ 714375 w 1059656"/>
                <a:gd name="connsiteY177" fmla="*/ 1178718 h 1347487"/>
                <a:gd name="connsiteX178" fmla="*/ 709613 w 1059656"/>
                <a:gd name="connsiteY178" fmla="*/ 1185862 h 1347487"/>
                <a:gd name="connsiteX179" fmla="*/ 707231 w 1059656"/>
                <a:gd name="connsiteY179" fmla="*/ 1214437 h 1347487"/>
                <a:gd name="connsiteX180" fmla="*/ 704850 w 1059656"/>
                <a:gd name="connsiteY180" fmla="*/ 1221581 h 1347487"/>
                <a:gd name="connsiteX181" fmla="*/ 719138 w 1059656"/>
                <a:gd name="connsiteY181" fmla="*/ 1243012 h 1347487"/>
                <a:gd name="connsiteX182" fmla="*/ 726281 w 1059656"/>
                <a:gd name="connsiteY182" fmla="*/ 1247775 h 1347487"/>
                <a:gd name="connsiteX183" fmla="*/ 731044 w 1059656"/>
                <a:gd name="connsiteY183" fmla="*/ 1257300 h 1347487"/>
                <a:gd name="connsiteX184" fmla="*/ 738188 w 1059656"/>
                <a:gd name="connsiteY184" fmla="*/ 1290637 h 1347487"/>
                <a:gd name="connsiteX185" fmla="*/ 740569 w 1059656"/>
                <a:gd name="connsiteY185" fmla="*/ 1297781 h 1347487"/>
                <a:gd name="connsiteX186" fmla="*/ 738188 w 1059656"/>
                <a:gd name="connsiteY186" fmla="*/ 1314450 h 1347487"/>
                <a:gd name="connsiteX187" fmla="*/ 731044 w 1059656"/>
                <a:gd name="connsiteY187" fmla="*/ 1321593 h 1347487"/>
                <a:gd name="connsiteX188" fmla="*/ 719138 w 1059656"/>
                <a:gd name="connsiteY188" fmla="*/ 1331118 h 1347487"/>
                <a:gd name="connsiteX189" fmla="*/ 671513 w 1059656"/>
                <a:gd name="connsiteY189" fmla="*/ 1335881 h 1347487"/>
                <a:gd name="connsiteX190" fmla="*/ 659606 w 1059656"/>
                <a:gd name="connsiteY190" fmla="*/ 1314450 h 1347487"/>
                <a:gd name="connsiteX191" fmla="*/ 657225 w 1059656"/>
                <a:gd name="connsiteY191" fmla="*/ 1266825 h 1347487"/>
                <a:gd name="connsiteX192" fmla="*/ 652463 w 1059656"/>
                <a:gd name="connsiteY192" fmla="*/ 1259681 h 1347487"/>
                <a:gd name="connsiteX193" fmla="*/ 647700 w 1059656"/>
                <a:gd name="connsiteY193" fmla="*/ 1269206 h 1347487"/>
                <a:gd name="connsiteX194" fmla="*/ 645319 w 1059656"/>
                <a:gd name="connsiteY194" fmla="*/ 1278731 h 1347487"/>
                <a:gd name="connsiteX195" fmla="*/ 638175 w 1059656"/>
                <a:gd name="connsiteY195" fmla="*/ 1276350 h 1347487"/>
                <a:gd name="connsiteX196" fmla="*/ 623888 w 1059656"/>
                <a:gd name="connsiteY196" fmla="*/ 1266825 h 1347487"/>
                <a:gd name="connsiteX197" fmla="*/ 609600 w 1059656"/>
                <a:gd name="connsiteY197" fmla="*/ 1254918 h 1347487"/>
                <a:gd name="connsiteX198" fmla="*/ 607219 w 1059656"/>
                <a:gd name="connsiteY198" fmla="*/ 1247775 h 1347487"/>
                <a:gd name="connsiteX199" fmla="*/ 604838 w 1059656"/>
                <a:gd name="connsiteY199" fmla="*/ 1221581 h 1347487"/>
                <a:gd name="connsiteX200" fmla="*/ 595313 w 1059656"/>
                <a:gd name="connsiteY200" fmla="*/ 1216818 h 1347487"/>
                <a:gd name="connsiteX201" fmla="*/ 592931 w 1059656"/>
                <a:gd name="connsiteY201" fmla="*/ 1209675 h 1347487"/>
                <a:gd name="connsiteX202" fmla="*/ 576263 w 1059656"/>
                <a:gd name="connsiteY202" fmla="*/ 1190625 h 1347487"/>
                <a:gd name="connsiteX203" fmla="*/ 566738 w 1059656"/>
                <a:gd name="connsiteY203" fmla="*/ 1185862 h 1347487"/>
                <a:gd name="connsiteX204" fmla="*/ 557213 w 1059656"/>
                <a:gd name="connsiteY204" fmla="*/ 1188243 h 1347487"/>
                <a:gd name="connsiteX205" fmla="*/ 542925 w 1059656"/>
                <a:gd name="connsiteY205" fmla="*/ 1200150 h 1347487"/>
                <a:gd name="connsiteX206" fmla="*/ 535781 w 1059656"/>
                <a:gd name="connsiteY206" fmla="*/ 1202531 h 1347487"/>
                <a:gd name="connsiteX207" fmla="*/ 528638 w 1059656"/>
                <a:gd name="connsiteY207" fmla="*/ 1197768 h 1347487"/>
                <a:gd name="connsiteX208" fmla="*/ 526256 w 1059656"/>
                <a:gd name="connsiteY208" fmla="*/ 1190625 h 1347487"/>
                <a:gd name="connsiteX209" fmla="*/ 521494 w 1059656"/>
                <a:gd name="connsiteY209" fmla="*/ 1183481 h 1347487"/>
                <a:gd name="connsiteX210" fmla="*/ 523875 w 1059656"/>
                <a:gd name="connsiteY210" fmla="*/ 1169193 h 1347487"/>
                <a:gd name="connsiteX211" fmla="*/ 528638 w 1059656"/>
                <a:gd name="connsiteY211" fmla="*/ 1162050 h 1347487"/>
                <a:gd name="connsiteX212" fmla="*/ 526256 w 1059656"/>
                <a:gd name="connsiteY212" fmla="*/ 1133475 h 1347487"/>
                <a:gd name="connsiteX213" fmla="*/ 478631 w 1059656"/>
                <a:gd name="connsiteY213" fmla="*/ 1121568 h 1347487"/>
                <a:gd name="connsiteX214" fmla="*/ 469106 w 1059656"/>
                <a:gd name="connsiteY214" fmla="*/ 1092993 h 1347487"/>
                <a:gd name="connsiteX215" fmla="*/ 461963 w 1059656"/>
                <a:gd name="connsiteY215" fmla="*/ 1090612 h 1347487"/>
                <a:gd name="connsiteX216" fmla="*/ 431006 w 1059656"/>
                <a:gd name="connsiteY216" fmla="*/ 1088231 h 1347487"/>
                <a:gd name="connsiteX217" fmla="*/ 416719 w 1059656"/>
                <a:gd name="connsiteY217" fmla="*/ 1083468 h 1347487"/>
                <a:gd name="connsiteX218" fmla="*/ 411956 w 1059656"/>
                <a:gd name="connsiteY218" fmla="*/ 1076325 h 1347487"/>
                <a:gd name="connsiteX219" fmla="*/ 402431 w 1059656"/>
                <a:gd name="connsiteY219" fmla="*/ 1069181 h 1347487"/>
                <a:gd name="connsiteX220" fmla="*/ 400050 w 1059656"/>
                <a:gd name="connsiteY220" fmla="*/ 1057275 h 1347487"/>
                <a:gd name="connsiteX221" fmla="*/ 404813 w 1059656"/>
                <a:gd name="connsiteY221" fmla="*/ 1040606 h 1347487"/>
                <a:gd name="connsiteX222" fmla="*/ 400050 w 1059656"/>
                <a:gd name="connsiteY222" fmla="*/ 1012031 h 1347487"/>
                <a:gd name="connsiteX223" fmla="*/ 388144 w 1059656"/>
                <a:gd name="connsiteY223" fmla="*/ 1016793 h 1347487"/>
                <a:gd name="connsiteX224" fmla="*/ 383381 w 1059656"/>
                <a:gd name="connsiteY224" fmla="*/ 1026318 h 1347487"/>
                <a:gd name="connsiteX225" fmla="*/ 378619 w 1059656"/>
                <a:gd name="connsiteY225" fmla="*/ 1052512 h 1347487"/>
                <a:gd name="connsiteX226" fmla="*/ 376238 w 1059656"/>
                <a:gd name="connsiteY226" fmla="*/ 1064418 h 1347487"/>
                <a:gd name="connsiteX227" fmla="*/ 359569 w 1059656"/>
                <a:gd name="connsiteY227" fmla="*/ 1081087 h 1347487"/>
                <a:gd name="connsiteX228" fmla="*/ 342900 w 1059656"/>
                <a:gd name="connsiteY228" fmla="*/ 1069181 h 1347487"/>
                <a:gd name="connsiteX229" fmla="*/ 330994 w 1059656"/>
                <a:gd name="connsiteY229" fmla="*/ 1057275 h 1347487"/>
                <a:gd name="connsiteX230" fmla="*/ 285750 w 1059656"/>
                <a:gd name="connsiteY230" fmla="*/ 1062037 h 1347487"/>
                <a:gd name="connsiteX231" fmla="*/ 278606 w 1059656"/>
                <a:gd name="connsiteY231" fmla="*/ 1066800 h 1347487"/>
                <a:gd name="connsiteX232" fmla="*/ 273844 w 1059656"/>
                <a:gd name="connsiteY232" fmla="*/ 1073943 h 1347487"/>
                <a:gd name="connsiteX233" fmla="*/ 266700 w 1059656"/>
                <a:gd name="connsiteY233" fmla="*/ 1076325 h 1347487"/>
                <a:gd name="connsiteX234" fmla="*/ 257175 w 1059656"/>
                <a:gd name="connsiteY234" fmla="*/ 1102518 h 1347487"/>
                <a:gd name="connsiteX235" fmla="*/ 219075 w 1059656"/>
                <a:gd name="connsiteY235" fmla="*/ 1095375 h 1347487"/>
                <a:gd name="connsiteX236" fmla="*/ 211931 w 1059656"/>
                <a:gd name="connsiteY236" fmla="*/ 1092993 h 1347487"/>
                <a:gd name="connsiteX237" fmla="*/ 204788 w 1059656"/>
                <a:gd name="connsiteY237" fmla="*/ 1088231 h 1347487"/>
                <a:gd name="connsiteX238" fmla="*/ 195263 w 1059656"/>
                <a:gd name="connsiteY238" fmla="*/ 1102518 h 1347487"/>
                <a:gd name="connsiteX239" fmla="*/ 169069 w 1059656"/>
                <a:gd name="connsiteY239" fmla="*/ 1109662 h 1347487"/>
                <a:gd name="connsiteX240" fmla="*/ 152400 w 1059656"/>
                <a:gd name="connsiteY240" fmla="*/ 1112043 h 1347487"/>
                <a:gd name="connsiteX241" fmla="*/ 138113 w 1059656"/>
                <a:gd name="connsiteY241" fmla="*/ 1126331 h 1347487"/>
                <a:gd name="connsiteX242" fmla="*/ 133350 w 1059656"/>
                <a:gd name="connsiteY242" fmla="*/ 1133475 h 1347487"/>
                <a:gd name="connsiteX243" fmla="*/ 123825 w 1059656"/>
                <a:gd name="connsiteY243" fmla="*/ 1140618 h 1347487"/>
                <a:gd name="connsiteX244" fmla="*/ 102394 w 1059656"/>
                <a:gd name="connsiteY244" fmla="*/ 1138237 h 1347487"/>
                <a:gd name="connsiteX245" fmla="*/ 92869 w 1059656"/>
                <a:gd name="connsiteY245" fmla="*/ 1119187 h 1347487"/>
                <a:gd name="connsiteX246" fmla="*/ 85725 w 1059656"/>
                <a:gd name="connsiteY246" fmla="*/ 1112043 h 1347487"/>
                <a:gd name="connsiteX247" fmla="*/ 66675 w 1059656"/>
                <a:gd name="connsiteY247" fmla="*/ 1104900 h 1347487"/>
                <a:gd name="connsiteX248" fmla="*/ 59531 w 1059656"/>
                <a:gd name="connsiteY248" fmla="*/ 1102518 h 1347487"/>
                <a:gd name="connsiteX249" fmla="*/ 52388 w 1059656"/>
                <a:gd name="connsiteY249" fmla="*/ 1095375 h 1347487"/>
                <a:gd name="connsiteX250" fmla="*/ 54769 w 1059656"/>
                <a:gd name="connsiteY250" fmla="*/ 1085850 h 1347487"/>
                <a:gd name="connsiteX251" fmla="*/ 66675 w 1059656"/>
                <a:gd name="connsiteY251" fmla="*/ 1069181 h 1347487"/>
                <a:gd name="connsiteX252" fmla="*/ 54769 w 1059656"/>
                <a:gd name="connsiteY252" fmla="*/ 1047750 h 1347487"/>
                <a:gd name="connsiteX253" fmla="*/ 57150 w 1059656"/>
                <a:gd name="connsiteY253" fmla="*/ 1028700 h 1347487"/>
                <a:gd name="connsiteX254" fmla="*/ 54769 w 1059656"/>
                <a:gd name="connsiteY254" fmla="*/ 1021556 h 1347487"/>
                <a:gd name="connsiteX255" fmla="*/ 52388 w 1059656"/>
                <a:gd name="connsiteY255" fmla="*/ 1002506 h 1347487"/>
                <a:gd name="connsiteX256" fmla="*/ 54769 w 1059656"/>
                <a:gd name="connsiteY256" fmla="*/ 966787 h 1347487"/>
                <a:gd name="connsiteX257" fmla="*/ 57150 w 1059656"/>
                <a:gd name="connsiteY257" fmla="*/ 957262 h 1347487"/>
                <a:gd name="connsiteX258" fmla="*/ 64294 w 1059656"/>
                <a:gd name="connsiteY258" fmla="*/ 950118 h 1347487"/>
                <a:gd name="connsiteX259" fmla="*/ 71438 w 1059656"/>
                <a:gd name="connsiteY259" fmla="*/ 947737 h 1347487"/>
                <a:gd name="connsiteX260" fmla="*/ 130969 w 1059656"/>
                <a:gd name="connsiteY260" fmla="*/ 945356 h 1347487"/>
                <a:gd name="connsiteX261" fmla="*/ 166688 w 1059656"/>
                <a:gd name="connsiteY261" fmla="*/ 950118 h 1347487"/>
                <a:gd name="connsiteX262" fmla="*/ 157163 w 1059656"/>
                <a:gd name="connsiteY262" fmla="*/ 935831 h 1347487"/>
                <a:gd name="connsiteX263" fmla="*/ 173831 w 1059656"/>
                <a:gd name="connsiteY263" fmla="*/ 914400 h 1347487"/>
                <a:gd name="connsiteX264" fmla="*/ 183356 w 1059656"/>
                <a:gd name="connsiteY264" fmla="*/ 900112 h 1347487"/>
                <a:gd name="connsiteX265" fmla="*/ 188119 w 1059656"/>
                <a:gd name="connsiteY265" fmla="*/ 885825 h 1347487"/>
                <a:gd name="connsiteX266" fmla="*/ 195263 w 1059656"/>
                <a:gd name="connsiteY266" fmla="*/ 862012 h 1347487"/>
                <a:gd name="connsiteX267" fmla="*/ 202406 w 1059656"/>
                <a:gd name="connsiteY267" fmla="*/ 859631 h 1347487"/>
                <a:gd name="connsiteX268" fmla="*/ 192881 w 1059656"/>
                <a:gd name="connsiteY268" fmla="*/ 847725 h 1347487"/>
                <a:gd name="connsiteX269" fmla="*/ 185738 w 1059656"/>
                <a:gd name="connsiteY269" fmla="*/ 840581 h 1347487"/>
                <a:gd name="connsiteX270" fmla="*/ 180975 w 1059656"/>
                <a:gd name="connsiteY270" fmla="*/ 833437 h 1347487"/>
                <a:gd name="connsiteX271" fmla="*/ 173831 w 1059656"/>
                <a:gd name="connsiteY271" fmla="*/ 831056 h 1347487"/>
                <a:gd name="connsiteX272" fmla="*/ 159544 w 1059656"/>
                <a:gd name="connsiteY272" fmla="*/ 828675 h 1347487"/>
                <a:gd name="connsiteX273" fmla="*/ 150019 w 1059656"/>
                <a:gd name="connsiteY273" fmla="*/ 826293 h 1347487"/>
                <a:gd name="connsiteX274" fmla="*/ 142875 w 1059656"/>
                <a:gd name="connsiteY274" fmla="*/ 821531 h 1347487"/>
                <a:gd name="connsiteX275" fmla="*/ 54769 w 1059656"/>
                <a:gd name="connsiteY275" fmla="*/ 814387 h 1347487"/>
                <a:gd name="connsiteX276" fmla="*/ 38100 w 1059656"/>
                <a:gd name="connsiteY276" fmla="*/ 804862 h 1347487"/>
                <a:gd name="connsiteX277" fmla="*/ 30956 w 1059656"/>
                <a:gd name="connsiteY277" fmla="*/ 802481 h 1347487"/>
                <a:gd name="connsiteX278" fmla="*/ 26194 w 1059656"/>
                <a:gd name="connsiteY278" fmla="*/ 812006 h 1347487"/>
                <a:gd name="connsiteX279" fmla="*/ 4763 w 1059656"/>
                <a:gd name="connsiteY279" fmla="*/ 804862 h 1347487"/>
                <a:gd name="connsiteX280" fmla="*/ 0 w 1059656"/>
                <a:gd name="connsiteY280" fmla="*/ 797718 h 1347487"/>
                <a:gd name="connsiteX281" fmla="*/ 14288 w 1059656"/>
                <a:gd name="connsiteY281" fmla="*/ 771525 h 1347487"/>
                <a:gd name="connsiteX282" fmla="*/ 21431 w 1059656"/>
                <a:gd name="connsiteY282" fmla="*/ 757237 h 1347487"/>
                <a:gd name="connsiteX283" fmla="*/ 19050 w 1059656"/>
                <a:gd name="connsiteY283" fmla="*/ 745331 h 1347487"/>
                <a:gd name="connsiteX284" fmla="*/ 21431 w 1059656"/>
                <a:gd name="connsiteY284" fmla="*/ 723900 h 1347487"/>
                <a:gd name="connsiteX285" fmla="*/ 23813 w 1059656"/>
                <a:gd name="connsiteY285" fmla="*/ 711993 h 1347487"/>
                <a:gd name="connsiteX286" fmla="*/ 38100 w 1059656"/>
                <a:gd name="connsiteY286" fmla="*/ 700087 h 1347487"/>
                <a:gd name="connsiteX287" fmla="*/ 45244 w 1059656"/>
                <a:gd name="connsiteY287" fmla="*/ 692943 h 1347487"/>
                <a:gd name="connsiteX288" fmla="*/ 50006 w 1059656"/>
                <a:gd name="connsiteY288" fmla="*/ 676275 h 1347487"/>
                <a:gd name="connsiteX289" fmla="*/ 52388 w 1059656"/>
                <a:gd name="connsiteY289" fmla="*/ 669131 h 1347487"/>
                <a:gd name="connsiteX290" fmla="*/ 59531 w 1059656"/>
                <a:gd name="connsiteY290" fmla="*/ 664368 h 1347487"/>
                <a:gd name="connsiteX291" fmla="*/ 109538 w 1059656"/>
                <a:gd name="connsiteY291" fmla="*/ 654843 h 1347487"/>
                <a:gd name="connsiteX292" fmla="*/ 116681 w 1059656"/>
                <a:gd name="connsiteY292" fmla="*/ 647700 h 1347487"/>
                <a:gd name="connsiteX293" fmla="*/ 123825 w 1059656"/>
                <a:gd name="connsiteY293" fmla="*/ 621506 h 1347487"/>
                <a:gd name="connsiteX294" fmla="*/ 130969 w 1059656"/>
                <a:gd name="connsiteY294" fmla="*/ 616743 h 1347487"/>
                <a:gd name="connsiteX295" fmla="*/ 154781 w 1059656"/>
                <a:gd name="connsiteY295" fmla="*/ 609600 h 1347487"/>
                <a:gd name="connsiteX296" fmla="*/ 161925 w 1059656"/>
                <a:gd name="connsiteY296" fmla="*/ 607218 h 1347487"/>
                <a:gd name="connsiteX297" fmla="*/ 152400 w 1059656"/>
                <a:gd name="connsiteY297" fmla="*/ 595312 h 1347487"/>
                <a:gd name="connsiteX298" fmla="*/ 150019 w 1059656"/>
                <a:gd name="connsiteY298" fmla="*/ 588168 h 1347487"/>
                <a:gd name="connsiteX299" fmla="*/ 154781 w 1059656"/>
                <a:gd name="connsiteY299" fmla="*/ 578643 h 1347487"/>
                <a:gd name="connsiteX300" fmla="*/ 164306 w 1059656"/>
                <a:gd name="connsiteY300" fmla="*/ 573881 h 1347487"/>
                <a:gd name="connsiteX301" fmla="*/ 171450 w 1059656"/>
                <a:gd name="connsiteY301" fmla="*/ 569118 h 1347487"/>
                <a:gd name="connsiteX302" fmla="*/ 209550 w 1059656"/>
                <a:gd name="connsiteY302" fmla="*/ 564356 h 1347487"/>
                <a:gd name="connsiteX303" fmla="*/ 190500 w 1059656"/>
                <a:gd name="connsiteY303" fmla="*/ 535781 h 1347487"/>
                <a:gd name="connsiteX304" fmla="*/ 183356 w 1059656"/>
                <a:gd name="connsiteY304" fmla="*/ 531018 h 1347487"/>
                <a:gd name="connsiteX305" fmla="*/ 173831 w 1059656"/>
                <a:gd name="connsiteY305" fmla="*/ 523875 h 1347487"/>
                <a:gd name="connsiteX306" fmla="*/ 159544 w 1059656"/>
                <a:gd name="connsiteY306" fmla="*/ 514350 h 1347487"/>
                <a:gd name="connsiteX307" fmla="*/ 150019 w 1059656"/>
                <a:gd name="connsiteY307" fmla="*/ 500062 h 1347487"/>
                <a:gd name="connsiteX308" fmla="*/ 152400 w 1059656"/>
                <a:gd name="connsiteY308" fmla="*/ 490537 h 1347487"/>
                <a:gd name="connsiteX309" fmla="*/ 150019 w 1059656"/>
                <a:gd name="connsiteY309" fmla="*/ 476250 h 1347487"/>
                <a:gd name="connsiteX310" fmla="*/ 142875 w 1059656"/>
                <a:gd name="connsiteY310" fmla="*/ 473868 h 1347487"/>
                <a:gd name="connsiteX311" fmla="*/ 133350 w 1059656"/>
                <a:gd name="connsiteY311" fmla="*/ 466725 h 1347487"/>
                <a:gd name="connsiteX312" fmla="*/ 126206 w 1059656"/>
                <a:gd name="connsiteY312" fmla="*/ 461962 h 1347487"/>
                <a:gd name="connsiteX313" fmla="*/ 138113 w 1059656"/>
                <a:gd name="connsiteY313" fmla="*/ 431006 h 1347487"/>
                <a:gd name="connsiteX314" fmla="*/ 142875 w 1059656"/>
                <a:gd name="connsiteY314" fmla="*/ 416718 h 1347487"/>
                <a:gd name="connsiteX315" fmla="*/ 140494 w 1059656"/>
                <a:gd name="connsiteY315" fmla="*/ 402431 h 1347487"/>
                <a:gd name="connsiteX316" fmla="*/ 138113 w 1059656"/>
                <a:gd name="connsiteY316" fmla="*/ 369093 h 1347487"/>
                <a:gd name="connsiteX317" fmla="*/ 130969 w 1059656"/>
                <a:gd name="connsiteY317" fmla="*/ 366712 h 1347487"/>
                <a:gd name="connsiteX318" fmla="*/ 121444 w 1059656"/>
                <a:gd name="connsiteY318" fmla="*/ 361950 h 1347487"/>
                <a:gd name="connsiteX319" fmla="*/ 123825 w 1059656"/>
                <a:gd name="connsiteY319" fmla="*/ 309562 h 1347487"/>
                <a:gd name="connsiteX320" fmla="*/ 126206 w 1059656"/>
                <a:gd name="connsiteY320" fmla="*/ 295275 h 1347487"/>
                <a:gd name="connsiteX321" fmla="*/ 123825 w 1059656"/>
                <a:gd name="connsiteY321" fmla="*/ 271462 h 1347487"/>
                <a:gd name="connsiteX322" fmla="*/ 114300 w 1059656"/>
                <a:gd name="connsiteY322" fmla="*/ 273843 h 1347487"/>
                <a:gd name="connsiteX323" fmla="*/ 107156 w 1059656"/>
                <a:gd name="connsiteY323" fmla="*/ 278606 h 1347487"/>
                <a:gd name="connsiteX324" fmla="*/ 95250 w 1059656"/>
                <a:gd name="connsiteY324" fmla="*/ 283368 h 1347487"/>
                <a:gd name="connsiteX325" fmla="*/ 88106 w 1059656"/>
                <a:gd name="connsiteY325" fmla="*/ 280987 h 1347487"/>
                <a:gd name="connsiteX326" fmla="*/ 66675 w 1059656"/>
                <a:gd name="connsiteY326" fmla="*/ 261937 h 1347487"/>
                <a:gd name="connsiteX327" fmla="*/ 52388 w 1059656"/>
                <a:gd name="connsiteY327" fmla="*/ 257175 h 1347487"/>
                <a:gd name="connsiteX328" fmla="*/ 38100 w 1059656"/>
                <a:gd name="connsiteY328" fmla="*/ 242887 h 1347487"/>
                <a:gd name="connsiteX329" fmla="*/ 33338 w 1059656"/>
                <a:gd name="connsiteY329" fmla="*/ 228600 h 1347487"/>
                <a:gd name="connsiteX330" fmla="*/ 45244 w 1059656"/>
                <a:gd name="connsiteY330" fmla="*/ 207168 h 1347487"/>
                <a:gd name="connsiteX331" fmla="*/ 52388 w 1059656"/>
                <a:gd name="connsiteY331" fmla="*/ 204787 h 1347487"/>
                <a:gd name="connsiteX332" fmla="*/ 59531 w 1059656"/>
                <a:gd name="connsiteY332" fmla="*/ 211931 h 13474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</a:cxnLst>
              <a:rect l="l" t="t" r="r" b="b"/>
              <a:pathLst>
                <a:path w="1059656" h="1347487">
                  <a:moveTo>
                    <a:pt x="59531" y="211931"/>
                  </a:moveTo>
                  <a:cubicBezTo>
                    <a:pt x="65484" y="213122"/>
                    <a:pt x="52662" y="211931"/>
                    <a:pt x="88106" y="211931"/>
                  </a:cubicBezTo>
                  <a:cubicBezTo>
                    <a:pt x="92934" y="211931"/>
                    <a:pt x="97631" y="210344"/>
                    <a:pt x="102394" y="209550"/>
                  </a:cubicBezTo>
                  <a:cubicBezTo>
                    <a:pt x="106362" y="197644"/>
                    <a:pt x="109537" y="197643"/>
                    <a:pt x="104775" y="188118"/>
                  </a:cubicBezTo>
                  <a:cubicBezTo>
                    <a:pt x="103495" y="185558"/>
                    <a:pt x="101600" y="183356"/>
                    <a:pt x="100013" y="180975"/>
                  </a:cubicBezTo>
                  <a:cubicBezTo>
                    <a:pt x="104963" y="156218"/>
                    <a:pt x="97131" y="179094"/>
                    <a:pt x="111919" y="164306"/>
                  </a:cubicBezTo>
                  <a:cubicBezTo>
                    <a:pt x="113136" y="163089"/>
                    <a:pt x="116558" y="147822"/>
                    <a:pt x="116681" y="147637"/>
                  </a:cubicBezTo>
                  <a:cubicBezTo>
                    <a:pt x="118269" y="145256"/>
                    <a:pt x="121444" y="144462"/>
                    <a:pt x="123825" y="142875"/>
                  </a:cubicBezTo>
                  <a:cubicBezTo>
                    <a:pt x="124619" y="140494"/>
                    <a:pt x="125714" y="138192"/>
                    <a:pt x="126206" y="135731"/>
                  </a:cubicBezTo>
                  <a:cubicBezTo>
                    <a:pt x="130186" y="115831"/>
                    <a:pt x="128405" y="106418"/>
                    <a:pt x="130969" y="83343"/>
                  </a:cubicBezTo>
                  <a:cubicBezTo>
                    <a:pt x="131246" y="80849"/>
                    <a:pt x="132661" y="78613"/>
                    <a:pt x="133350" y="76200"/>
                  </a:cubicBezTo>
                  <a:cubicBezTo>
                    <a:pt x="134249" y="73053"/>
                    <a:pt x="134937" y="69850"/>
                    <a:pt x="135731" y="66675"/>
                  </a:cubicBezTo>
                  <a:cubicBezTo>
                    <a:pt x="136525" y="56356"/>
                    <a:pt x="136206" y="45890"/>
                    <a:pt x="138113" y="35718"/>
                  </a:cubicBezTo>
                  <a:cubicBezTo>
                    <a:pt x="138640" y="32905"/>
                    <a:pt x="140448" y="30092"/>
                    <a:pt x="142875" y="28575"/>
                  </a:cubicBezTo>
                  <a:cubicBezTo>
                    <a:pt x="147132" y="25914"/>
                    <a:pt x="157163" y="23812"/>
                    <a:pt x="157163" y="23812"/>
                  </a:cubicBezTo>
                  <a:cubicBezTo>
                    <a:pt x="159544" y="22225"/>
                    <a:pt x="163243" y="21707"/>
                    <a:pt x="164306" y="19050"/>
                  </a:cubicBezTo>
                  <a:cubicBezTo>
                    <a:pt x="165538" y="15969"/>
                    <a:pt x="158166" y="6267"/>
                    <a:pt x="157163" y="4762"/>
                  </a:cubicBezTo>
                  <a:cubicBezTo>
                    <a:pt x="168341" y="1036"/>
                    <a:pt x="169786" y="0"/>
                    <a:pt x="185738" y="0"/>
                  </a:cubicBezTo>
                  <a:cubicBezTo>
                    <a:pt x="192137" y="0"/>
                    <a:pt x="198438" y="1587"/>
                    <a:pt x="204788" y="2381"/>
                  </a:cubicBezTo>
                  <a:cubicBezTo>
                    <a:pt x="209495" y="3950"/>
                    <a:pt x="215717" y="5328"/>
                    <a:pt x="219075" y="9525"/>
                  </a:cubicBezTo>
                  <a:cubicBezTo>
                    <a:pt x="220643" y="11485"/>
                    <a:pt x="219031" y="16021"/>
                    <a:pt x="221456" y="16668"/>
                  </a:cubicBezTo>
                  <a:cubicBezTo>
                    <a:pt x="232221" y="19539"/>
                    <a:pt x="243681" y="18256"/>
                    <a:pt x="254794" y="19050"/>
                  </a:cubicBezTo>
                  <a:lnTo>
                    <a:pt x="259556" y="33337"/>
                  </a:lnTo>
                  <a:cubicBezTo>
                    <a:pt x="261083" y="37918"/>
                    <a:pt x="257864" y="45033"/>
                    <a:pt x="261938" y="47625"/>
                  </a:cubicBezTo>
                  <a:cubicBezTo>
                    <a:pt x="268668" y="51908"/>
                    <a:pt x="277828" y="49074"/>
                    <a:pt x="285750" y="50006"/>
                  </a:cubicBezTo>
                  <a:cubicBezTo>
                    <a:pt x="291324" y="50662"/>
                    <a:pt x="296863" y="51593"/>
                    <a:pt x="302419" y="52387"/>
                  </a:cubicBezTo>
                  <a:cubicBezTo>
                    <a:pt x="304800" y="53181"/>
                    <a:pt x="307788" y="52993"/>
                    <a:pt x="309563" y="54768"/>
                  </a:cubicBezTo>
                  <a:cubicBezTo>
                    <a:pt x="312073" y="57278"/>
                    <a:pt x="312262" y="61404"/>
                    <a:pt x="314325" y="64293"/>
                  </a:cubicBezTo>
                  <a:cubicBezTo>
                    <a:pt x="316282" y="67033"/>
                    <a:pt x="319088" y="69056"/>
                    <a:pt x="321469" y="71437"/>
                  </a:cubicBezTo>
                  <a:cubicBezTo>
                    <a:pt x="323056" y="76200"/>
                    <a:pt x="325873" y="80718"/>
                    <a:pt x="326231" y="85725"/>
                  </a:cubicBezTo>
                  <a:cubicBezTo>
                    <a:pt x="327421" y="102383"/>
                    <a:pt x="327447" y="117389"/>
                    <a:pt x="330994" y="133350"/>
                  </a:cubicBezTo>
                  <a:cubicBezTo>
                    <a:pt x="331538" y="135800"/>
                    <a:pt x="332581" y="138112"/>
                    <a:pt x="333375" y="140493"/>
                  </a:cubicBezTo>
                  <a:cubicBezTo>
                    <a:pt x="332581" y="146049"/>
                    <a:pt x="332095" y="151658"/>
                    <a:pt x="330994" y="157162"/>
                  </a:cubicBezTo>
                  <a:cubicBezTo>
                    <a:pt x="330502" y="159623"/>
                    <a:pt x="327154" y="162263"/>
                    <a:pt x="328613" y="164306"/>
                  </a:cubicBezTo>
                  <a:cubicBezTo>
                    <a:pt x="331940" y="168964"/>
                    <a:pt x="342900" y="173831"/>
                    <a:pt x="342900" y="173831"/>
                  </a:cubicBezTo>
                  <a:cubicBezTo>
                    <a:pt x="343694" y="176212"/>
                    <a:pt x="343506" y="179200"/>
                    <a:pt x="345281" y="180975"/>
                  </a:cubicBezTo>
                  <a:cubicBezTo>
                    <a:pt x="347056" y="182750"/>
                    <a:pt x="350336" y="181964"/>
                    <a:pt x="352425" y="183356"/>
                  </a:cubicBezTo>
                  <a:cubicBezTo>
                    <a:pt x="355227" y="185224"/>
                    <a:pt x="357188" y="188119"/>
                    <a:pt x="359569" y="190500"/>
                  </a:cubicBezTo>
                  <a:cubicBezTo>
                    <a:pt x="358775" y="196850"/>
                    <a:pt x="358872" y="203376"/>
                    <a:pt x="357188" y="209550"/>
                  </a:cubicBezTo>
                  <a:cubicBezTo>
                    <a:pt x="355945" y="214106"/>
                    <a:pt x="348107" y="221011"/>
                    <a:pt x="345281" y="223837"/>
                  </a:cubicBezTo>
                  <a:cubicBezTo>
                    <a:pt x="336602" y="249877"/>
                    <a:pt x="350441" y="210444"/>
                    <a:pt x="338138" y="238125"/>
                  </a:cubicBezTo>
                  <a:cubicBezTo>
                    <a:pt x="338132" y="238139"/>
                    <a:pt x="332187" y="255977"/>
                    <a:pt x="330994" y="259556"/>
                  </a:cubicBezTo>
                  <a:cubicBezTo>
                    <a:pt x="329872" y="262924"/>
                    <a:pt x="327629" y="265818"/>
                    <a:pt x="326231" y="269081"/>
                  </a:cubicBezTo>
                  <a:cubicBezTo>
                    <a:pt x="325242" y="271388"/>
                    <a:pt x="324644" y="273844"/>
                    <a:pt x="323850" y="276225"/>
                  </a:cubicBezTo>
                  <a:cubicBezTo>
                    <a:pt x="324644" y="298450"/>
                    <a:pt x="325031" y="320693"/>
                    <a:pt x="326231" y="342900"/>
                  </a:cubicBezTo>
                  <a:cubicBezTo>
                    <a:pt x="327499" y="366362"/>
                    <a:pt x="322280" y="362220"/>
                    <a:pt x="335756" y="366712"/>
                  </a:cubicBezTo>
                  <a:cubicBezTo>
                    <a:pt x="338137" y="365918"/>
                    <a:pt x="340721" y="365576"/>
                    <a:pt x="342900" y="364331"/>
                  </a:cubicBezTo>
                  <a:cubicBezTo>
                    <a:pt x="346346" y="362362"/>
                    <a:pt x="348520" y="357897"/>
                    <a:pt x="352425" y="357187"/>
                  </a:cubicBezTo>
                  <a:cubicBezTo>
                    <a:pt x="357947" y="356183"/>
                    <a:pt x="363538" y="358774"/>
                    <a:pt x="369094" y="359568"/>
                  </a:cubicBezTo>
                  <a:cubicBezTo>
                    <a:pt x="374188" y="361267"/>
                    <a:pt x="379581" y="362369"/>
                    <a:pt x="383381" y="366712"/>
                  </a:cubicBezTo>
                  <a:cubicBezTo>
                    <a:pt x="387150" y="371020"/>
                    <a:pt x="392906" y="381000"/>
                    <a:pt x="392906" y="381000"/>
                  </a:cubicBezTo>
                  <a:cubicBezTo>
                    <a:pt x="393700" y="384175"/>
                    <a:pt x="394978" y="387267"/>
                    <a:pt x="395288" y="390525"/>
                  </a:cubicBezTo>
                  <a:cubicBezTo>
                    <a:pt x="396570" y="403981"/>
                    <a:pt x="394737" y="417811"/>
                    <a:pt x="397669" y="431006"/>
                  </a:cubicBezTo>
                  <a:cubicBezTo>
                    <a:pt x="398214" y="433456"/>
                    <a:pt x="402328" y="433032"/>
                    <a:pt x="404813" y="433387"/>
                  </a:cubicBezTo>
                  <a:cubicBezTo>
                    <a:pt x="413492" y="434627"/>
                    <a:pt x="422275" y="434974"/>
                    <a:pt x="431006" y="435768"/>
                  </a:cubicBezTo>
                  <a:cubicBezTo>
                    <a:pt x="447993" y="441432"/>
                    <a:pt x="427456" y="433401"/>
                    <a:pt x="445294" y="445293"/>
                  </a:cubicBezTo>
                  <a:cubicBezTo>
                    <a:pt x="447347" y="446661"/>
                    <a:pt x="460688" y="449737"/>
                    <a:pt x="461963" y="450056"/>
                  </a:cubicBezTo>
                  <a:cubicBezTo>
                    <a:pt x="463264" y="472176"/>
                    <a:pt x="453362" y="487531"/>
                    <a:pt x="471488" y="495300"/>
                  </a:cubicBezTo>
                  <a:cubicBezTo>
                    <a:pt x="474496" y="496589"/>
                    <a:pt x="477838" y="496887"/>
                    <a:pt x="481013" y="497681"/>
                  </a:cubicBezTo>
                  <a:cubicBezTo>
                    <a:pt x="486569" y="496887"/>
                    <a:pt x="492661" y="497810"/>
                    <a:pt x="497681" y="495300"/>
                  </a:cubicBezTo>
                  <a:cubicBezTo>
                    <a:pt x="499926" y="494177"/>
                    <a:pt x="500063" y="490666"/>
                    <a:pt x="500063" y="488156"/>
                  </a:cubicBezTo>
                  <a:cubicBezTo>
                    <a:pt x="500063" y="432551"/>
                    <a:pt x="510136" y="445843"/>
                    <a:pt x="490538" y="426243"/>
                  </a:cubicBezTo>
                  <a:cubicBezTo>
                    <a:pt x="489744" y="423862"/>
                    <a:pt x="487362" y="421481"/>
                    <a:pt x="488156" y="419100"/>
                  </a:cubicBezTo>
                  <a:cubicBezTo>
                    <a:pt x="491471" y="409153"/>
                    <a:pt x="505336" y="397158"/>
                    <a:pt x="511969" y="390525"/>
                  </a:cubicBezTo>
                  <a:cubicBezTo>
                    <a:pt x="515519" y="386975"/>
                    <a:pt x="526256" y="385762"/>
                    <a:pt x="526256" y="385762"/>
                  </a:cubicBezTo>
                  <a:cubicBezTo>
                    <a:pt x="527844" y="383381"/>
                    <a:pt x="531257" y="381470"/>
                    <a:pt x="531019" y="378618"/>
                  </a:cubicBezTo>
                  <a:cubicBezTo>
                    <a:pt x="530394" y="371114"/>
                    <a:pt x="526256" y="364331"/>
                    <a:pt x="523875" y="357187"/>
                  </a:cubicBezTo>
                  <a:cubicBezTo>
                    <a:pt x="518721" y="341725"/>
                    <a:pt x="518997" y="349816"/>
                    <a:pt x="547688" y="352425"/>
                  </a:cubicBezTo>
                  <a:cubicBezTo>
                    <a:pt x="550069" y="353219"/>
                    <a:pt x="552355" y="355219"/>
                    <a:pt x="554831" y="354806"/>
                  </a:cubicBezTo>
                  <a:cubicBezTo>
                    <a:pt x="560023" y="353940"/>
                    <a:pt x="565544" y="345283"/>
                    <a:pt x="569119" y="342900"/>
                  </a:cubicBezTo>
                  <a:cubicBezTo>
                    <a:pt x="571208" y="341508"/>
                    <a:pt x="574018" y="341641"/>
                    <a:pt x="576263" y="340518"/>
                  </a:cubicBezTo>
                  <a:cubicBezTo>
                    <a:pt x="578822" y="339238"/>
                    <a:pt x="580979" y="337273"/>
                    <a:pt x="583406" y="335756"/>
                  </a:cubicBezTo>
                  <a:cubicBezTo>
                    <a:pt x="587331" y="333303"/>
                    <a:pt x="591173" y="330682"/>
                    <a:pt x="595313" y="328612"/>
                  </a:cubicBezTo>
                  <a:cubicBezTo>
                    <a:pt x="605039" y="323749"/>
                    <a:pt x="624648" y="324382"/>
                    <a:pt x="631031" y="323850"/>
                  </a:cubicBezTo>
                  <a:cubicBezTo>
                    <a:pt x="636302" y="320336"/>
                    <a:pt x="641652" y="317443"/>
                    <a:pt x="645319" y="311943"/>
                  </a:cubicBezTo>
                  <a:cubicBezTo>
                    <a:pt x="646711" y="309855"/>
                    <a:pt x="646578" y="307045"/>
                    <a:pt x="647700" y="304800"/>
                  </a:cubicBezTo>
                  <a:cubicBezTo>
                    <a:pt x="649051" y="302098"/>
                    <a:pt x="658530" y="289207"/>
                    <a:pt x="659606" y="288131"/>
                  </a:cubicBezTo>
                  <a:cubicBezTo>
                    <a:pt x="661630" y="286107"/>
                    <a:pt x="664369" y="284956"/>
                    <a:pt x="666750" y="283368"/>
                  </a:cubicBezTo>
                  <a:cubicBezTo>
                    <a:pt x="682625" y="284162"/>
                    <a:pt x="698540" y="284373"/>
                    <a:pt x="714375" y="285750"/>
                  </a:cubicBezTo>
                  <a:cubicBezTo>
                    <a:pt x="716876" y="285967"/>
                    <a:pt x="720127" y="286042"/>
                    <a:pt x="721519" y="288131"/>
                  </a:cubicBezTo>
                  <a:cubicBezTo>
                    <a:pt x="723764" y="291498"/>
                    <a:pt x="723106" y="296068"/>
                    <a:pt x="723900" y="300037"/>
                  </a:cubicBezTo>
                  <a:lnTo>
                    <a:pt x="745331" y="278606"/>
                  </a:lnTo>
                  <a:cubicBezTo>
                    <a:pt x="747712" y="276225"/>
                    <a:pt x="749673" y="273330"/>
                    <a:pt x="752475" y="271462"/>
                  </a:cubicBezTo>
                  <a:lnTo>
                    <a:pt x="759619" y="266700"/>
                  </a:lnTo>
                  <a:lnTo>
                    <a:pt x="769144" y="238125"/>
                  </a:lnTo>
                  <a:cubicBezTo>
                    <a:pt x="770049" y="235410"/>
                    <a:pt x="773907" y="234950"/>
                    <a:pt x="776288" y="233362"/>
                  </a:cubicBezTo>
                  <a:cubicBezTo>
                    <a:pt x="785315" y="219821"/>
                    <a:pt x="783383" y="218302"/>
                    <a:pt x="797719" y="211931"/>
                  </a:cubicBezTo>
                  <a:cubicBezTo>
                    <a:pt x="800710" y="210602"/>
                    <a:pt x="804069" y="210344"/>
                    <a:pt x="807244" y="209550"/>
                  </a:cubicBezTo>
                  <a:cubicBezTo>
                    <a:pt x="813805" y="210370"/>
                    <a:pt x="826098" y="210642"/>
                    <a:pt x="833438" y="214312"/>
                  </a:cubicBezTo>
                  <a:cubicBezTo>
                    <a:pt x="840738" y="217962"/>
                    <a:pt x="839560" y="220367"/>
                    <a:pt x="847725" y="221456"/>
                  </a:cubicBezTo>
                  <a:cubicBezTo>
                    <a:pt x="857199" y="222719"/>
                    <a:pt x="866800" y="222782"/>
                    <a:pt x="876300" y="223837"/>
                  </a:cubicBezTo>
                  <a:cubicBezTo>
                    <a:pt x="881099" y="224370"/>
                    <a:pt x="885825" y="225424"/>
                    <a:pt x="890588" y="226218"/>
                  </a:cubicBezTo>
                  <a:cubicBezTo>
                    <a:pt x="913607" y="225424"/>
                    <a:pt x="936656" y="225274"/>
                    <a:pt x="959644" y="223837"/>
                  </a:cubicBezTo>
                  <a:cubicBezTo>
                    <a:pt x="962149" y="223680"/>
                    <a:pt x="964293" y="221179"/>
                    <a:pt x="966788" y="221456"/>
                  </a:cubicBezTo>
                  <a:cubicBezTo>
                    <a:pt x="974357" y="222297"/>
                    <a:pt x="983718" y="227539"/>
                    <a:pt x="990600" y="230981"/>
                  </a:cubicBezTo>
                  <a:cubicBezTo>
                    <a:pt x="993811" y="235797"/>
                    <a:pt x="997040" y="239282"/>
                    <a:pt x="997744" y="245268"/>
                  </a:cubicBezTo>
                  <a:cubicBezTo>
                    <a:pt x="1002360" y="284507"/>
                    <a:pt x="993423" y="268554"/>
                    <a:pt x="1004888" y="285750"/>
                  </a:cubicBezTo>
                  <a:cubicBezTo>
                    <a:pt x="1005828" y="304560"/>
                    <a:pt x="1009773" y="336018"/>
                    <a:pt x="1004888" y="357187"/>
                  </a:cubicBezTo>
                  <a:cubicBezTo>
                    <a:pt x="1004244" y="359976"/>
                    <a:pt x="1002026" y="362192"/>
                    <a:pt x="1000125" y="364331"/>
                  </a:cubicBezTo>
                  <a:cubicBezTo>
                    <a:pt x="978377" y="388798"/>
                    <a:pt x="991885" y="369548"/>
                    <a:pt x="981075" y="385762"/>
                  </a:cubicBezTo>
                  <a:lnTo>
                    <a:pt x="976313" y="404812"/>
                  </a:lnTo>
                  <a:cubicBezTo>
                    <a:pt x="975704" y="407247"/>
                    <a:pt x="975176" y="409777"/>
                    <a:pt x="973931" y="411956"/>
                  </a:cubicBezTo>
                  <a:cubicBezTo>
                    <a:pt x="971962" y="415402"/>
                    <a:pt x="969169" y="418306"/>
                    <a:pt x="966788" y="421481"/>
                  </a:cubicBezTo>
                  <a:cubicBezTo>
                    <a:pt x="961090" y="438571"/>
                    <a:pt x="963306" y="428884"/>
                    <a:pt x="966788" y="461962"/>
                  </a:cubicBezTo>
                  <a:cubicBezTo>
                    <a:pt x="967212" y="465987"/>
                    <a:pt x="967748" y="470078"/>
                    <a:pt x="969169" y="473868"/>
                  </a:cubicBezTo>
                  <a:cubicBezTo>
                    <a:pt x="970174" y="476548"/>
                    <a:pt x="972651" y="478452"/>
                    <a:pt x="973931" y="481012"/>
                  </a:cubicBezTo>
                  <a:cubicBezTo>
                    <a:pt x="975054" y="483257"/>
                    <a:pt x="974745" y="486196"/>
                    <a:pt x="976313" y="488156"/>
                  </a:cubicBezTo>
                  <a:cubicBezTo>
                    <a:pt x="978101" y="490391"/>
                    <a:pt x="981075" y="491331"/>
                    <a:pt x="983456" y="492918"/>
                  </a:cubicBezTo>
                  <a:cubicBezTo>
                    <a:pt x="985044" y="495299"/>
                    <a:pt x="985838" y="498474"/>
                    <a:pt x="988219" y="500062"/>
                  </a:cubicBezTo>
                  <a:cubicBezTo>
                    <a:pt x="990942" y="501877"/>
                    <a:pt x="994482" y="502182"/>
                    <a:pt x="997744" y="502443"/>
                  </a:cubicBezTo>
                  <a:cubicBezTo>
                    <a:pt x="1014378" y="503774"/>
                    <a:pt x="1031081" y="504031"/>
                    <a:pt x="1047750" y="504825"/>
                  </a:cubicBezTo>
                  <a:cubicBezTo>
                    <a:pt x="1050926" y="506942"/>
                    <a:pt x="1059656" y="511438"/>
                    <a:pt x="1059656" y="516731"/>
                  </a:cubicBezTo>
                  <a:cubicBezTo>
                    <a:pt x="1059656" y="519593"/>
                    <a:pt x="1056726" y="521676"/>
                    <a:pt x="1054894" y="523875"/>
                  </a:cubicBezTo>
                  <a:cubicBezTo>
                    <a:pt x="1039615" y="542209"/>
                    <a:pt x="1054811" y="520425"/>
                    <a:pt x="1042988" y="538162"/>
                  </a:cubicBezTo>
                  <a:cubicBezTo>
                    <a:pt x="1039495" y="552129"/>
                    <a:pt x="1040124" y="543840"/>
                    <a:pt x="1042988" y="559593"/>
                  </a:cubicBezTo>
                  <a:cubicBezTo>
                    <a:pt x="1043721" y="563625"/>
                    <a:pt x="1044913" y="575919"/>
                    <a:pt x="1047750" y="581025"/>
                  </a:cubicBezTo>
                  <a:cubicBezTo>
                    <a:pt x="1050530" y="586028"/>
                    <a:pt x="1057275" y="595312"/>
                    <a:pt x="1057275" y="595312"/>
                  </a:cubicBezTo>
                  <a:cubicBezTo>
                    <a:pt x="1056481" y="601662"/>
                    <a:pt x="1056578" y="608188"/>
                    <a:pt x="1054894" y="614362"/>
                  </a:cubicBezTo>
                  <a:cubicBezTo>
                    <a:pt x="1053651" y="618919"/>
                    <a:pt x="1045815" y="625823"/>
                    <a:pt x="1042988" y="628650"/>
                  </a:cubicBezTo>
                  <a:cubicBezTo>
                    <a:pt x="1037606" y="644788"/>
                    <a:pt x="1042988" y="625101"/>
                    <a:pt x="1042988" y="652462"/>
                  </a:cubicBezTo>
                  <a:cubicBezTo>
                    <a:pt x="1042988" y="659650"/>
                    <a:pt x="1042720" y="667023"/>
                    <a:pt x="1040606" y="673893"/>
                  </a:cubicBezTo>
                  <a:cubicBezTo>
                    <a:pt x="1037578" y="683733"/>
                    <a:pt x="1031426" y="683902"/>
                    <a:pt x="1023938" y="688181"/>
                  </a:cubicBezTo>
                  <a:cubicBezTo>
                    <a:pt x="1021453" y="689601"/>
                    <a:pt x="1019409" y="691781"/>
                    <a:pt x="1016794" y="692943"/>
                  </a:cubicBezTo>
                  <a:cubicBezTo>
                    <a:pt x="1012206" y="694982"/>
                    <a:pt x="1002506" y="697706"/>
                    <a:pt x="1002506" y="697706"/>
                  </a:cubicBezTo>
                  <a:cubicBezTo>
                    <a:pt x="1000125" y="699293"/>
                    <a:pt x="997978" y="701306"/>
                    <a:pt x="995363" y="702468"/>
                  </a:cubicBezTo>
                  <a:cubicBezTo>
                    <a:pt x="990775" y="704507"/>
                    <a:pt x="981075" y="707231"/>
                    <a:pt x="981075" y="707231"/>
                  </a:cubicBezTo>
                  <a:cubicBezTo>
                    <a:pt x="977900" y="706437"/>
                    <a:pt x="974064" y="706945"/>
                    <a:pt x="971550" y="704850"/>
                  </a:cubicBezTo>
                  <a:cubicBezTo>
                    <a:pt x="968836" y="702588"/>
                    <a:pt x="965669" y="691968"/>
                    <a:pt x="964406" y="688181"/>
                  </a:cubicBezTo>
                  <a:cubicBezTo>
                    <a:pt x="963612" y="682625"/>
                    <a:pt x="963638" y="676888"/>
                    <a:pt x="962025" y="671512"/>
                  </a:cubicBezTo>
                  <a:cubicBezTo>
                    <a:pt x="961203" y="668771"/>
                    <a:pt x="960057" y="664989"/>
                    <a:pt x="957263" y="664368"/>
                  </a:cubicBezTo>
                  <a:cubicBezTo>
                    <a:pt x="951784" y="663151"/>
                    <a:pt x="946150" y="665956"/>
                    <a:pt x="940594" y="666750"/>
                  </a:cubicBezTo>
                  <a:lnTo>
                    <a:pt x="926306" y="671512"/>
                  </a:lnTo>
                  <a:lnTo>
                    <a:pt x="919163" y="673893"/>
                  </a:lnTo>
                  <a:cubicBezTo>
                    <a:pt x="919957" y="678656"/>
                    <a:pt x="921544" y="683353"/>
                    <a:pt x="921544" y="688181"/>
                  </a:cubicBezTo>
                  <a:cubicBezTo>
                    <a:pt x="921544" y="692228"/>
                    <a:pt x="921515" y="696794"/>
                    <a:pt x="919163" y="700087"/>
                  </a:cubicBezTo>
                  <a:cubicBezTo>
                    <a:pt x="917100" y="702976"/>
                    <a:pt x="913140" y="704266"/>
                    <a:pt x="909638" y="704850"/>
                  </a:cubicBezTo>
                  <a:cubicBezTo>
                    <a:pt x="898649" y="706682"/>
                    <a:pt x="887413" y="706437"/>
                    <a:pt x="876300" y="707231"/>
                  </a:cubicBezTo>
                  <a:cubicBezTo>
                    <a:pt x="862013" y="706437"/>
                    <a:pt x="847637" y="706625"/>
                    <a:pt x="833438" y="704850"/>
                  </a:cubicBezTo>
                  <a:cubicBezTo>
                    <a:pt x="828456" y="704227"/>
                    <a:pt x="819150" y="700087"/>
                    <a:pt x="819150" y="700087"/>
                  </a:cubicBezTo>
                  <a:cubicBezTo>
                    <a:pt x="811213" y="700881"/>
                    <a:pt x="803222" y="701255"/>
                    <a:pt x="795338" y="702468"/>
                  </a:cubicBezTo>
                  <a:cubicBezTo>
                    <a:pt x="792857" y="702850"/>
                    <a:pt x="790283" y="703458"/>
                    <a:pt x="788194" y="704850"/>
                  </a:cubicBezTo>
                  <a:cubicBezTo>
                    <a:pt x="785392" y="706718"/>
                    <a:pt x="783431" y="709612"/>
                    <a:pt x="781050" y="711993"/>
                  </a:cubicBezTo>
                  <a:cubicBezTo>
                    <a:pt x="780256" y="715168"/>
                    <a:pt x="779568" y="718371"/>
                    <a:pt x="778669" y="721518"/>
                  </a:cubicBezTo>
                  <a:cubicBezTo>
                    <a:pt x="777979" y="723932"/>
                    <a:pt x="776670" y="726181"/>
                    <a:pt x="776288" y="728662"/>
                  </a:cubicBezTo>
                  <a:cubicBezTo>
                    <a:pt x="775075" y="736547"/>
                    <a:pt x="776286" y="744861"/>
                    <a:pt x="773906" y="752475"/>
                  </a:cubicBezTo>
                  <a:cubicBezTo>
                    <a:pt x="772199" y="757938"/>
                    <a:pt x="764381" y="766762"/>
                    <a:pt x="764381" y="766762"/>
                  </a:cubicBezTo>
                  <a:cubicBezTo>
                    <a:pt x="765969" y="770731"/>
                    <a:pt x="766408" y="775384"/>
                    <a:pt x="769144" y="778668"/>
                  </a:cubicBezTo>
                  <a:cubicBezTo>
                    <a:pt x="770751" y="780596"/>
                    <a:pt x="774043" y="779927"/>
                    <a:pt x="776288" y="781050"/>
                  </a:cubicBezTo>
                  <a:cubicBezTo>
                    <a:pt x="778847" y="782330"/>
                    <a:pt x="781050" y="784225"/>
                    <a:pt x="783431" y="785812"/>
                  </a:cubicBezTo>
                  <a:cubicBezTo>
                    <a:pt x="785667" y="789165"/>
                    <a:pt x="792491" y="798761"/>
                    <a:pt x="792956" y="802481"/>
                  </a:cubicBezTo>
                  <a:cubicBezTo>
                    <a:pt x="793228" y="804655"/>
                    <a:pt x="789108" y="816407"/>
                    <a:pt x="788194" y="819150"/>
                  </a:cubicBezTo>
                  <a:cubicBezTo>
                    <a:pt x="788988" y="821531"/>
                    <a:pt x="789453" y="824048"/>
                    <a:pt x="790575" y="826293"/>
                  </a:cubicBezTo>
                  <a:cubicBezTo>
                    <a:pt x="791855" y="828853"/>
                    <a:pt x="794868" y="830614"/>
                    <a:pt x="795338" y="833437"/>
                  </a:cubicBezTo>
                  <a:cubicBezTo>
                    <a:pt x="795995" y="837379"/>
                    <a:pt x="789852" y="845238"/>
                    <a:pt x="788194" y="847725"/>
                  </a:cubicBezTo>
                  <a:cubicBezTo>
                    <a:pt x="788988" y="854075"/>
                    <a:pt x="790575" y="860376"/>
                    <a:pt x="790575" y="866775"/>
                  </a:cubicBezTo>
                  <a:cubicBezTo>
                    <a:pt x="790575" y="879108"/>
                    <a:pt x="793363" y="908690"/>
                    <a:pt x="785813" y="926306"/>
                  </a:cubicBezTo>
                  <a:cubicBezTo>
                    <a:pt x="784415" y="929569"/>
                    <a:pt x="782448" y="932568"/>
                    <a:pt x="781050" y="935831"/>
                  </a:cubicBezTo>
                  <a:cubicBezTo>
                    <a:pt x="780061" y="938138"/>
                    <a:pt x="780444" y="941200"/>
                    <a:pt x="778669" y="942975"/>
                  </a:cubicBezTo>
                  <a:cubicBezTo>
                    <a:pt x="774622" y="947022"/>
                    <a:pt x="768428" y="948453"/>
                    <a:pt x="764381" y="952500"/>
                  </a:cubicBezTo>
                  <a:lnTo>
                    <a:pt x="750094" y="966787"/>
                  </a:lnTo>
                  <a:cubicBezTo>
                    <a:pt x="747780" y="969101"/>
                    <a:pt x="743802" y="968658"/>
                    <a:pt x="740569" y="969168"/>
                  </a:cubicBezTo>
                  <a:cubicBezTo>
                    <a:pt x="728704" y="971041"/>
                    <a:pt x="716756" y="972343"/>
                    <a:pt x="704850" y="973931"/>
                  </a:cubicBezTo>
                  <a:cubicBezTo>
                    <a:pt x="703263" y="976312"/>
                    <a:pt x="702323" y="979287"/>
                    <a:pt x="700088" y="981075"/>
                  </a:cubicBezTo>
                  <a:cubicBezTo>
                    <a:pt x="697648" y="983027"/>
                    <a:pt x="681630" y="985719"/>
                    <a:pt x="681038" y="985837"/>
                  </a:cubicBezTo>
                  <a:cubicBezTo>
                    <a:pt x="681832" y="989806"/>
                    <a:pt x="682437" y="993817"/>
                    <a:pt x="683419" y="997743"/>
                  </a:cubicBezTo>
                  <a:cubicBezTo>
                    <a:pt x="684028" y="1000178"/>
                    <a:pt x="685507" y="1002394"/>
                    <a:pt x="685800" y="1004887"/>
                  </a:cubicBezTo>
                  <a:cubicBezTo>
                    <a:pt x="686497" y="1010816"/>
                    <a:pt x="685076" y="1034395"/>
                    <a:pt x="690563" y="1045368"/>
                  </a:cubicBezTo>
                  <a:cubicBezTo>
                    <a:pt x="691843" y="1047928"/>
                    <a:pt x="693424" y="1050373"/>
                    <a:pt x="695325" y="1052512"/>
                  </a:cubicBezTo>
                  <a:cubicBezTo>
                    <a:pt x="707187" y="1065857"/>
                    <a:pt x="705899" y="1064324"/>
                    <a:pt x="716756" y="1071562"/>
                  </a:cubicBezTo>
                  <a:cubicBezTo>
                    <a:pt x="718344" y="1074737"/>
                    <a:pt x="719693" y="1078043"/>
                    <a:pt x="721519" y="1081087"/>
                  </a:cubicBezTo>
                  <a:cubicBezTo>
                    <a:pt x="724464" y="1085995"/>
                    <a:pt x="731044" y="1095375"/>
                    <a:pt x="731044" y="1095375"/>
                  </a:cubicBezTo>
                  <a:cubicBezTo>
                    <a:pt x="735803" y="1119171"/>
                    <a:pt x="729134" y="1097273"/>
                    <a:pt x="740569" y="1114425"/>
                  </a:cubicBezTo>
                  <a:cubicBezTo>
                    <a:pt x="741961" y="1116513"/>
                    <a:pt x="741828" y="1119323"/>
                    <a:pt x="742950" y="1121568"/>
                  </a:cubicBezTo>
                  <a:cubicBezTo>
                    <a:pt x="744230" y="1124128"/>
                    <a:pt x="746125" y="1126331"/>
                    <a:pt x="747713" y="1128712"/>
                  </a:cubicBezTo>
                  <a:cubicBezTo>
                    <a:pt x="746919" y="1139825"/>
                    <a:pt x="746561" y="1150977"/>
                    <a:pt x="745331" y="1162050"/>
                  </a:cubicBezTo>
                  <a:cubicBezTo>
                    <a:pt x="744970" y="1165303"/>
                    <a:pt x="744765" y="1168852"/>
                    <a:pt x="742950" y="1171575"/>
                  </a:cubicBezTo>
                  <a:cubicBezTo>
                    <a:pt x="741362" y="1173956"/>
                    <a:pt x="738582" y="1175643"/>
                    <a:pt x="735806" y="1176337"/>
                  </a:cubicBezTo>
                  <a:cubicBezTo>
                    <a:pt x="728833" y="1178080"/>
                    <a:pt x="721519" y="1177924"/>
                    <a:pt x="714375" y="1178718"/>
                  </a:cubicBezTo>
                  <a:cubicBezTo>
                    <a:pt x="712788" y="1181099"/>
                    <a:pt x="710174" y="1183056"/>
                    <a:pt x="709613" y="1185862"/>
                  </a:cubicBezTo>
                  <a:cubicBezTo>
                    <a:pt x="707738" y="1195234"/>
                    <a:pt x="708494" y="1204963"/>
                    <a:pt x="707231" y="1214437"/>
                  </a:cubicBezTo>
                  <a:cubicBezTo>
                    <a:pt x="706899" y="1216925"/>
                    <a:pt x="705644" y="1219200"/>
                    <a:pt x="704850" y="1221581"/>
                  </a:cubicBezTo>
                  <a:lnTo>
                    <a:pt x="719138" y="1243012"/>
                  </a:lnTo>
                  <a:cubicBezTo>
                    <a:pt x="720726" y="1245393"/>
                    <a:pt x="723900" y="1246187"/>
                    <a:pt x="726281" y="1247775"/>
                  </a:cubicBezTo>
                  <a:cubicBezTo>
                    <a:pt x="727869" y="1250950"/>
                    <a:pt x="730000" y="1253907"/>
                    <a:pt x="731044" y="1257300"/>
                  </a:cubicBezTo>
                  <a:cubicBezTo>
                    <a:pt x="736472" y="1274942"/>
                    <a:pt x="734487" y="1275836"/>
                    <a:pt x="738188" y="1290637"/>
                  </a:cubicBezTo>
                  <a:cubicBezTo>
                    <a:pt x="738797" y="1293072"/>
                    <a:pt x="739775" y="1295400"/>
                    <a:pt x="740569" y="1297781"/>
                  </a:cubicBezTo>
                  <a:cubicBezTo>
                    <a:pt x="739775" y="1303337"/>
                    <a:pt x="740273" y="1309239"/>
                    <a:pt x="738188" y="1314450"/>
                  </a:cubicBezTo>
                  <a:cubicBezTo>
                    <a:pt x="736937" y="1317577"/>
                    <a:pt x="733200" y="1319006"/>
                    <a:pt x="731044" y="1321593"/>
                  </a:cubicBezTo>
                  <a:cubicBezTo>
                    <a:pt x="722758" y="1331536"/>
                    <a:pt x="730865" y="1327209"/>
                    <a:pt x="719138" y="1331118"/>
                  </a:cubicBezTo>
                  <a:cubicBezTo>
                    <a:pt x="704685" y="1345571"/>
                    <a:pt x="706329" y="1347487"/>
                    <a:pt x="671513" y="1335881"/>
                  </a:cubicBezTo>
                  <a:cubicBezTo>
                    <a:pt x="665375" y="1333835"/>
                    <a:pt x="661703" y="1320739"/>
                    <a:pt x="659606" y="1314450"/>
                  </a:cubicBezTo>
                  <a:cubicBezTo>
                    <a:pt x="658812" y="1298575"/>
                    <a:pt x="659281" y="1282586"/>
                    <a:pt x="657225" y="1266825"/>
                  </a:cubicBezTo>
                  <a:cubicBezTo>
                    <a:pt x="656855" y="1263987"/>
                    <a:pt x="655239" y="1258987"/>
                    <a:pt x="652463" y="1259681"/>
                  </a:cubicBezTo>
                  <a:cubicBezTo>
                    <a:pt x="649019" y="1260542"/>
                    <a:pt x="649288" y="1266031"/>
                    <a:pt x="647700" y="1269206"/>
                  </a:cubicBezTo>
                  <a:cubicBezTo>
                    <a:pt x="646906" y="1272381"/>
                    <a:pt x="647937" y="1276767"/>
                    <a:pt x="645319" y="1278731"/>
                  </a:cubicBezTo>
                  <a:cubicBezTo>
                    <a:pt x="643311" y="1280237"/>
                    <a:pt x="640264" y="1277742"/>
                    <a:pt x="638175" y="1276350"/>
                  </a:cubicBezTo>
                  <a:cubicBezTo>
                    <a:pt x="620336" y="1264458"/>
                    <a:pt x="640873" y="1272487"/>
                    <a:pt x="623888" y="1266825"/>
                  </a:cubicBezTo>
                  <a:cubicBezTo>
                    <a:pt x="618617" y="1263311"/>
                    <a:pt x="613267" y="1260418"/>
                    <a:pt x="609600" y="1254918"/>
                  </a:cubicBezTo>
                  <a:cubicBezTo>
                    <a:pt x="608208" y="1252830"/>
                    <a:pt x="608013" y="1250156"/>
                    <a:pt x="607219" y="1247775"/>
                  </a:cubicBezTo>
                  <a:cubicBezTo>
                    <a:pt x="606425" y="1239044"/>
                    <a:pt x="607985" y="1229764"/>
                    <a:pt x="604838" y="1221581"/>
                  </a:cubicBezTo>
                  <a:cubicBezTo>
                    <a:pt x="603564" y="1218268"/>
                    <a:pt x="597823" y="1219328"/>
                    <a:pt x="595313" y="1216818"/>
                  </a:cubicBezTo>
                  <a:cubicBezTo>
                    <a:pt x="593538" y="1215043"/>
                    <a:pt x="594150" y="1211869"/>
                    <a:pt x="592931" y="1209675"/>
                  </a:cubicBezTo>
                  <a:cubicBezTo>
                    <a:pt x="586377" y="1197878"/>
                    <a:pt x="585890" y="1196126"/>
                    <a:pt x="576263" y="1190625"/>
                  </a:cubicBezTo>
                  <a:cubicBezTo>
                    <a:pt x="573181" y="1188864"/>
                    <a:pt x="569913" y="1187450"/>
                    <a:pt x="566738" y="1185862"/>
                  </a:cubicBezTo>
                  <a:cubicBezTo>
                    <a:pt x="563563" y="1186656"/>
                    <a:pt x="560221" y="1186954"/>
                    <a:pt x="557213" y="1188243"/>
                  </a:cubicBezTo>
                  <a:cubicBezTo>
                    <a:pt x="546306" y="1192918"/>
                    <a:pt x="553224" y="1193284"/>
                    <a:pt x="542925" y="1200150"/>
                  </a:cubicBezTo>
                  <a:cubicBezTo>
                    <a:pt x="540836" y="1201542"/>
                    <a:pt x="538162" y="1201737"/>
                    <a:pt x="535781" y="1202531"/>
                  </a:cubicBezTo>
                  <a:cubicBezTo>
                    <a:pt x="533400" y="1200943"/>
                    <a:pt x="530426" y="1200003"/>
                    <a:pt x="528638" y="1197768"/>
                  </a:cubicBezTo>
                  <a:cubicBezTo>
                    <a:pt x="527070" y="1195808"/>
                    <a:pt x="527379" y="1192870"/>
                    <a:pt x="526256" y="1190625"/>
                  </a:cubicBezTo>
                  <a:cubicBezTo>
                    <a:pt x="524976" y="1188065"/>
                    <a:pt x="523081" y="1185862"/>
                    <a:pt x="521494" y="1183481"/>
                  </a:cubicBezTo>
                  <a:cubicBezTo>
                    <a:pt x="522288" y="1178718"/>
                    <a:pt x="522348" y="1173774"/>
                    <a:pt x="523875" y="1169193"/>
                  </a:cubicBezTo>
                  <a:cubicBezTo>
                    <a:pt x="524780" y="1166478"/>
                    <a:pt x="528448" y="1164905"/>
                    <a:pt x="528638" y="1162050"/>
                  </a:cubicBezTo>
                  <a:cubicBezTo>
                    <a:pt x="529274" y="1152513"/>
                    <a:pt x="530087" y="1142232"/>
                    <a:pt x="526256" y="1133475"/>
                  </a:cubicBezTo>
                  <a:cubicBezTo>
                    <a:pt x="519923" y="1119001"/>
                    <a:pt x="484152" y="1121962"/>
                    <a:pt x="478631" y="1121568"/>
                  </a:cubicBezTo>
                  <a:cubicBezTo>
                    <a:pt x="460817" y="1103754"/>
                    <a:pt x="483789" y="1129700"/>
                    <a:pt x="469106" y="1092993"/>
                  </a:cubicBezTo>
                  <a:cubicBezTo>
                    <a:pt x="468174" y="1090663"/>
                    <a:pt x="464453" y="1090923"/>
                    <a:pt x="461963" y="1090612"/>
                  </a:cubicBezTo>
                  <a:cubicBezTo>
                    <a:pt x="451693" y="1089328"/>
                    <a:pt x="441325" y="1089025"/>
                    <a:pt x="431006" y="1088231"/>
                  </a:cubicBezTo>
                  <a:lnTo>
                    <a:pt x="416719" y="1083468"/>
                  </a:lnTo>
                  <a:cubicBezTo>
                    <a:pt x="414004" y="1082563"/>
                    <a:pt x="413980" y="1078349"/>
                    <a:pt x="411956" y="1076325"/>
                  </a:cubicBezTo>
                  <a:cubicBezTo>
                    <a:pt x="409150" y="1073519"/>
                    <a:pt x="405606" y="1071562"/>
                    <a:pt x="402431" y="1069181"/>
                  </a:cubicBezTo>
                  <a:cubicBezTo>
                    <a:pt x="401637" y="1065212"/>
                    <a:pt x="400050" y="1061322"/>
                    <a:pt x="400050" y="1057275"/>
                  </a:cubicBezTo>
                  <a:cubicBezTo>
                    <a:pt x="400050" y="1054281"/>
                    <a:pt x="403689" y="1043977"/>
                    <a:pt x="404813" y="1040606"/>
                  </a:cubicBezTo>
                  <a:cubicBezTo>
                    <a:pt x="403225" y="1031081"/>
                    <a:pt x="405588" y="1019942"/>
                    <a:pt x="400050" y="1012031"/>
                  </a:cubicBezTo>
                  <a:cubicBezTo>
                    <a:pt x="397599" y="1008529"/>
                    <a:pt x="391389" y="1014011"/>
                    <a:pt x="388144" y="1016793"/>
                  </a:cubicBezTo>
                  <a:cubicBezTo>
                    <a:pt x="385449" y="1019103"/>
                    <a:pt x="384969" y="1023143"/>
                    <a:pt x="383381" y="1026318"/>
                  </a:cubicBezTo>
                  <a:cubicBezTo>
                    <a:pt x="377882" y="1070316"/>
                    <a:pt x="384124" y="1030488"/>
                    <a:pt x="378619" y="1052512"/>
                  </a:cubicBezTo>
                  <a:cubicBezTo>
                    <a:pt x="377637" y="1056438"/>
                    <a:pt x="378483" y="1061050"/>
                    <a:pt x="376238" y="1064418"/>
                  </a:cubicBezTo>
                  <a:cubicBezTo>
                    <a:pt x="371879" y="1070956"/>
                    <a:pt x="359569" y="1081087"/>
                    <a:pt x="359569" y="1081087"/>
                  </a:cubicBezTo>
                  <a:cubicBezTo>
                    <a:pt x="353137" y="1077871"/>
                    <a:pt x="346762" y="1075939"/>
                    <a:pt x="342900" y="1069181"/>
                  </a:cubicBezTo>
                  <a:cubicBezTo>
                    <a:pt x="334963" y="1055290"/>
                    <a:pt x="348457" y="1061640"/>
                    <a:pt x="330994" y="1057275"/>
                  </a:cubicBezTo>
                  <a:cubicBezTo>
                    <a:pt x="329317" y="1057427"/>
                    <a:pt x="290952" y="1060618"/>
                    <a:pt x="285750" y="1062037"/>
                  </a:cubicBezTo>
                  <a:cubicBezTo>
                    <a:pt x="282989" y="1062790"/>
                    <a:pt x="280987" y="1065212"/>
                    <a:pt x="278606" y="1066800"/>
                  </a:cubicBezTo>
                  <a:cubicBezTo>
                    <a:pt x="277019" y="1069181"/>
                    <a:pt x="276079" y="1072155"/>
                    <a:pt x="273844" y="1073943"/>
                  </a:cubicBezTo>
                  <a:cubicBezTo>
                    <a:pt x="271884" y="1075511"/>
                    <a:pt x="267719" y="1074031"/>
                    <a:pt x="266700" y="1076325"/>
                  </a:cubicBezTo>
                  <a:cubicBezTo>
                    <a:pt x="251028" y="1111588"/>
                    <a:pt x="275618" y="1084077"/>
                    <a:pt x="257175" y="1102518"/>
                  </a:cubicBezTo>
                  <a:cubicBezTo>
                    <a:pt x="242114" y="1100008"/>
                    <a:pt x="232294" y="1099152"/>
                    <a:pt x="219075" y="1095375"/>
                  </a:cubicBezTo>
                  <a:cubicBezTo>
                    <a:pt x="216661" y="1094685"/>
                    <a:pt x="214176" y="1094116"/>
                    <a:pt x="211931" y="1092993"/>
                  </a:cubicBezTo>
                  <a:cubicBezTo>
                    <a:pt x="209372" y="1091713"/>
                    <a:pt x="207169" y="1089818"/>
                    <a:pt x="204788" y="1088231"/>
                  </a:cubicBezTo>
                  <a:lnTo>
                    <a:pt x="195263" y="1102518"/>
                  </a:lnTo>
                  <a:cubicBezTo>
                    <a:pt x="190337" y="1109907"/>
                    <a:pt x="174095" y="1108992"/>
                    <a:pt x="169069" y="1109662"/>
                  </a:cubicBezTo>
                  <a:lnTo>
                    <a:pt x="152400" y="1112043"/>
                  </a:lnTo>
                  <a:cubicBezTo>
                    <a:pt x="147638" y="1116806"/>
                    <a:pt x="141849" y="1120727"/>
                    <a:pt x="138113" y="1126331"/>
                  </a:cubicBezTo>
                  <a:cubicBezTo>
                    <a:pt x="136525" y="1128712"/>
                    <a:pt x="135374" y="1131451"/>
                    <a:pt x="133350" y="1133475"/>
                  </a:cubicBezTo>
                  <a:cubicBezTo>
                    <a:pt x="130544" y="1136281"/>
                    <a:pt x="127000" y="1138237"/>
                    <a:pt x="123825" y="1140618"/>
                  </a:cubicBezTo>
                  <a:cubicBezTo>
                    <a:pt x="116681" y="1139824"/>
                    <a:pt x="109213" y="1140510"/>
                    <a:pt x="102394" y="1138237"/>
                  </a:cubicBezTo>
                  <a:cubicBezTo>
                    <a:pt x="91834" y="1134717"/>
                    <a:pt x="96576" y="1126601"/>
                    <a:pt x="92869" y="1119187"/>
                  </a:cubicBezTo>
                  <a:cubicBezTo>
                    <a:pt x="91363" y="1116175"/>
                    <a:pt x="88465" y="1114000"/>
                    <a:pt x="85725" y="1112043"/>
                  </a:cubicBezTo>
                  <a:cubicBezTo>
                    <a:pt x="78326" y="1106758"/>
                    <a:pt x="74984" y="1107274"/>
                    <a:pt x="66675" y="1104900"/>
                  </a:cubicBezTo>
                  <a:cubicBezTo>
                    <a:pt x="64261" y="1104210"/>
                    <a:pt x="61912" y="1103312"/>
                    <a:pt x="59531" y="1102518"/>
                  </a:cubicBezTo>
                  <a:cubicBezTo>
                    <a:pt x="57150" y="1100137"/>
                    <a:pt x="53313" y="1098613"/>
                    <a:pt x="52388" y="1095375"/>
                  </a:cubicBezTo>
                  <a:cubicBezTo>
                    <a:pt x="51489" y="1092228"/>
                    <a:pt x="53480" y="1088858"/>
                    <a:pt x="54769" y="1085850"/>
                  </a:cubicBezTo>
                  <a:cubicBezTo>
                    <a:pt x="55931" y="1083138"/>
                    <a:pt x="65859" y="1070269"/>
                    <a:pt x="66675" y="1069181"/>
                  </a:cubicBezTo>
                  <a:cubicBezTo>
                    <a:pt x="55758" y="1052805"/>
                    <a:pt x="58960" y="1060323"/>
                    <a:pt x="54769" y="1047750"/>
                  </a:cubicBezTo>
                  <a:cubicBezTo>
                    <a:pt x="55563" y="1041400"/>
                    <a:pt x="57150" y="1035099"/>
                    <a:pt x="57150" y="1028700"/>
                  </a:cubicBezTo>
                  <a:cubicBezTo>
                    <a:pt x="57150" y="1026190"/>
                    <a:pt x="55218" y="1024026"/>
                    <a:pt x="54769" y="1021556"/>
                  </a:cubicBezTo>
                  <a:cubicBezTo>
                    <a:pt x="53624" y="1015260"/>
                    <a:pt x="53182" y="1008856"/>
                    <a:pt x="52388" y="1002506"/>
                  </a:cubicBezTo>
                  <a:cubicBezTo>
                    <a:pt x="53182" y="990600"/>
                    <a:pt x="53520" y="978654"/>
                    <a:pt x="54769" y="966787"/>
                  </a:cubicBezTo>
                  <a:cubicBezTo>
                    <a:pt x="55112" y="963532"/>
                    <a:pt x="55526" y="960104"/>
                    <a:pt x="57150" y="957262"/>
                  </a:cubicBezTo>
                  <a:cubicBezTo>
                    <a:pt x="58821" y="954338"/>
                    <a:pt x="61492" y="951986"/>
                    <a:pt x="64294" y="950118"/>
                  </a:cubicBezTo>
                  <a:cubicBezTo>
                    <a:pt x="66383" y="948726"/>
                    <a:pt x="69057" y="948531"/>
                    <a:pt x="71438" y="947737"/>
                  </a:cubicBezTo>
                  <a:cubicBezTo>
                    <a:pt x="92890" y="933436"/>
                    <a:pt x="77162" y="941885"/>
                    <a:pt x="130969" y="945356"/>
                  </a:cubicBezTo>
                  <a:cubicBezTo>
                    <a:pt x="145233" y="946276"/>
                    <a:pt x="153348" y="947895"/>
                    <a:pt x="166688" y="950118"/>
                  </a:cubicBezTo>
                  <a:cubicBezTo>
                    <a:pt x="161751" y="946827"/>
                    <a:pt x="154600" y="944374"/>
                    <a:pt x="157163" y="935831"/>
                  </a:cubicBezTo>
                  <a:cubicBezTo>
                    <a:pt x="161010" y="923007"/>
                    <a:pt x="167079" y="923081"/>
                    <a:pt x="173831" y="914400"/>
                  </a:cubicBezTo>
                  <a:cubicBezTo>
                    <a:pt x="177345" y="909882"/>
                    <a:pt x="180181" y="904875"/>
                    <a:pt x="183356" y="900112"/>
                  </a:cubicBezTo>
                  <a:cubicBezTo>
                    <a:pt x="186141" y="895935"/>
                    <a:pt x="188119" y="885825"/>
                    <a:pt x="188119" y="885825"/>
                  </a:cubicBezTo>
                  <a:cubicBezTo>
                    <a:pt x="189161" y="878528"/>
                    <a:pt x="188275" y="867602"/>
                    <a:pt x="195263" y="862012"/>
                  </a:cubicBezTo>
                  <a:cubicBezTo>
                    <a:pt x="197223" y="860444"/>
                    <a:pt x="200025" y="860425"/>
                    <a:pt x="202406" y="859631"/>
                  </a:cubicBezTo>
                  <a:cubicBezTo>
                    <a:pt x="198497" y="847902"/>
                    <a:pt x="202824" y="856011"/>
                    <a:pt x="192881" y="847725"/>
                  </a:cubicBezTo>
                  <a:cubicBezTo>
                    <a:pt x="190294" y="845569"/>
                    <a:pt x="187894" y="843168"/>
                    <a:pt x="185738" y="840581"/>
                  </a:cubicBezTo>
                  <a:cubicBezTo>
                    <a:pt x="183906" y="838382"/>
                    <a:pt x="183210" y="835225"/>
                    <a:pt x="180975" y="833437"/>
                  </a:cubicBezTo>
                  <a:cubicBezTo>
                    <a:pt x="179015" y="831869"/>
                    <a:pt x="176281" y="831600"/>
                    <a:pt x="173831" y="831056"/>
                  </a:cubicBezTo>
                  <a:cubicBezTo>
                    <a:pt x="169118" y="830009"/>
                    <a:pt x="164278" y="829622"/>
                    <a:pt x="159544" y="828675"/>
                  </a:cubicBezTo>
                  <a:cubicBezTo>
                    <a:pt x="156335" y="828033"/>
                    <a:pt x="153194" y="827087"/>
                    <a:pt x="150019" y="826293"/>
                  </a:cubicBezTo>
                  <a:cubicBezTo>
                    <a:pt x="147638" y="824706"/>
                    <a:pt x="145490" y="822693"/>
                    <a:pt x="142875" y="821531"/>
                  </a:cubicBezTo>
                  <a:cubicBezTo>
                    <a:pt x="115376" y="809309"/>
                    <a:pt x="83862" y="815325"/>
                    <a:pt x="54769" y="814387"/>
                  </a:cubicBezTo>
                  <a:cubicBezTo>
                    <a:pt x="47597" y="809606"/>
                    <a:pt x="46556" y="808486"/>
                    <a:pt x="38100" y="804862"/>
                  </a:cubicBezTo>
                  <a:cubicBezTo>
                    <a:pt x="35793" y="803873"/>
                    <a:pt x="33337" y="803275"/>
                    <a:pt x="30956" y="802481"/>
                  </a:cubicBezTo>
                  <a:cubicBezTo>
                    <a:pt x="29369" y="805656"/>
                    <a:pt x="29518" y="810760"/>
                    <a:pt x="26194" y="812006"/>
                  </a:cubicBezTo>
                  <a:cubicBezTo>
                    <a:pt x="17979" y="815087"/>
                    <a:pt x="10650" y="808788"/>
                    <a:pt x="4763" y="804862"/>
                  </a:cubicBezTo>
                  <a:cubicBezTo>
                    <a:pt x="3175" y="802481"/>
                    <a:pt x="0" y="800580"/>
                    <a:pt x="0" y="797718"/>
                  </a:cubicBezTo>
                  <a:cubicBezTo>
                    <a:pt x="0" y="779112"/>
                    <a:pt x="2998" y="779992"/>
                    <a:pt x="14288" y="771525"/>
                  </a:cubicBezTo>
                  <a:cubicBezTo>
                    <a:pt x="16696" y="767913"/>
                    <a:pt x="21431" y="762167"/>
                    <a:pt x="21431" y="757237"/>
                  </a:cubicBezTo>
                  <a:cubicBezTo>
                    <a:pt x="21431" y="753190"/>
                    <a:pt x="19844" y="749300"/>
                    <a:pt x="19050" y="745331"/>
                  </a:cubicBezTo>
                  <a:cubicBezTo>
                    <a:pt x="19844" y="738187"/>
                    <a:pt x="20414" y="731015"/>
                    <a:pt x="21431" y="723900"/>
                  </a:cubicBezTo>
                  <a:cubicBezTo>
                    <a:pt x="22003" y="719893"/>
                    <a:pt x="22003" y="715613"/>
                    <a:pt x="23813" y="711993"/>
                  </a:cubicBezTo>
                  <a:cubicBezTo>
                    <a:pt x="26794" y="706031"/>
                    <a:pt x="33412" y="703994"/>
                    <a:pt x="38100" y="700087"/>
                  </a:cubicBezTo>
                  <a:cubicBezTo>
                    <a:pt x="40687" y="697931"/>
                    <a:pt x="42863" y="695324"/>
                    <a:pt x="45244" y="692943"/>
                  </a:cubicBezTo>
                  <a:cubicBezTo>
                    <a:pt x="50957" y="675803"/>
                    <a:pt x="44020" y="697223"/>
                    <a:pt x="50006" y="676275"/>
                  </a:cubicBezTo>
                  <a:cubicBezTo>
                    <a:pt x="50696" y="673861"/>
                    <a:pt x="50820" y="671091"/>
                    <a:pt x="52388" y="669131"/>
                  </a:cubicBezTo>
                  <a:cubicBezTo>
                    <a:pt x="54176" y="666896"/>
                    <a:pt x="56916" y="665530"/>
                    <a:pt x="59531" y="664368"/>
                  </a:cubicBezTo>
                  <a:cubicBezTo>
                    <a:pt x="76037" y="657032"/>
                    <a:pt x="90801" y="657342"/>
                    <a:pt x="109538" y="654843"/>
                  </a:cubicBezTo>
                  <a:cubicBezTo>
                    <a:pt x="111919" y="652462"/>
                    <a:pt x="115530" y="650865"/>
                    <a:pt x="116681" y="647700"/>
                  </a:cubicBezTo>
                  <a:cubicBezTo>
                    <a:pt x="122314" y="632209"/>
                    <a:pt x="114218" y="631113"/>
                    <a:pt x="123825" y="621506"/>
                  </a:cubicBezTo>
                  <a:cubicBezTo>
                    <a:pt x="125849" y="619482"/>
                    <a:pt x="128354" y="617905"/>
                    <a:pt x="130969" y="616743"/>
                  </a:cubicBezTo>
                  <a:cubicBezTo>
                    <a:pt x="141158" y="612215"/>
                    <a:pt x="145082" y="612371"/>
                    <a:pt x="154781" y="609600"/>
                  </a:cubicBezTo>
                  <a:cubicBezTo>
                    <a:pt x="157195" y="608910"/>
                    <a:pt x="159544" y="608012"/>
                    <a:pt x="161925" y="607218"/>
                  </a:cubicBezTo>
                  <a:cubicBezTo>
                    <a:pt x="155940" y="589263"/>
                    <a:pt x="164710" y="610700"/>
                    <a:pt x="152400" y="595312"/>
                  </a:cubicBezTo>
                  <a:cubicBezTo>
                    <a:pt x="150832" y="593352"/>
                    <a:pt x="150813" y="590549"/>
                    <a:pt x="150019" y="588168"/>
                  </a:cubicBezTo>
                  <a:cubicBezTo>
                    <a:pt x="151606" y="584993"/>
                    <a:pt x="152271" y="581153"/>
                    <a:pt x="154781" y="578643"/>
                  </a:cubicBezTo>
                  <a:cubicBezTo>
                    <a:pt x="157291" y="576133"/>
                    <a:pt x="161224" y="575642"/>
                    <a:pt x="164306" y="573881"/>
                  </a:cubicBezTo>
                  <a:cubicBezTo>
                    <a:pt x="166791" y="572461"/>
                    <a:pt x="168890" y="570398"/>
                    <a:pt x="171450" y="569118"/>
                  </a:cubicBezTo>
                  <a:cubicBezTo>
                    <a:pt x="181728" y="563979"/>
                    <a:pt x="203649" y="564810"/>
                    <a:pt x="209550" y="564356"/>
                  </a:cubicBezTo>
                  <a:lnTo>
                    <a:pt x="190500" y="535781"/>
                  </a:lnTo>
                  <a:cubicBezTo>
                    <a:pt x="188912" y="533400"/>
                    <a:pt x="185685" y="532682"/>
                    <a:pt x="183356" y="531018"/>
                  </a:cubicBezTo>
                  <a:cubicBezTo>
                    <a:pt x="180127" y="528711"/>
                    <a:pt x="176844" y="526458"/>
                    <a:pt x="173831" y="523875"/>
                  </a:cubicBezTo>
                  <a:cubicBezTo>
                    <a:pt x="162479" y="514145"/>
                    <a:pt x="171697" y="518400"/>
                    <a:pt x="159544" y="514350"/>
                  </a:cubicBezTo>
                  <a:cubicBezTo>
                    <a:pt x="155248" y="510054"/>
                    <a:pt x="150019" y="506955"/>
                    <a:pt x="150019" y="500062"/>
                  </a:cubicBezTo>
                  <a:cubicBezTo>
                    <a:pt x="150019" y="496789"/>
                    <a:pt x="151606" y="493712"/>
                    <a:pt x="152400" y="490537"/>
                  </a:cubicBezTo>
                  <a:cubicBezTo>
                    <a:pt x="151606" y="485775"/>
                    <a:pt x="152414" y="480442"/>
                    <a:pt x="150019" y="476250"/>
                  </a:cubicBezTo>
                  <a:cubicBezTo>
                    <a:pt x="148774" y="474071"/>
                    <a:pt x="145054" y="475113"/>
                    <a:pt x="142875" y="473868"/>
                  </a:cubicBezTo>
                  <a:cubicBezTo>
                    <a:pt x="139429" y="471899"/>
                    <a:pt x="136579" y="469032"/>
                    <a:pt x="133350" y="466725"/>
                  </a:cubicBezTo>
                  <a:cubicBezTo>
                    <a:pt x="131021" y="465061"/>
                    <a:pt x="128587" y="463550"/>
                    <a:pt x="126206" y="461962"/>
                  </a:cubicBezTo>
                  <a:cubicBezTo>
                    <a:pt x="131211" y="416932"/>
                    <a:pt x="122177" y="457568"/>
                    <a:pt x="138113" y="431006"/>
                  </a:cubicBezTo>
                  <a:cubicBezTo>
                    <a:pt x="140696" y="426701"/>
                    <a:pt x="142875" y="416718"/>
                    <a:pt x="142875" y="416718"/>
                  </a:cubicBezTo>
                  <a:cubicBezTo>
                    <a:pt x="142081" y="411956"/>
                    <a:pt x="140974" y="407235"/>
                    <a:pt x="140494" y="402431"/>
                  </a:cubicBezTo>
                  <a:cubicBezTo>
                    <a:pt x="139386" y="391345"/>
                    <a:pt x="140984" y="379858"/>
                    <a:pt x="138113" y="369093"/>
                  </a:cubicBezTo>
                  <a:cubicBezTo>
                    <a:pt x="137466" y="366668"/>
                    <a:pt x="133276" y="367701"/>
                    <a:pt x="130969" y="366712"/>
                  </a:cubicBezTo>
                  <a:cubicBezTo>
                    <a:pt x="127706" y="365314"/>
                    <a:pt x="124619" y="363537"/>
                    <a:pt x="121444" y="361950"/>
                  </a:cubicBezTo>
                  <a:cubicBezTo>
                    <a:pt x="122238" y="344487"/>
                    <a:pt x="122580" y="326998"/>
                    <a:pt x="123825" y="309562"/>
                  </a:cubicBezTo>
                  <a:cubicBezTo>
                    <a:pt x="124169" y="304746"/>
                    <a:pt x="126206" y="300103"/>
                    <a:pt x="126206" y="295275"/>
                  </a:cubicBezTo>
                  <a:cubicBezTo>
                    <a:pt x="126206" y="287298"/>
                    <a:pt x="124619" y="279400"/>
                    <a:pt x="123825" y="271462"/>
                  </a:cubicBezTo>
                  <a:cubicBezTo>
                    <a:pt x="120650" y="272256"/>
                    <a:pt x="117308" y="272554"/>
                    <a:pt x="114300" y="273843"/>
                  </a:cubicBezTo>
                  <a:cubicBezTo>
                    <a:pt x="111669" y="274970"/>
                    <a:pt x="109716" y="277326"/>
                    <a:pt x="107156" y="278606"/>
                  </a:cubicBezTo>
                  <a:cubicBezTo>
                    <a:pt x="103333" y="280518"/>
                    <a:pt x="99219" y="281781"/>
                    <a:pt x="95250" y="283368"/>
                  </a:cubicBezTo>
                  <a:cubicBezTo>
                    <a:pt x="92869" y="282574"/>
                    <a:pt x="90351" y="282109"/>
                    <a:pt x="88106" y="280987"/>
                  </a:cubicBezTo>
                  <a:cubicBezTo>
                    <a:pt x="79608" y="276739"/>
                    <a:pt x="72984" y="268246"/>
                    <a:pt x="66675" y="261937"/>
                  </a:cubicBezTo>
                  <a:cubicBezTo>
                    <a:pt x="63125" y="258387"/>
                    <a:pt x="52388" y="257175"/>
                    <a:pt x="52388" y="257175"/>
                  </a:cubicBezTo>
                  <a:cubicBezTo>
                    <a:pt x="45137" y="252341"/>
                    <a:pt x="42530" y="251747"/>
                    <a:pt x="38100" y="242887"/>
                  </a:cubicBezTo>
                  <a:cubicBezTo>
                    <a:pt x="35855" y="238397"/>
                    <a:pt x="33338" y="228600"/>
                    <a:pt x="33338" y="228600"/>
                  </a:cubicBezTo>
                  <a:cubicBezTo>
                    <a:pt x="36888" y="217949"/>
                    <a:pt x="36078" y="213279"/>
                    <a:pt x="45244" y="207168"/>
                  </a:cubicBezTo>
                  <a:cubicBezTo>
                    <a:pt x="47333" y="205776"/>
                    <a:pt x="50007" y="205581"/>
                    <a:pt x="52388" y="204787"/>
                  </a:cubicBezTo>
                  <a:cubicBezTo>
                    <a:pt x="80349" y="207329"/>
                    <a:pt x="53578" y="210740"/>
                    <a:pt x="59531" y="21193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9" name="Picture 2" descr="Картинки по запросу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23528" y="548681"/>
              <a:ext cx="453677" cy="585243"/>
            </a:xfrm>
            <a:prstGeom prst="rect">
              <a:avLst/>
            </a:prstGeom>
            <a:grpFill/>
          </p:spPr>
        </p:pic>
      </p:grpSp>
      <p:sp>
        <p:nvSpPr>
          <p:cNvPr id="20" name="Прямоугольник 19"/>
          <p:cNvSpPr/>
          <p:nvPr/>
        </p:nvSpPr>
        <p:spPr>
          <a:xfrm>
            <a:off x="1475656" y="260648"/>
            <a:ext cx="3600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FFFF"/>
                </a:solidFill>
                <a:latin typeface="Century Gothic" pitchFamily="34" charset="0"/>
              </a:rPr>
              <a:t>Министерство финансов Кировской области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3203848" y="4941168"/>
            <a:ext cx="54006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b="1" dirty="0" smtClean="0">
                <a:solidFill>
                  <a:srgbClr val="FFFFFF"/>
                </a:solidFill>
                <a:latin typeface="Century Gothic" pitchFamily="34" charset="0"/>
              </a:rPr>
              <a:t>Министр финансов </a:t>
            </a:r>
          </a:p>
          <a:p>
            <a:pPr algn="r"/>
            <a:r>
              <a:rPr lang="ru-RU" b="1" dirty="0" smtClean="0">
                <a:solidFill>
                  <a:srgbClr val="FFFFFF"/>
                </a:solidFill>
                <a:latin typeface="Century Gothic" pitchFamily="34" charset="0"/>
              </a:rPr>
              <a:t>Кировской области</a:t>
            </a:r>
          </a:p>
          <a:p>
            <a:pPr algn="r"/>
            <a:endParaRPr lang="ru-RU" b="1" dirty="0" smtClean="0">
              <a:solidFill>
                <a:srgbClr val="FFFFFF"/>
              </a:solidFill>
              <a:latin typeface="Century Gothic" pitchFamily="34" charset="0"/>
            </a:endParaRPr>
          </a:p>
          <a:p>
            <a:pPr algn="r"/>
            <a:r>
              <a:rPr lang="ru-RU" sz="2400" b="1" dirty="0" smtClean="0">
                <a:solidFill>
                  <a:srgbClr val="FFFFFF"/>
                </a:solidFill>
                <a:latin typeface="Century Gothic" pitchFamily="34" charset="0"/>
              </a:rPr>
              <a:t>МАКОВЕЕВА </a:t>
            </a:r>
          </a:p>
          <a:p>
            <a:pPr algn="r"/>
            <a:r>
              <a:rPr lang="ru-RU" sz="2400" b="1" dirty="0" smtClean="0">
                <a:solidFill>
                  <a:srgbClr val="FFFFFF"/>
                </a:solidFill>
                <a:latin typeface="Century Gothic" pitchFamily="34" charset="0"/>
              </a:rPr>
              <a:t>Лариса Александровна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Овал 18"/>
          <p:cNvSpPr/>
          <p:nvPr/>
        </p:nvSpPr>
        <p:spPr>
          <a:xfrm>
            <a:off x="3347864" y="2420888"/>
            <a:ext cx="2412776" cy="2287442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20" name="Овал 19"/>
          <p:cNvSpPr/>
          <p:nvPr/>
        </p:nvSpPr>
        <p:spPr>
          <a:xfrm>
            <a:off x="6228184" y="2420888"/>
            <a:ext cx="2448272" cy="2304256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395536" y="2420888"/>
            <a:ext cx="2376264" cy="2232248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764704"/>
            <a:ext cx="9144000" cy="129614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611560" y="116632"/>
            <a:ext cx="8388350" cy="476672"/>
          </a:xfrm>
          <a:prstGeom prst="rect">
            <a:avLst/>
          </a:prstGeom>
        </p:spPr>
        <p:txBody>
          <a:bodyPr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normalizeH="0" baseline="0" noProof="0" dirty="0" smtClean="0">
                <a:uLnTx/>
                <a:uFillTx/>
                <a:ea typeface="+mn-ea"/>
                <a:cs typeface="Arial" pitchFamily="34" charset="0"/>
              </a:rPr>
              <a:t>ЦЕЛЬ И ЗАДАЧИ ГОСУДАРСТВЕННОЙ ПРОГРАММЫ</a:t>
            </a:r>
          </a:p>
        </p:txBody>
      </p:sp>
      <p:sp>
        <p:nvSpPr>
          <p:cNvPr id="7" name="Стрелка вниз 6"/>
          <p:cNvSpPr/>
          <p:nvPr/>
        </p:nvSpPr>
        <p:spPr>
          <a:xfrm>
            <a:off x="1114663" y="1212455"/>
            <a:ext cx="1008112" cy="1368152"/>
          </a:xfrm>
          <a:prstGeom prst="downArrow">
            <a:avLst/>
          </a:prstGeom>
          <a:gradFill flip="none" rotWithShape="1"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accent5">
                  <a:lumMod val="40000"/>
                  <a:lumOff val="6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687818" y="2672454"/>
            <a:ext cx="1872208" cy="1749411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3635896" y="2708920"/>
            <a:ext cx="1872208" cy="175553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6516216" y="2708920"/>
            <a:ext cx="1872208" cy="1735765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11560" y="2924944"/>
            <a:ext cx="19442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600" b="1" dirty="0" smtClean="0">
                <a:solidFill>
                  <a:srgbClr val="FFFFFF"/>
                </a:solidFill>
              </a:rPr>
              <a:t>организация бюджетного </a:t>
            </a:r>
          </a:p>
          <a:p>
            <a:pPr lvl="0" algn="ctr"/>
            <a:r>
              <a:rPr lang="ru-RU" sz="1600" b="1" dirty="0" smtClean="0">
                <a:solidFill>
                  <a:srgbClr val="FFFFFF"/>
                </a:solidFill>
              </a:rPr>
              <a:t>процесса</a:t>
            </a:r>
            <a:endParaRPr lang="ru-RU" sz="1600" b="1" dirty="0">
              <a:solidFill>
                <a:srgbClr val="FFFFFF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635896" y="2924944"/>
            <a:ext cx="187220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400" b="1" dirty="0" smtClean="0">
                <a:solidFill>
                  <a:srgbClr val="FFFFFF"/>
                </a:solidFill>
              </a:rPr>
              <a:t>обеспечение сбалансированности </a:t>
            </a:r>
          </a:p>
          <a:p>
            <a:pPr lvl="0" algn="ctr"/>
            <a:r>
              <a:rPr lang="ru-RU" sz="1400" b="1" dirty="0" smtClean="0">
                <a:solidFill>
                  <a:srgbClr val="FFFFFF"/>
                </a:solidFill>
              </a:rPr>
              <a:t>и устойчивости бюджетной системы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6516216" y="3068960"/>
            <a:ext cx="18722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600" b="1" dirty="0" smtClean="0">
                <a:solidFill>
                  <a:srgbClr val="FFFFFF"/>
                </a:solidFill>
              </a:rPr>
              <a:t>развитие системы межбюджетных отношений</a:t>
            </a:r>
          </a:p>
        </p:txBody>
      </p:sp>
      <p:sp>
        <p:nvSpPr>
          <p:cNvPr id="16" name="Стрелка вниз 15"/>
          <p:cNvSpPr/>
          <p:nvPr/>
        </p:nvSpPr>
        <p:spPr>
          <a:xfrm>
            <a:off x="4067944" y="1268760"/>
            <a:ext cx="1008112" cy="1368152"/>
          </a:xfrm>
          <a:prstGeom prst="downArrow">
            <a:avLst/>
          </a:prstGeom>
          <a:gradFill flip="none" rotWithShape="1"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accent5">
                  <a:lumMod val="40000"/>
                  <a:lumOff val="6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>
            <a:off x="6948264" y="1268760"/>
            <a:ext cx="1008112" cy="1368152"/>
          </a:xfrm>
          <a:prstGeom prst="downArrow">
            <a:avLst/>
          </a:prstGeom>
          <a:gradFill flip="none" rotWithShape="1"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accent5">
                  <a:lumMod val="40000"/>
                  <a:lumOff val="6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1" name="Picture 6" descr="Картинки по запросу png процесс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lum bright="40000" contrast="40000"/>
          </a:blip>
          <a:srcRect/>
          <a:stretch>
            <a:fillRect/>
          </a:stretch>
        </p:blipFill>
        <p:spPr bwMode="auto">
          <a:xfrm>
            <a:off x="1225302" y="3688482"/>
            <a:ext cx="756203" cy="756203"/>
          </a:xfrm>
          <a:prstGeom prst="rect">
            <a:avLst/>
          </a:prstGeom>
          <a:noFill/>
        </p:spPr>
      </p:pic>
      <p:pic>
        <p:nvPicPr>
          <p:cNvPr id="22" name="Picture 8" descr="Картинки по запросу png галка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lum bright="40000" contrast="40000"/>
          </a:blip>
          <a:srcRect/>
          <a:stretch>
            <a:fillRect/>
          </a:stretch>
        </p:blipFill>
        <p:spPr bwMode="auto">
          <a:xfrm>
            <a:off x="4283969" y="3861048"/>
            <a:ext cx="576064" cy="492535"/>
          </a:xfrm>
          <a:prstGeom prst="rect">
            <a:avLst/>
          </a:prstGeom>
          <a:noFill/>
        </p:spPr>
      </p:pic>
      <p:pic>
        <p:nvPicPr>
          <p:cNvPr id="3074" name="Picture 2" descr="Картинки по запросу деньги иконка пнг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  <a:lum bright="40000" contrast="40000"/>
          </a:blip>
          <a:srcRect/>
          <a:stretch>
            <a:fillRect/>
          </a:stretch>
        </p:blipFill>
        <p:spPr bwMode="auto">
          <a:xfrm>
            <a:off x="7158011" y="3860752"/>
            <a:ext cx="603706" cy="603706"/>
          </a:xfrm>
          <a:prstGeom prst="rect">
            <a:avLst/>
          </a:prstGeom>
          <a:noFill/>
        </p:spPr>
      </p:pic>
      <p:sp>
        <p:nvSpPr>
          <p:cNvPr id="24" name="Прямоугольник 23"/>
          <p:cNvSpPr/>
          <p:nvPr/>
        </p:nvSpPr>
        <p:spPr>
          <a:xfrm>
            <a:off x="107504" y="4421865"/>
            <a:ext cx="3600400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050" b="1" dirty="0" smtClean="0">
                <a:solidFill>
                  <a:prstClr val="black"/>
                </a:solidFill>
              </a:rPr>
              <a:t>Отдельные мероприятия: </a:t>
            </a:r>
          </a:p>
          <a:p>
            <a:pPr lvl="0">
              <a:buFont typeface="Wingdings" pitchFamily="2" charset="2"/>
              <a:buChar char="ü"/>
            </a:pPr>
            <a:r>
              <a:rPr lang="ru-RU" sz="1050" b="1" dirty="0" smtClean="0">
                <a:solidFill>
                  <a:prstClr val="black"/>
                </a:solidFill>
              </a:rPr>
              <a:t>«Составление проекта областного бюджета»</a:t>
            </a:r>
          </a:p>
          <a:p>
            <a:pPr lvl="0">
              <a:buFont typeface="Wingdings" pitchFamily="2" charset="2"/>
              <a:buChar char="ü"/>
            </a:pPr>
            <a:r>
              <a:rPr lang="ru-RU" sz="1050" b="1" dirty="0" smtClean="0">
                <a:solidFill>
                  <a:prstClr val="black"/>
                </a:solidFill>
              </a:rPr>
              <a:t>«Исполнение областного бюджета»</a:t>
            </a:r>
          </a:p>
          <a:p>
            <a:pPr lvl="0">
              <a:buFont typeface="Wingdings" pitchFamily="2" charset="2"/>
              <a:buChar char="ü"/>
            </a:pPr>
            <a:r>
              <a:rPr lang="ru-RU" sz="1050" b="1" spc="-80" dirty="0">
                <a:solidFill>
                  <a:prstClr val="black"/>
                </a:solidFill>
              </a:rPr>
              <a:t>«</a:t>
            </a:r>
            <a:r>
              <a:rPr lang="ru-RU" sz="1050" b="1" spc="-70" dirty="0">
                <a:solidFill>
                  <a:prstClr val="black"/>
                </a:solidFill>
              </a:rPr>
              <a:t>Управление государственным долгом Кировской области</a:t>
            </a:r>
            <a:r>
              <a:rPr lang="ru-RU" sz="1050" b="1" spc="-80" dirty="0" smtClean="0">
                <a:solidFill>
                  <a:prstClr val="black"/>
                </a:solidFill>
              </a:rPr>
              <a:t>»</a:t>
            </a:r>
          </a:p>
          <a:p>
            <a:pPr lvl="0">
              <a:buFont typeface="Wingdings" pitchFamily="2" charset="2"/>
              <a:buChar char="ü"/>
            </a:pPr>
            <a:r>
              <a:rPr lang="ru-RU" sz="1050" b="1" dirty="0" smtClean="0">
                <a:solidFill>
                  <a:prstClr val="black"/>
                </a:solidFill>
              </a:rPr>
              <a:t>«Нормативно-правовое, методическое и информационное обеспечение в сфере закупок»</a:t>
            </a:r>
          </a:p>
          <a:p>
            <a:pPr lvl="0">
              <a:buFont typeface="Wingdings" pitchFamily="2" charset="2"/>
              <a:buChar char="ü"/>
            </a:pPr>
            <a:r>
              <a:rPr lang="ru-RU" sz="1050" b="1" dirty="0" smtClean="0">
                <a:solidFill>
                  <a:prstClr val="black"/>
                </a:solidFill>
              </a:rPr>
              <a:t>«Составление бюджетной отчетности об исполнении областного бюджета»</a:t>
            </a:r>
          </a:p>
          <a:p>
            <a:pPr lvl="0">
              <a:buFont typeface="Wingdings" pitchFamily="2" charset="2"/>
              <a:buChar char="ü"/>
            </a:pPr>
            <a:r>
              <a:rPr lang="ru-RU" sz="1050" b="1" dirty="0" smtClean="0">
                <a:solidFill>
                  <a:prstClr val="black"/>
                </a:solidFill>
              </a:rPr>
              <a:t> «Осуществление контроля за исполнением областного бюджета»</a:t>
            </a:r>
          </a:p>
          <a:p>
            <a:pPr lvl="0">
              <a:buFont typeface="Wingdings" pitchFamily="2" charset="2"/>
              <a:buChar char="ü"/>
            </a:pPr>
            <a:r>
              <a:rPr lang="ru-RU" sz="1050" b="1" spc="-80" dirty="0" smtClean="0">
                <a:solidFill>
                  <a:prstClr val="black"/>
                </a:solidFill>
              </a:rPr>
              <a:t>«</a:t>
            </a:r>
            <a:r>
              <a:rPr lang="ru-RU" sz="1050" b="1" spc="-70" dirty="0" smtClean="0">
                <a:solidFill>
                  <a:prstClr val="black"/>
                </a:solidFill>
              </a:rPr>
              <a:t>Обеспечение реализации Государственной программы</a:t>
            </a:r>
            <a:r>
              <a:rPr lang="ru-RU" sz="1050" b="1" spc="-80" dirty="0" smtClean="0">
                <a:solidFill>
                  <a:prstClr val="black"/>
                </a:solidFill>
              </a:rPr>
              <a:t>»</a:t>
            </a:r>
          </a:p>
          <a:p>
            <a:pPr lvl="0">
              <a:buFont typeface="Wingdings" pitchFamily="2" charset="2"/>
              <a:buChar char="ü"/>
            </a:pPr>
            <a:r>
              <a:rPr lang="ru-RU" sz="1050" b="1" dirty="0">
                <a:solidFill>
                  <a:prstClr val="black"/>
                </a:solidFill>
              </a:rPr>
              <a:t>«Повышение финансовой грамотности населения</a:t>
            </a:r>
            <a:r>
              <a:rPr lang="ru-RU" sz="1050" b="1" dirty="0" smtClean="0">
                <a:solidFill>
                  <a:prstClr val="black"/>
                </a:solidFill>
              </a:rPr>
              <a:t>»</a:t>
            </a:r>
            <a:endParaRPr lang="en-US" sz="1050" b="1" dirty="0" smtClean="0">
              <a:solidFill>
                <a:prstClr val="black"/>
              </a:solidFill>
            </a:endParaRPr>
          </a:p>
          <a:p>
            <a:pPr lvl="0">
              <a:buFont typeface="Wingdings" pitchFamily="2" charset="2"/>
              <a:buChar char="ü"/>
            </a:pPr>
            <a:r>
              <a:rPr lang="ru-RU" sz="1050" b="1" dirty="0" smtClean="0">
                <a:solidFill>
                  <a:prstClr val="black"/>
                </a:solidFill>
              </a:rPr>
              <a:t>«Оказание </a:t>
            </a:r>
            <a:r>
              <a:rPr lang="ru-RU" sz="1050" b="1" dirty="0">
                <a:solidFill>
                  <a:prstClr val="black"/>
                </a:solidFill>
              </a:rPr>
              <a:t>содействия финансовым органам муниципальных образований Кировской области в повышении эффективности их </a:t>
            </a:r>
            <a:r>
              <a:rPr lang="ru-RU" sz="1050" b="1" dirty="0" smtClean="0">
                <a:solidFill>
                  <a:prstClr val="black"/>
                </a:solidFill>
              </a:rPr>
              <a:t>деятельности»</a:t>
            </a:r>
            <a:endParaRPr lang="ru-RU" sz="1050" b="1" dirty="0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908720"/>
            <a:ext cx="9144000" cy="830997"/>
          </a:xfrm>
          <a:prstGeom prst="rect">
            <a:avLst/>
          </a:prstGeom>
          <a:solidFill>
            <a:schemeClr val="accent2"/>
          </a:solidFill>
        </p:spPr>
        <p:txBody>
          <a:bodyPr wrap="square" anchor="ctr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ПРОВЕДЕНИЕ ФИНАНСОВОЙ, БЮДЖЕТНОЙ, НАЛОГОВОЙ ПОЛИТИКИ НА ТЕРРИТОРИИ ОБЛАСТИ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527884" y="4802421"/>
            <a:ext cx="3096344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100" b="1" dirty="0" smtClean="0">
                <a:solidFill>
                  <a:prstClr val="black"/>
                </a:solidFill>
              </a:rPr>
              <a:t>Отдельные мероприятия:</a:t>
            </a:r>
          </a:p>
          <a:p>
            <a:pPr>
              <a:buFont typeface="Wingdings" pitchFamily="2" charset="2"/>
              <a:buChar char="ü"/>
            </a:pPr>
            <a:r>
              <a:rPr lang="ru-RU" sz="1100" b="1" dirty="0" smtClean="0"/>
              <a:t>«Выравнивание финансовых возможностей муниципальных образований Кировской области по осуществлению органами местного самоуправления Кировской области полномочий по решению вопросов местного значения»</a:t>
            </a:r>
          </a:p>
          <a:p>
            <a:pPr>
              <a:buFont typeface="Wingdings" pitchFamily="2" charset="2"/>
              <a:buChar char="ü"/>
            </a:pPr>
            <a:r>
              <a:rPr lang="ru-RU" sz="1100" b="1" dirty="0" smtClean="0"/>
              <a:t>«Предоставление межбюджетных трансфертов местным бюджетам из областного бюджета</a:t>
            </a:r>
            <a:r>
              <a:rPr lang="ru-RU" sz="1100" b="1" dirty="0" smtClean="0"/>
              <a:t>»</a:t>
            </a:r>
            <a:endParaRPr lang="ru-RU" sz="1100" b="1" dirty="0" smtClean="0"/>
          </a:p>
        </p:txBody>
      </p:sp>
      <p:sp>
        <p:nvSpPr>
          <p:cNvPr id="26" name="Прямоугольник 25"/>
          <p:cNvSpPr/>
          <p:nvPr/>
        </p:nvSpPr>
        <p:spPr>
          <a:xfrm>
            <a:off x="6804248" y="4869160"/>
            <a:ext cx="216024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100" b="1" dirty="0" smtClean="0">
                <a:solidFill>
                  <a:prstClr val="black"/>
                </a:solidFill>
              </a:rPr>
              <a:t>Отдельное мероприятие </a:t>
            </a:r>
          </a:p>
          <a:p>
            <a:pPr lvl="0">
              <a:buFont typeface="Wingdings" pitchFamily="2" charset="2"/>
              <a:buChar char="ü"/>
            </a:pPr>
            <a:r>
              <a:rPr lang="ru-RU" sz="1100" b="1" dirty="0" smtClean="0">
                <a:solidFill>
                  <a:prstClr val="black"/>
                </a:solidFill>
              </a:rPr>
              <a:t>«</a:t>
            </a:r>
            <a:r>
              <a:rPr lang="ru-RU" sz="1100" b="1" dirty="0" smtClean="0"/>
              <a:t>Нормативно-правовое регулирование межбюджетных отношений</a:t>
            </a:r>
            <a:r>
              <a:rPr lang="ru-RU" sz="1100" b="1" dirty="0" smtClean="0">
                <a:solidFill>
                  <a:prstClr val="black"/>
                </a:solidFill>
              </a:rPr>
              <a:t>»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0" y="0"/>
            <a:ext cx="648072" cy="69269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0" dirty="0" smtClean="0"/>
              <a:t>1</a:t>
            </a:r>
            <a:endParaRPr lang="ru-RU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Прямая соединительная линия 21"/>
          <p:cNvCxnSpPr/>
          <p:nvPr/>
        </p:nvCxnSpPr>
        <p:spPr>
          <a:xfrm>
            <a:off x="3491880" y="4797152"/>
            <a:ext cx="2304256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611560" y="116632"/>
            <a:ext cx="8388350" cy="476672"/>
          </a:xfrm>
          <a:prstGeom prst="rect">
            <a:avLst/>
          </a:prstGeom>
        </p:spPr>
        <p:txBody>
          <a:bodyPr rtlCol="0">
            <a:noAutofit/>
          </a:bodyPr>
          <a:lstStyle/>
          <a:p>
            <a:pPr>
              <a:defRPr/>
            </a:pPr>
            <a:r>
              <a:rPr lang="ru-RU" sz="2200" b="1" dirty="0" smtClean="0"/>
              <a:t>ОБЪЕМЫ ФИНАНСИРОВАНИЯ ГОСУДАРСТВЕННОЙ ПРОГРАММЫ</a:t>
            </a:r>
            <a:endParaRPr lang="ru-RU" sz="2200" b="1" dirty="0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2339752" y="2060848"/>
            <a:ext cx="2304256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845118"/>
              </p:ext>
            </p:extLst>
          </p:nvPr>
        </p:nvGraphicFramePr>
        <p:xfrm>
          <a:off x="0" y="1412776"/>
          <a:ext cx="4176712" cy="4319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827584" y="2996952"/>
            <a:ext cx="273630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ru-RU" sz="3600" b="1" dirty="0" smtClean="0"/>
              <a:t>7 111 277,22</a:t>
            </a:r>
            <a:endParaRPr lang="ru-RU" sz="3600" b="1" dirty="0" smtClean="0"/>
          </a:p>
          <a:p>
            <a:pPr algn="ctr">
              <a:defRPr/>
            </a:pPr>
            <a:r>
              <a:rPr lang="ru-RU" sz="2400" b="1" dirty="0" smtClean="0">
                <a:solidFill>
                  <a:prstClr val="black"/>
                </a:solidFill>
                <a:latin typeface="Calibri"/>
                <a:cs typeface="+mn-cs"/>
              </a:rPr>
              <a:t>тыс</a:t>
            </a:r>
            <a:r>
              <a:rPr lang="ru-RU" sz="2400" b="1" dirty="0">
                <a:solidFill>
                  <a:prstClr val="black"/>
                </a:solidFill>
                <a:latin typeface="Calibri"/>
                <a:cs typeface="+mn-cs"/>
              </a:rPr>
              <a:t>. рублей</a:t>
            </a:r>
            <a:endParaRPr lang="ru-RU" sz="3200" b="1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427984" y="908720"/>
            <a:ext cx="4321175" cy="26638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427538" y="4076700"/>
            <a:ext cx="4321175" cy="230505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9" name="Picture 4" descr="Картинки по запросу кировская область карта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084168" y="620688"/>
            <a:ext cx="2879209" cy="3017545"/>
          </a:xfrm>
          <a:prstGeom prst="rect">
            <a:avLst/>
          </a:prstGeom>
          <a:noFill/>
          <a:effectLst/>
        </p:spPr>
      </p:pic>
      <p:pic>
        <p:nvPicPr>
          <p:cNvPr id="10" name="Picture 19" descr="Похожее изображение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lum bright="-10000"/>
          </a:blip>
          <a:srcRect/>
          <a:stretch>
            <a:fillRect/>
          </a:stretch>
        </p:blipFill>
        <p:spPr bwMode="auto">
          <a:xfrm>
            <a:off x="4139952" y="4077072"/>
            <a:ext cx="4929044" cy="2448272"/>
          </a:xfrm>
          <a:prstGeom prst="rect">
            <a:avLst/>
          </a:prstGeom>
          <a:noFill/>
        </p:spPr>
      </p:pic>
      <p:sp>
        <p:nvSpPr>
          <p:cNvPr id="11" name="TextBox 8"/>
          <p:cNvSpPr txBox="1">
            <a:spLocks noChangeArrowheads="1"/>
          </p:cNvSpPr>
          <p:nvPr/>
        </p:nvSpPr>
        <p:spPr bwMode="auto">
          <a:xfrm>
            <a:off x="4427984" y="908720"/>
            <a:ext cx="43211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ОБЛАСТНОЙ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БЮДЖЕТ   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98,2%</a:t>
            </a:r>
            <a:endParaRPr lang="ru-RU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52952" y="2561175"/>
            <a:ext cx="2159000" cy="73866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ru-RU" sz="2800" b="1" dirty="0" smtClean="0"/>
              <a:t>40 632,00</a:t>
            </a:r>
            <a:endParaRPr lang="ru-RU" sz="2800" b="1" dirty="0"/>
          </a:p>
          <a:p>
            <a:pPr algn="r">
              <a:defRPr/>
            </a:pPr>
            <a:r>
              <a:rPr lang="ru-RU" sz="1400" b="1" dirty="0" smtClean="0"/>
              <a:t>тыс. рублей</a:t>
            </a:r>
            <a:endParaRPr lang="ru-RU" sz="1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552952" y="5743128"/>
            <a:ext cx="2159000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ru-RU" sz="2400" b="1" dirty="0" smtClean="0"/>
              <a:t>1,2</a:t>
            </a:r>
            <a:r>
              <a:rPr lang="en-US" sz="2400" b="1" dirty="0" smtClean="0"/>
              <a:t>%</a:t>
            </a:r>
            <a:endParaRPr lang="ru-RU" sz="2400" b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6688372" y="1484784"/>
            <a:ext cx="2085828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ru-RU" sz="2800" b="1" dirty="0" smtClean="0"/>
              <a:t>6 984 501,02</a:t>
            </a:r>
            <a:endParaRPr lang="ru-RU" sz="2800" b="1" dirty="0" smtClean="0"/>
          </a:p>
          <a:p>
            <a:pPr algn="r">
              <a:defRPr/>
            </a:pPr>
            <a:r>
              <a:rPr lang="ru-RU" sz="1400" b="1" dirty="0" smtClean="0">
                <a:cs typeface="+mn-cs"/>
              </a:rPr>
              <a:t>тыс</a:t>
            </a:r>
            <a:r>
              <a:rPr lang="ru-RU" sz="1400" b="1" dirty="0">
                <a:cs typeface="+mn-cs"/>
              </a:rPr>
              <a:t>. </a:t>
            </a:r>
            <a:r>
              <a:rPr lang="ru-RU" sz="1400" b="1" dirty="0" smtClean="0">
                <a:cs typeface="+mn-cs"/>
              </a:rPr>
              <a:t>рублей</a:t>
            </a:r>
            <a:endParaRPr lang="ru-RU" sz="1400" b="1" dirty="0">
              <a:cs typeface="+mn-cs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863813" y="4509120"/>
            <a:ext cx="1842172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b"/>
            <a:r>
              <a:rPr lang="ru-RU" sz="3200" b="1" dirty="0" smtClean="0"/>
              <a:t>86 144,20</a:t>
            </a:r>
            <a:endParaRPr lang="ru-RU" sz="3200" b="1" dirty="0" smtClean="0"/>
          </a:p>
          <a:p>
            <a:pPr algn="r">
              <a:defRPr/>
            </a:pPr>
            <a:r>
              <a:rPr lang="ru-RU" b="1" dirty="0" smtClean="0">
                <a:cs typeface="+mn-cs"/>
              </a:rPr>
              <a:t>тыс</a:t>
            </a:r>
            <a:r>
              <a:rPr lang="ru-RU" b="1" dirty="0">
                <a:cs typeface="+mn-cs"/>
              </a:rPr>
              <a:t>. </a:t>
            </a:r>
            <a:r>
              <a:rPr lang="ru-RU" b="1" dirty="0" smtClean="0">
                <a:cs typeface="+mn-cs"/>
              </a:rPr>
              <a:t>рублей </a:t>
            </a:r>
            <a:endParaRPr lang="ru-RU" b="1" dirty="0">
              <a:cs typeface="+mn-cs"/>
            </a:endParaRPr>
          </a:p>
        </p:txBody>
      </p:sp>
      <p:sp>
        <p:nvSpPr>
          <p:cNvPr id="16" name="TextBox 9"/>
          <p:cNvSpPr txBox="1">
            <a:spLocks noChangeArrowheads="1"/>
          </p:cNvSpPr>
          <p:nvPr/>
        </p:nvSpPr>
        <p:spPr bwMode="auto">
          <a:xfrm>
            <a:off x="4427538" y="4076700"/>
            <a:ext cx="43211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ФЕДЕРАЛЬНЫЙ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БЮДЖЕТ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6084168" y="5589240"/>
            <a:ext cx="262778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400" b="1" dirty="0" smtClean="0"/>
              <a:t> </a:t>
            </a:r>
            <a:endParaRPr lang="ru-RU" sz="1400" b="1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0" y="0"/>
            <a:ext cx="648072" cy="692696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0" dirty="0" smtClean="0"/>
              <a:t>2</a:t>
            </a:r>
            <a:endParaRPr lang="ru-RU" sz="8000" dirty="0"/>
          </a:p>
        </p:txBody>
      </p:sp>
      <p:sp>
        <p:nvSpPr>
          <p:cNvPr id="20" name="TextBox 8"/>
          <p:cNvSpPr txBox="1">
            <a:spLocks noChangeArrowheads="1"/>
          </p:cNvSpPr>
          <p:nvPr/>
        </p:nvSpPr>
        <p:spPr bwMode="auto">
          <a:xfrm>
            <a:off x="4427984" y="3110583"/>
            <a:ext cx="43211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МЕСТНЫЙ</a:t>
            </a:r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БЮДЖЕТ          0,6%</a:t>
            </a:r>
            <a:endParaRPr lang="ru-RU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TextBox 13"/>
          <p:cNvSpPr txBox="1">
            <a:spLocks noChangeArrowheads="1"/>
          </p:cNvSpPr>
          <p:nvPr/>
        </p:nvSpPr>
        <p:spPr bwMode="auto">
          <a:xfrm>
            <a:off x="468313" y="1556241"/>
            <a:ext cx="24606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1400" b="1" dirty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ДОСТИЖЕНИЕ ПОКАЗАТЕЛЕЙ</a:t>
            </a:r>
          </a:p>
        </p:txBody>
      </p:sp>
      <p:graphicFrame>
        <p:nvGraphicFramePr>
          <p:cNvPr id="4" name="Диаграмма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5306880"/>
              </p:ext>
            </p:extLst>
          </p:nvPr>
        </p:nvGraphicFramePr>
        <p:xfrm>
          <a:off x="6337299" y="2167731"/>
          <a:ext cx="2913063" cy="306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30" name="TextBox 21"/>
          <p:cNvSpPr txBox="1">
            <a:spLocks noChangeArrowheads="1"/>
          </p:cNvSpPr>
          <p:nvPr/>
        </p:nvSpPr>
        <p:spPr bwMode="auto">
          <a:xfrm>
            <a:off x="6372416" y="1557338"/>
            <a:ext cx="254755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1400" b="1" dirty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ВЫПОЛНЕНИЕ </a:t>
            </a:r>
            <a:r>
              <a:rPr lang="ru-RU" sz="1400" b="1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МЕРОПРИЯТИЙ</a:t>
            </a:r>
            <a:endParaRPr lang="ru-RU" sz="1400" b="1" dirty="0"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031" name="TextBox 22"/>
          <p:cNvSpPr txBox="1">
            <a:spLocks noChangeArrowheads="1"/>
          </p:cNvSpPr>
          <p:nvPr/>
        </p:nvSpPr>
        <p:spPr bwMode="auto">
          <a:xfrm>
            <a:off x="7308850" y="3213100"/>
            <a:ext cx="969963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1100" dirty="0">
                <a:latin typeface="Calibri" pitchFamily="34" charset="0"/>
              </a:rPr>
              <a:t>Степень </a:t>
            </a:r>
          </a:p>
          <a:p>
            <a:pPr algn="ctr"/>
            <a:r>
              <a:rPr lang="ru-RU" sz="1100" dirty="0">
                <a:latin typeface="Calibri" pitchFamily="34" charset="0"/>
              </a:rPr>
              <a:t>выполнения:</a:t>
            </a:r>
          </a:p>
          <a:p>
            <a:pPr algn="ctr"/>
            <a:r>
              <a:rPr lang="ru-RU" sz="1100" b="1" dirty="0">
                <a:latin typeface="Calibri" pitchFamily="34" charset="0"/>
              </a:rPr>
              <a:t>100%</a:t>
            </a:r>
          </a:p>
        </p:txBody>
      </p:sp>
      <p:sp>
        <p:nvSpPr>
          <p:cNvPr id="1032" name="TextBox 23"/>
          <p:cNvSpPr txBox="1">
            <a:spLocks noChangeArrowheads="1"/>
          </p:cNvSpPr>
          <p:nvPr/>
        </p:nvSpPr>
        <p:spPr bwMode="auto">
          <a:xfrm>
            <a:off x="3627438" y="1485900"/>
            <a:ext cx="1749425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1400" b="1" dirty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ОСВОЕНИЕ СРЕДСТВ</a:t>
            </a:r>
          </a:p>
          <a:p>
            <a:pPr algn="ctr">
              <a:defRPr/>
            </a:pPr>
            <a:r>
              <a:rPr lang="ru-RU" sz="1400" dirty="0">
                <a:latin typeface="Calibri" pitchFamily="34" charset="0"/>
              </a:rPr>
              <a:t>(млн.рублей)</a:t>
            </a:r>
          </a:p>
        </p:txBody>
      </p:sp>
      <p:graphicFrame>
        <p:nvGraphicFramePr>
          <p:cNvPr id="3" name="Диаграмма 2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9773965"/>
              </p:ext>
            </p:extLst>
          </p:nvPr>
        </p:nvGraphicFramePr>
        <p:xfrm>
          <a:off x="2700338" y="1989138"/>
          <a:ext cx="3887787" cy="3960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33" name="TextBox 36"/>
          <p:cNvSpPr txBox="1">
            <a:spLocks noChangeArrowheads="1"/>
          </p:cNvSpPr>
          <p:nvPr/>
        </p:nvSpPr>
        <p:spPr bwMode="auto">
          <a:xfrm>
            <a:off x="539552" y="260350"/>
            <a:ext cx="838042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Calibri" pitchFamily="34" charset="0"/>
              </a:rPr>
              <a:t>ИТОГИ ХОДА РЕАЛИЗАЦИИ ГОСУДАРСТВЕННОЙ ПРОГРАММЫ </a:t>
            </a:r>
            <a:r>
              <a:rPr lang="ru-RU" sz="2000" b="1" dirty="0" smtClean="0">
                <a:latin typeface="Calibri" pitchFamily="34" charset="0"/>
              </a:rPr>
              <a:t>ЗА 2021 </a:t>
            </a:r>
            <a:r>
              <a:rPr lang="ru-RU" sz="2000" b="1" dirty="0">
                <a:latin typeface="Calibri" pitchFamily="34" charset="0"/>
              </a:rPr>
              <a:t>ГОД </a:t>
            </a:r>
          </a:p>
        </p:txBody>
      </p:sp>
      <p:graphicFrame>
        <p:nvGraphicFramePr>
          <p:cNvPr id="2" name="Диаграмма 3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6033478"/>
              </p:ext>
            </p:extLst>
          </p:nvPr>
        </p:nvGraphicFramePr>
        <p:xfrm>
          <a:off x="-490538" y="2111375"/>
          <a:ext cx="3667126" cy="3246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34" name="TextBox 31"/>
          <p:cNvSpPr txBox="1">
            <a:spLocks noChangeArrowheads="1"/>
          </p:cNvSpPr>
          <p:nvPr/>
        </p:nvSpPr>
        <p:spPr bwMode="auto">
          <a:xfrm>
            <a:off x="1042988" y="3284538"/>
            <a:ext cx="876300" cy="41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1000" dirty="0">
                <a:latin typeface="Calibri" pitchFamily="34" charset="0"/>
              </a:rPr>
              <a:t>Достигнуты: </a:t>
            </a:r>
          </a:p>
          <a:p>
            <a:pPr algn="ctr"/>
            <a:r>
              <a:rPr lang="ru-RU" sz="1100" b="1" dirty="0">
                <a:latin typeface="Calibri" pitchFamily="34" charset="0"/>
              </a:rPr>
              <a:t>100%</a:t>
            </a:r>
          </a:p>
        </p:txBody>
      </p:sp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0568" y="-531440"/>
            <a:ext cx="1743075" cy="2088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8" name="Прямая соединительная линия 227"/>
          <p:cNvCxnSpPr/>
          <p:nvPr/>
        </p:nvCxnSpPr>
        <p:spPr>
          <a:xfrm>
            <a:off x="6550231" y="4530281"/>
            <a:ext cx="3637" cy="616944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Прямая соединительная линия 226"/>
          <p:cNvCxnSpPr/>
          <p:nvPr/>
        </p:nvCxnSpPr>
        <p:spPr>
          <a:xfrm flipH="1">
            <a:off x="4121780" y="4802351"/>
            <a:ext cx="1" cy="336897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Прямая соединительная линия 224"/>
          <p:cNvCxnSpPr/>
          <p:nvPr/>
        </p:nvCxnSpPr>
        <p:spPr>
          <a:xfrm flipH="1">
            <a:off x="1383881" y="4712446"/>
            <a:ext cx="5751" cy="457443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Прямая соединительная линия 221"/>
          <p:cNvCxnSpPr/>
          <p:nvPr/>
        </p:nvCxnSpPr>
        <p:spPr>
          <a:xfrm>
            <a:off x="7858664" y="4982344"/>
            <a:ext cx="0" cy="864096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Прямая соединительная линия 215"/>
          <p:cNvCxnSpPr/>
          <p:nvPr/>
        </p:nvCxnSpPr>
        <p:spPr>
          <a:xfrm>
            <a:off x="6219645" y="5376890"/>
            <a:ext cx="0" cy="864096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Прямая соединительная линия 219"/>
          <p:cNvCxnSpPr/>
          <p:nvPr/>
        </p:nvCxnSpPr>
        <p:spPr>
          <a:xfrm>
            <a:off x="7371381" y="4509120"/>
            <a:ext cx="0" cy="864096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Прямая соединительная линия 214"/>
          <p:cNvCxnSpPr/>
          <p:nvPr/>
        </p:nvCxnSpPr>
        <p:spPr>
          <a:xfrm>
            <a:off x="5557877" y="4953865"/>
            <a:ext cx="0" cy="864096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Прямая соединительная линия 212"/>
          <p:cNvCxnSpPr/>
          <p:nvPr/>
        </p:nvCxnSpPr>
        <p:spPr>
          <a:xfrm>
            <a:off x="3995936" y="4941168"/>
            <a:ext cx="0" cy="432048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Прямая соединительная линия 209"/>
          <p:cNvCxnSpPr/>
          <p:nvPr/>
        </p:nvCxnSpPr>
        <p:spPr>
          <a:xfrm>
            <a:off x="5486400" y="5353643"/>
            <a:ext cx="0" cy="864096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Прямая соединительная линия 206"/>
          <p:cNvCxnSpPr/>
          <p:nvPr/>
        </p:nvCxnSpPr>
        <p:spPr>
          <a:xfrm>
            <a:off x="3636152" y="4982344"/>
            <a:ext cx="0" cy="864096"/>
          </a:xfrm>
          <a:prstGeom prst="line">
            <a:avLst/>
          </a:prstGeom>
          <a:ln w="38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Прямая соединительная линия 200"/>
          <p:cNvCxnSpPr/>
          <p:nvPr/>
        </p:nvCxnSpPr>
        <p:spPr>
          <a:xfrm>
            <a:off x="2987824" y="4970799"/>
            <a:ext cx="0" cy="864096"/>
          </a:xfrm>
          <a:prstGeom prst="line">
            <a:avLst/>
          </a:prstGeom>
          <a:ln w="38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Прямая соединительная линия 205"/>
          <p:cNvCxnSpPr/>
          <p:nvPr/>
        </p:nvCxnSpPr>
        <p:spPr>
          <a:xfrm>
            <a:off x="2683125" y="4370303"/>
            <a:ext cx="0" cy="864096"/>
          </a:xfrm>
          <a:prstGeom prst="line">
            <a:avLst/>
          </a:prstGeom>
          <a:ln w="38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Прямая соединительная линия 197"/>
          <p:cNvCxnSpPr/>
          <p:nvPr/>
        </p:nvCxnSpPr>
        <p:spPr>
          <a:xfrm>
            <a:off x="845389" y="5212624"/>
            <a:ext cx="0" cy="864096"/>
          </a:xfrm>
          <a:prstGeom prst="line">
            <a:avLst/>
          </a:prstGeom>
          <a:ln w="38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Прямая соединительная линия 175"/>
          <p:cNvCxnSpPr/>
          <p:nvPr/>
        </p:nvCxnSpPr>
        <p:spPr>
          <a:xfrm>
            <a:off x="7694762" y="3245802"/>
            <a:ext cx="4526" cy="1365105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Прямая соединительная линия 173"/>
          <p:cNvCxnSpPr/>
          <p:nvPr/>
        </p:nvCxnSpPr>
        <p:spPr>
          <a:xfrm>
            <a:off x="8174048" y="3443239"/>
            <a:ext cx="11636" cy="1510626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Прямая соединительная линия 172"/>
          <p:cNvCxnSpPr/>
          <p:nvPr/>
        </p:nvCxnSpPr>
        <p:spPr>
          <a:xfrm>
            <a:off x="7446585" y="3674554"/>
            <a:ext cx="0" cy="936104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Прямая соединительная линия 168"/>
          <p:cNvCxnSpPr/>
          <p:nvPr/>
        </p:nvCxnSpPr>
        <p:spPr>
          <a:xfrm>
            <a:off x="4644008" y="980728"/>
            <a:ext cx="0" cy="2664296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Прямая соединительная линия 167"/>
          <p:cNvCxnSpPr/>
          <p:nvPr/>
        </p:nvCxnSpPr>
        <p:spPr>
          <a:xfrm>
            <a:off x="6876256" y="3789040"/>
            <a:ext cx="0" cy="936104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Прямая соединительная линия 162"/>
          <p:cNvCxnSpPr/>
          <p:nvPr/>
        </p:nvCxnSpPr>
        <p:spPr>
          <a:xfrm>
            <a:off x="3563888" y="2852936"/>
            <a:ext cx="0" cy="936104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Прямая соединительная линия 159"/>
          <p:cNvCxnSpPr/>
          <p:nvPr/>
        </p:nvCxnSpPr>
        <p:spPr>
          <a:xfrm>
            <a:off x="6735511" y="3862468"/>
            <a:ext cx="0" cy="72008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Прямая соединительная линия 155"/>
          <p:cNvCxnSpPr/>
          <p:nvPr/>
        </p:nvCxnSpPr>
        <p:spPr>
          <a:xfrm>
            <a:off x="2596187" y="2173857"/>
            <a:ext cx="576064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Прямая соединительная линия 148"/>
          <p:cNvCxnSpPr/>
          <p:nvPr/>
        </p:nvCxnSpPr>
        <p:spPr>
          <a:xfrm>
            <a:off x="6624228" y="3921951"/>
            <a:ext cx="0" cy="72008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Прямая соединительная линия 144"/>
          <p:cNvCxnSpPr/>
          <p:nvPr/>
        </p:nvCxnSpPr>
        <p:spPr>
          <a:xfrm>
            <a:off x="2294626" y="2077148"/>
            <a:ext cx="17253" cy="187148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Прямая соединительная линия 132"/>
          <p:cNvCxnSpPr/>
          <p:nvPr/>
        </p:nvCxnSpPr>
        <p:spPr>
          <a:xfrm>
            <a:off x="1301861" y="2216989"/>
            <a:ext cx="576064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Прямая соединительная линия 142"/>
          <p:cNvCxnSpPr/>
          <p:nvPr/>
        </p:nvCxnSpPr>
        <p:spPr>
          <a:xfrm>
            <a:off x="4211960" y="4020515"/>
            <a:ext cx="0" cy="504056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Прямая соединительная линия 129"/>
          <p:cNvCxnSpPr/>
          <p:nvPr/>
        </p:nvCxnSpPr>
        <p:spPr>
          <a:xfrm>
            <a:off x="3464349" y="4198552"/>
            <a:ext cx="0" cy="326019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539552" y="0"/>
            <a:ext cx="8604448" cy="476672"/>
          </a:xfrm>
          <a:prstGeom prst="rect">
            <a:avLst/>
          </a:prstGeom>
        </p:spPr>
        <p:txBody>
          <a:bodyPr rtlCol="0">
            <a:noAutofit/>
          </a:bodyPr>
          <a:lstStyle/>
          <a:p>
            <a:pPr lvl="0"/>
            <a:r>
              <a:rPr lang="ru-RU" sz="2000" b="1" dirty="0" smtClean="0">
                <a:solidFill>
                  <a:prstClr val="black"/>
                </a:solidFill>
              </a:rPr>
              <a:t>ОСНОВНЫЕ РЕЗУЛЬТАТЫ РЕАЛИЗАЦИИ ГОСУДАРСТВЕННОЙ ПРОГРАММЫ</a:t>
            </a:r>
          </a:p>
        </p:txBody>
      </p:sp>
      <p:sp>
        <p:nvSpPr>
          <p:cNvPr id="3" name="Стрелка вправо 2"/>
          <p:cNvSpPr/>
          <p:nvPr/>
        </p:nvSpPr>
        <p:spPr>
          <a:xfrm>
            <a:off x="251520" y="3861048"/>
            <a:ext cx="8640960" cy="1419911"/>
          </a:xfrm>
          <a:prstGeom prst="rightArrow">
            <a:avLst>
              <a:gd name="adj1" fmla="val 60382"/>
              <a:gd name="adj2" fmla="val 30034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/>
          </a:p>
        </p:txBody>
      </p:sp>
      <p:sp>
        <p:nvSpPr>
          <p:cNvPr id="4" name="Прямоугольник 3"/>
          <p:cNvSpPr/>
          <p:nvPr/>
        </p:nvSpPr>
        <p:spPr>
          <a:xfrm>
            <a:off x="397184" y="4152941"/>
            <a:ext cx="648072" cy="84384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/>
          </a:p>
        </p:txBody>
      </p:sp>
      <p:sp>
        <p:nvSpPr>
          <p:cNvPr id="5" name="Прямоугольник 4"/>
          <p:cNvSpPr/>
          <p:nvPr/>
        </p:nvSpPr>
        <p:spPr>
          <a:xfrm>
            <a:off x="1045256" y="4152941"/>
            <a:ext cx="648072" cy="84384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/>
          </a:p>
        </p:txBody>
      </p:sp>
      <p:sp>
        <p:nvSpPr>
          <p:cNvPr id="12" name="Прямоугольник 11"/>
          <p:cNvSpPr/>
          <p:nvPr/>
        </p:nvSpPr>
        <p:spPr>
          <a:xfrm>
            <a:off x="1693328" y="4152941"/>
            <a:ext cx="648072" cy="84384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/>
          </a:p>
        </p:txBody>
      </p:sp>
      <p:sp>
        <p:nvSpPr>
          <p:cNvPr id="13" name="Прямоугольник 12"/>
          <p:cNvSpPr/>
          <p:nvPr/>
        </p:nvSpPr>
        <p:spPr>
          <a:xfrm>
            <a:off x="2341400" y="4152941"/>
            <a:ext cx="648072" cy="84384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/>
          </a:p>
        </p:txBody>
      </p:sp>
      <p:sp>
        <p:nvSpPr>
          <p:cNvPr id="14" name="Прямоугольник 13"/>
          <p:cNvSpPr/>
          <p:nvPr/>
        </p:nvSpPr>
        <p:spPr>
          <a:xfrm>
            <a:off x="2988870" y="4152940"/>
            <a:ext cx="648072" cy="84384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/>
          </a:p>
        </p:txBody>
      </p:sp>
      <p:sp>
        <p:nvSpPr>
          <p:cNvPr id="15" name="Прямоугольник 14"/>
          <p:cNvSpPr/>
          <p:nvPr/>
        </p:nvSpPr>
        <p:spPr>
          <a:xfrm>
            <a:off x="3637544" y="4152941"/>
            <a:ext cx="648072" cy="84384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/>
          </a:p>
        </p:txBody>
      </p:sp>
      <p:sp>
        <p:nvSpPr>
          <p:cNvPr id="16" name="Прямоугольник 15"/>
          <p:cNvSpPr/>
          <p:nvPr/>
        </p:nvSpPr>
        <p:spPr>
          <a:xfrm>
            <a:off x="4285616" y="4152941"/>
            <a:ext cx="648072" cy="84384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/>
          </a:p>
        </p:txBody>
      </p:sp>
      <p:sp>
        <p:nvSpPr>
          <p:cNvPr id="17" name="Прямоугольник 16"/>
          <p:cNvSpPr/>
          <p:nvPr/>
        </p:nvSpPr>
        <p:spPr>
          <a:xfrm>
            <a:off x="4933688" y="4152941"/>
            <a:ext cx="648072" cy="84384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/>
          </a:p>
        </p:txBody>
      </p:sp>
      <p:sp>
        <p:nvSpPr>
          <p:cNvPr id="18" name="Прямоугольник 17"/>
          <p:cNvSpPr/>
          <p:nvPr/>
        </p:nvSpPr>
        <p:spPr>
          <a:xfrm>
            <a:off x="5581760" y="4152941"/>
            <a:ext cx="648072" cy="84384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/>
          </a:p>
        </p:txBody>
      </p:sp>
      <p:sp>
        <p:nvSpPr>
          <p:cNvPr id="19" name="Прямоугольник 18"/>
          <p:cNvSpPr/>
          <p:nvPr/>
        </p:nvSpPr>
        <p:spPr>
          <a:xfrm>
            <a:off x="6229832" y="4152941"/>
            <a:ext cx="648072" cy="84384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/>
          </a:p>
        </p:txBody>
      </p:sp>
      <p:sp>
        <p:nvSpPr>
          <p:cNvPr id="20" name="Прямоугольник 19"/>
          <p:cNvSpPr/>
          <p:nvPr/>
        </p:nvSpPr>
        <p:spPr>
          <a:xfrm>
            <a:off x="6877904" y="4152941"/>
            <a:ext cx="648072" cy="84384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/>
          </a:p>
        </p:txBody>
      </p:sp>
      <p:sp>
        <p:nvSpPr>
          <p:cNvPr id="21" name="Прямоугольник 20"/>
          <p:cNvSpPr/>
          <p:nvPr/>
        </p:nvSpPr>
        <p:spPr>
          <a:xfrm>
            <a:off x="7525976" y="4152941"/>
            <a:ext cx="648072" cy="84384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/>
          </a:p>
        </p:txBody>
      </p:sp>
      <p:sp>
        <p:nvSpPr>
          <p:cNvPr id="22" name="TextBox 21"/>
          <p:cNvSpPr txBox="1"/>
          <p:nvPr/>
        </p:nvSpPr>
        <p:spPr>
          <a:xfrm rot="16200000">
            <a:off x="319330" y="4444060"/>
            <a:ext cx="8438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 smtClean="0"/>
              <a:t>ЯНВАРЬ</a:t>
            </a:r>
            <a:endParaRPr lang="ru-RU" sz="1100" b="1" dirty="0"/>
          </a:p>
        </p:txBody>
      </p:sp>
      <p:sp>
        <p:nvSpPr>
          <p:cNvPr id="23" name="TextBox 22"/>
          <p:cNvSpPr txBox="1"/>
          <p:nvPr/>
        </p:nvSpPr>
        <p:spPr>
          <a:xfrm rot="16200000">
            <a:off x="967402" y="4444060"/>
            <a:ext cx="8438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 smtClean="0"/>
              <a:t>ФЕВРАЛЬ</a:t>
            </a:r>
            <a:endParaRPr lang="ru-RU" sz="1100" b="1" dirty="0"/>
          </a:p>
        </p:txBody>
      </p:sp>
      <p:sp>
        <p:nvSpPr>
          <p:cNvPr id="24" name="TextBox 23"/>
          <p:cNvSpPr txBox="1"/>
          <p:nvPr/>
        </p:nvSpPr>
        <p:spPr>
          <a:xfrm rot="16200000">
            <a:off x="1615474" y="4444060"/>
            <a:ext cx="8438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 smtClean="0"/>
              <a:t>МАРТ</a:t>
            </a:r>
            <a:endParaRPr lang="ru-RU" sz="1100" b="1" dirty="0"/>
          </a:p>
        </p:txBody>
      </p:sp>
      <p:sp>
        <p:nvSpPr>
          <p:cNvPr id="25" name="TextBox 24"/>
          <p:cNvSpPr txBox="1"/>
          <p:nvPr/>
        </p:nvSpPr>
        <p:spPr>
          <a:xfrm rot="16200000">
            <a:off x="2263547" y="4444059"/>
            <a:ext cx="84384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 smtClean="0"/>
              <a:t>АПРЕЛЬ</a:t>
            </a:r>
            <a:endParaRPr lang="ru-RU" sz="1100" b="1" dirty="0"/>
          </a:p>
        </p:txBody>
      </p:sp>
      <p:sp>
        <p:nvSpPr>
          <p:cNvPr id="26" name="TextBox 25"/>
          <p:cNvSpPr txBox="1"/>
          <p:nvPr/>
        </p:nvSpPr>
        <p:spPr>
          <a:xfrm rot="16200000">
            <a:off x="2911620" y="4444058"/>
            <a:ext cx="84384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 smtClean="0"/>
              <a:t>МАЙ</a:t>
            </a:r>
          </a:p>
        </p:txBody>
      </p:sp>
      <p:sp>
        <p:nvSpPr>
          <p:cNvPr id="27" name="TextBox 26"/>
          <p:cNvSpPr txBox="1"/>
          <p:nvPr/>
        </p:nvSpPr>
        <p:spPr>
          <a:xfrm rot="16200000">
            <a:off x="3559692" y="4444058"/>
            <a:ext cx="84384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 smtClean="0"/>
              <a:t>ИЮНЬ</a:t>
            </a:r>
            <a:endParaRPr lang="ru-RU" sz="1100" b="1" dirty="0"/>
          </a:p>
        </p:txBody>
      </p:sp>
      <p:sp>
        <p:nvSpPr>
          <p:cNvPr id="28" name="TextBox 27"/>
          <p:cNvSpPr txBox="1"/>
          <p:nvPr/>
        </p:nvSpPr>
        <p:spPr>
          <a:xfrm rot="16200000">
            <a:off x="5503908" y="4444059"/>
            <a:ext cx="84384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 smtClean="0"/>
              <a:t>СЕНТЯБРЬ</a:t>
            </a:r>
            <a:endParaRPr lang="ru-RU" sz="1100" b="1" dirty="0"/>
          </a:p>
        </p:txBody>
      </p:sp>
      <p:sp>
        <p:nvSpPr>
          <p:cNvPr id="29" name="TextBox 28"/>
          <p:cNvSpPr txBox="1"/>
          <p:nvPr/>
        </p:nvSpPr>
        <p:spPr>
          <a:xfrm rot="16200000">
            <a:off x="4207764" y="4444058"/>
            <a:ext cx="84384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 smtClean="0"/>
              <a:t>ИЮЛЬ</a:t>
            </a:r>
            <a:endParaRPr lang="ru-RU" sz="1100" b="1" dirty="0"/>
          </a:p>
        </p:txBody>
      </p:sp>
      <p:sp>
        <p:nvSpPr>
          <p:cNvPr id="30" name="TextBox 29"/>
          <p:cNvSpPr txBox="1"/>
          <p:nvPr/>
        </p:nvSpPr>
        <p:spPr>
          <a:xfrm rot="16200000">
            <a:off x="4855836" y="4444058"/>
            <a:ext cx="84384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 smtClean="0"/>
              <a:t>АВГУСТ</a:t>
            </a:r>
            <a:endParaRPr lang="ru-RU" sz="1100" b="1" dirty="0"/>
          </a:p>
        </p:txBody>
      </p:sp>
      <p:sp>
        <p:nvSpPr>
          <p:cNvPr id="31" name="TextBox 30"/>
          <p:cNvSpPr txBox="1"/>
          <p:nvPr/>
        </p:nvSpPr>
        <p:spPr>
          <a:xfrm rot="16200000">
            <a:off x="6151980" y="4444058"/>
            <a:ext cx="84384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 smtClean="0"/>
              <a:t>ОКТЯБРЬ</a:t>
            </a:r>
            <a:endParaRPr lang="ru-RU" sz="1100" b="1" dirty="0"/>
          </a:p>
        </p:txBody>
      </p:sp>
      <p:sp>
        <p:nvSpPr>
          <p:cNvPr id="32" name="TextBox 31"/>
          <p:cNvSpPr txBox="1"/>
          <p:nvPr/>
        </p:nvSpPr>
        <p:spPr>
          <a:xfrm rot="16200000">
            <a:off x="6800052" y="4444058"/>
            <a:ext cx="84384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 smtClean="0"/>
              <a:t>НОЯБРЬ</a:t>
            </a:r>
            <a:endParaRPr lang="ru-RU" sz="1100" b="1" dirty="0"/>
          </a:p>
        </p:txBody>
      </p:sp>
      <p:sp>
        <p:nvSpPr>
          <p:cNvPr id="33" name="TextBox 32"/>
          <p:cNvSpPr txBox="1"/>
          <p:nvPr/>
        </p:nvSpPr>
        <p:spPr>
          <a:xfrm rot="16200000">
            <a:off x="7448124" y="4444058"/>
            <a:ext cx="84384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 smtClean="0"/>
              <a:t>ДЕКАБРЬ</a:t>
            </a:r>
            <a:endParaRPr lang="ru-RU" sz="1100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323528" y="836712"/>
            <a:ext cx="1296144" cy="1408078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ru-RU" sz="950" dirty="0" smtClean="0"/>
              <a:t>Распоряжение от </a:t>
            </a:r>
            <a:r>
              <a:rPr lang="ru-RU" sz="950" dirty="0" smtClean="0"/>
              <a:t>05.07.2023 </a:t>
            </a:r>
            <a:r>
              <a:rPr lang="ru-RU" sz="950" dirty="0" smtClean="0"/>
              <a:t>№ </a:t>
            </a:r>
            <a:r>
              <a:rPr lang="ru-RU" sz="950" dirty="0" smtClean="0"/>
              <a:t>24 </a:t>
            </a:r>
            <a:r>
              <a:rPr lang="ru-RU" sz="950" dirty="0" smtClean="0"/>
              <a:t>"Об утверждении Порядка и Методики планирования бюджетных ассигнований областного бюджета"</a:t>
            </a:r>
            <a:endParaRPr lang="ru-RU" sz="950" dirty="0"/>
          </a:p>
        </p:txBody>
      </p:sp>
      <p:sp>
        <p:nvSpPr>
          <p:cNvPr id="41" name="TextBox 40"/>
          <p:cNvSpPr txBox="1"/>
          <p:nvPr/>
        </p:nvSpPr>
        <p:spPr>
          <a:xfrm>
            <a:off x="3059832" y="2420888"/>
            <a:ext cx="1152128" cy="1261884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ru-RU" sz="950" dirty="0" smtClean="0"/>
              <a:t>Распоряжение Губернатора Кировской области от </a:t>
            </a:r>
            <a:r>
              <a:rPr lang="ru-RU" sz="950" dirty="0" smtClean="0"/>
              <a:t>31.10.2023 </a:t>
            </a:r>
            <a:r>
              <a:rPr lang="ru-RU" sz="950" dirty="0" smtClean="0"/>
              <a:t>№ </a:t>
            </a:r>
            <a:r>
              <a:rPr lang="ru-RU" sz="950" dirty="0" smtClean="0"/>
              <a:t>160 </a:t>
            </a:r>
            <a:r>
              <a:rPr lang="ru-RU" sz="950" dirty="0" smtClean="0"/>
              <a:t>"О проведении публичных слушаний"</a:t>
            </a:r>
            <a:endParaRPr lang="ru-RU" sz="950" dirty="0"/>
          </a:p>
        </p:txBody>
      </p:sp>
      <p:sp>
        <p:nvSpPr>
          <p:cNvPr id="43" name="TextBox 42"/>
          <p:cNvSpPr txBox="1"/>
          <p:nvPr/>
        </p:nvSpPr>
        <p:spPr>
          <a:xfrm>
            <a:off x="2987824" y="548680"/>
            <a:ext cx="1224136" cy="1846659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ru-RU" sz="950" dirty="0" smtClean="0"/>
              <a:t>Распоряжение Правительства области от </a:t>
            </a:r>
            <a:r>
              <a:rPr lang="ru-RU" sz="950" dirty="0" smtClean="0"/>
              <a:t>30.10.2023</a:t>
            </a:r>
            <a:r>
              <a:rPr lang="ru-RU" sz="950" b="1" dirty="0" smtClean="0"/>
              <a:t> </a:t>
            </a:r>
            <a:r>
              <a:rPr lang="ru-RU" sz="950" dirty="0" smtClean="0"/>
              <a:t>№ </a:t>
            </a:r>
            <a:r>
              <a:rPr lang="ru-RU" sz="950" dirty="0" smtClean="0"/>
              <a:t>335 </a:t>
            </a:r>
            <a:r>
              <a:rPr lang="ru-RU" sz="950" dirty="0" smtClean="0"/>
              <a:t>"Об одобрении  проекта закона Кировской области «Об областном бюджете на </a:t>
            </a:r>
            <a:r>
              <a:rPr lang="ru-RU" sz="950" dirty="0" smtClean="0"/>
              <a:t>2024 </a:t>
            </a:r>
            <a:r>
              <a:rPr lang="ru-RU" sz="950" dirty="0" smtClean="0"/>
              <a:t>год и на плановый период </a:t>
            </a:r>
            <a:r>
              <a:rPr lang="ru-RU" sz="950" dirty="0" smtClean="0"/>
              <a:t>2025 </a:t>
            </a:r>
            <a:r>
              <a:rPr lang="ru-RU" sz="950" dirty="0" smtClean="0"/>
              <a:t>и </a:t>
            </a:r>
            <a:r>
              <a:rPr lang="ru-RU" sz="950" dirty="0" smtClean="0"/>
              <a:t>2026 </a:t>
            </a:r>
            <a:r>
              <a:rPr lang="ru-RU" sz="950" dirty="0" smtClean="0"/>
              <a:t>годов"</a:t>
            </a:r>
            <a:endParaRPr lang="ru-RU" sz="950" dirty="0"/>
          </a:p>
        </p:txBody>
      </p:sp>
      <p:sp>
        <p:nvSpPr>
          <p:cNvPr id="46" name="TextBox 45"/>
          <p:cNvSpPr txBox="1"/>
          <p:nvPr/>
        </p:nvSpPr>
        <p:spPr>
          <a:xfrm>
            <a:off x="1691680" y="692696"/>
            <a:ext cx="1224136" cy="1408078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ru-RU" sz="950" dirty="0" smtClean="0"/>
              <a:t>Основные направления налоговой и бюджетной политики Кировской области на </a:t>
            </a:r>
            <a:r>
              <a:rPr lang="ru-RU" sz="950" dirty="0" smtClean="0"/>
              <a:t>2024 </a:t>
            </a:r>
            <a:r>
              <a:rPr lang="ru-RU" sz="950" dirty="0" smtClean="0"/>
              <a:t>год и на плановый период </a:t>
            </a:r>
            <a:r>
              <a:rPr lang="ru-RU" sz="950" dirty="0" smtClean="0"/>
              <a:t>2025 </a:t>
            </a:r>
            <a:r>
              <a:rPr lang="ru-RU" sz="950" dirty="0" smtClean="0"/>
              <a:t>и </a:t>
            </a:r>
            <a:r>
              <a:rPr lang="ru-RU" sz="950" dirty="0" smtClean="0"/>
              <a:t>2026 </a:t>
            </a:r>
            <a:r>
              <a:rPr lang="ru-RU" sz="950" dirty="0" smtClean="0"/>
              <a:t>годов</a:t>
            </a:r>
            <a:endParaRPr lang="ru-RU" sz="950" b="1" dirty="0"/>
          </a:p>
        </p:txBody>
      </p:sp>
      <p:sp>
        <p:nvSpPr>
          <p:cNvPr id="105" name="TextBox 104"/>
          <p:cNvSpPr txBox="1"/>
          <p:nvPr/>
        </p:nvSpPr>
        <p:spPr>
          <a:xfrm>
            <a:off x="4427984" y="642174"/>
            <a:ext cx="4459032" cy="530915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ru-RU" sz="950" dirty="0" smtClean="0"/>
              <a:t>Постановление Правительства области от </a:t>
            </a:r>
            <a:r>
              <a:rPr lang="ru-RU" sz="950" dirty="0" smtClean="0"/>
              <a:t>09.11.2023 </a:t>
            </a:r>
            <a:r>
              <a:rPr lang="ru-RU" sz="950" dirty="0" smtClean="0"/>
              <a:t>№</a:t>
            </a:r>
            <a:r>
              <a:rPr lang="ru-RU" sz="950" dirty="0" smtClean="0"/>
              <a:t>600-П </a:t>
            </a:r>
            <a:r>
              <a:rPr lang="ru-RU" sz="950" dirty="0" smtClean="0"/>
              <a:t>«Об отдельных показателях для формирования проекта областного бюджета на </a:t>
            </a:r>
            <a:r>
              <a:rPr lang="ru-RU" sz="950" dirty="0" smtClean="0"/>
              <a:t>2024 </a:t>
            </a:r>
            <a:r>
              <a:rPr lang="ru-RU" sz="950" dirty="0" smtClean="0"/>
              <a:t>год и на плановый период </a:t>
            </a:r>
            <a:r>
              <a:rPr lang="ru-RU" sz="950" dirty="0" smtClean="0"/>
              <a:t>2025 </a:t>
            </a:r>
            <a:r>
              <a:rPr lang="ru-RU" sz="950" dirty="0" smtClean="0"/>
              <a:t>и </a:t>
            </a:r>
            <a:r>
              <a:rPr lang="ru-RU" sz="950" dirty="0" smtClean="0"/>
              <a:t>2026 </a:t>
            </a:r>
            <a:r>
              <a:rPr lang="ru-RU" sz="950" dirty="0" smtClean="0"/>
              <a:t>годов»</a:t>
            </a:r>
            <a:endParaRPr lang="ru-RU" sz="950" dirty="0"/>
          </a:p>
        </p:txBody>
      </p:sp>
      <p:sp>
        <p:nvSpPr>
          <p:cNvPr id="118" name="TextBox 117"/>
          <p:cNvSpPr txBox="1"/>
          <p:nvPr/>
        </p:nvSpPr>
        <p:spPr>
          <a:xfrm>
            <a:off x="5076056" y="2708920"/>
            <a:ext cx="2880320" cy="530915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ru-RU" sz="950" dirty="0" smtClean="0"/>
              <a:t>Закон Кировской области </a:t>
            </a:r>
            <a:r>
              <a:rPr lang="ru-RU" sz="950" dirty="0"/>
              <a:t>от 15.12.2023 № 228-ЗО «Об областном бюджете на 2024 год и плановый период 2025 и </a:t>
            </a:r>
            <a:r>
              <a:rPr lang="ru-RU" sz="950" dirty="0" smtClean="0"/>
              <a:t>2026 </a:t>
            </a:r>
            <a:r>
              <a:rPr lang="ru-RU" sz="950" dirty="0"/>
              <a:t>годов</a:t>
            </a:r>
            <a:r>
              <a:rPr lang="ru-RU" sz="950" dirty="0" smtClean="0"/>
              <a:t>"</a:t>
            </a:r>
            <a:endParaRPr lang="ru-RU" sz="950" dirty="0"/>
          </a:p>
        </p:txBody>
      </p:sp>
      <p:sp>
        <p:nvSpPr>
          <p:cNvPr id="119" name="TextBox 118"/>
          <p:cNvSpPr txBox="1"/>
          <p:nvPr/>
        </p:nvSpPr>
        <p:spPr>
          <a:xfrm>
            <a:off x="4638543" y="1540751"/>
            <a:ext cx="4248472" cy="530915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ru-RU" sz="950" dirty="0" smtClean="0"/>
              <a:t>Постановление Правительства Кировской области от </a:t>
            </a:r>
            <a:r>
              <a:rPr lang="ru-RU" sz="950" dirty="0" smtClean="0"/>
              <a:t>19.12.2023 </a:t>
            </a:r>
            <a:r>
              <a:rPr lang="ru-RU" sz="950" dirty="0" smtClean="0"/>
              <a:t>№ </a:t>
            </a:r>
            <a:r>
              <a:rPr lang="ru-RU" sz="950" dirty="0" smtClean="0"/>
              <a:t>710-П </a:t>
            </a:r>
            <a:r>
              <a:rPr lang="ru-RU" sz="950" dirty="0" smtClean="0"/>
              <a:t>"О мерах по выполнению Закона Кировской области от </a:t>
            </a:r>
            <a:r>
              <a:rPr lang="ru-RU" sz="950" dirty="0" smtClean="0"/>
              <a:t>15.12.2023 </a:t>
            </a:r>
            <a:r>
              <a:rPr lang="ru-RU" sz="950" dirty="0" smtClean="0"/>
              <a:t>№ </a:t>
            </a:r>
            <a:r>
              <a:rPr lang="ru-RU" sz="950" dirty="0" smtClean="0"/>
              <a:t>228-ЗО </a:t>
            </a:r>
            <a:r>
              <a:rPr lang="ru-RU" sz="950" dirty="0" smtClean="0"/>
              <a:t>«Об областном бюджете на </a:t>
            </a:r>
            <a:r>
              <a:rPr lang="ru-RU" sz="950" dirty="0" smtClean="0"/>
              <a:t>2024 </a:t>
            </a:r>
            <a:r>
              <a:rPr lang="ru-RU" sz="950" dirty="0" smtClean="0"/>
              <a:t>год и плановый период </a:t>
            </a:r>
            <a:r>
              <a:rPr lang="ru-RU" sz="950" dirty="0" smtClean="0"/>
              <a:t>2025 </a:t>
            </a:r>
            <a:r>
              <a:rPr lang="ru-RU" sz="950" dirty="0" smtClean="0"/>
              <a:t>и </a:t>
            </a:r>
            <a:r>
              <a:rPr lang="ru-RU" sz="950" dirty="0" smtClean="0"/>
              <a:t>2026 </a:t>
            </a:r>
            <a:r>
              <a:rPr lang="ru-RU" sz="950" dirty="0" smtClean="0"/>
              <a:t>годов"</a:t>
            </a:r>
            <a:endParaRPr lang="ru-RU" sz="950" dirty="0"/>
          </a:p>
        </p:txBody>
      </p:sp>
      <p:cxnSp>
        <p:nvCxnSpPr>
          <p:cNvPr id="123" name="Прямая соединительная линия 122"/>
          <p:cNvCxnSpPr/>
          <p:nvPr/>
        </p:nvCxnSpPr>
        <p:spPr>
          <a:xfrm>
            <a:off x="1002006" y="4062441"/>
            <a:ext cx="5399490" cy="2045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Прямая соединительная линия 123"/>
          <p:cNvCxnSpPr/>
          <p:nvPr/>
        </p:nvCxnSpPr>
        <p:spPr>
          <a:xfrm>
            <a:off x="1854440" y="2227885"/>
            <a:ext cx="239" cy="1766145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Прямая соединительная линия 126"/>
          <p:cNvCxnSpPr/>
          <p:nvPr/>
        </p:nvCxnSpPr>
        <p:spPr>
          <a:xfrm>
            <a:off x="1017917" y="3236811"/>
            <a:ext cx="0" cy="864096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324036" y="2578280"/>
            <a:ext cx="1296144" cy="823302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ru-RU" sz="950" dirty="0" smtClean="0"/>
              <a:t>Проект изменений бюджетного прогноза Кировской области на 2022-2033 годы</a:t>
            </a:r>
            <a:endParaRPr lang="ru-RU" sz="950" dirty="0"/>
          </a:p>
        </p:txBody>
      </p:sp>
      <p:cxnSp>
        <p:nvCxnSpPr>
          <p:cNvPr id="141" name="Прямая соединительная линия 140"/>
          <p:cNvCxnSpPr/>
          <p:nvPr/>
        </p:nvCxnSpPr>
        <p:spPr>
          <a:xfrm>
            <a:off x="1847938" y="3993729"/>
            <a:ext cx="2426864" cy="25593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Прямая соединительная линия 146"/>
          <p:cNvCxnSpPr/>
          <p:nvPr/>
        </p:nvCxnSpPr>
        <p:spPr>
          <a:xfrm>
            <a:off x="2290793" y="3921951"/>
            <a:ext cx="4333435" cy="2667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Прямая соединительная линия 156"/>
          <p:cNvCxnSpPr/>
          <p:nvPr/>
        </p:nvCxnSpPr>
        <p:spPr>
          <a:xfrm flipH="1">
            <a:off x="2613804" y="2175035"/>
            <a:ext cx="3758" cy="1687433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Прямая соединительная линия 158"/>
          <p:cNvCxnSpPr/>
          <p:nvPr/>
        </p:nvCxnSpPr>
        <p:spPr>
          <a:xfrm>
            <a:off x="2578825" y="3849943"/>
            <a:ext cx="4125884" cy="12525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Прямая соединительная линия 163"/>
          <p:cNvCxnSpPr/>
          <p:nvPr/>
        </p:nvCxnSpPr>
        <p:spPr>
          <a:xfrm>
            <a:off x="3577120" y="3765447"/>
            <a:ext cx="3299136" cy="23593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Прямая соединительная линия 170"/>
          <p:cNvCxnSpPr/>
          <p:nvPr/>
        </p:nvCxnSpPr>
        <p:spPr>
          <a:xfrm>
            <a:off x="4644008" y="3645024"/>
            <a:ext cx="2808312" cy="37748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Прямая соединительная линия 178"/>
          <p:cNvCxnSpPr/>
          <p:nvPr/>
        </p:nvCxnSpPr>
        <p:spPr>
          <a:xfrm>
            <a:off x="8887015" y="2071666"/>
            <a:ext cx="0" cy="1347539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Прямая соединительная линия 180"/>
          <p:cNvCxnSpPr/>
          <p:nvPr/>
        </p:nvCxnSpPr>
        <p:spPr>
          <a:xfrm flipV="1">
            <a:off x="8174048" y="3450442"/>
            <a:ext cx="712967" cy="1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" name="TextBox 183"/>
          <p:cNvSpPr txBox="1"/>
          <p:nvPr/>
        </p:nvSpPr>
        <p:spPr>
          <a:xfrm>
            <a:off x="251520" y="5445224"/>
            <a:ext cx="1224136" cy="1115690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r>
              <a:rPr lang="ru-RU" sz="950" dirty="0" smtClean="0"/>
              <a:t>Распоряжение Губернатора Кировской области от </a:t>
            </a:r>
            <a:r>
              <a:rPr lang="ru-RU" sz="950" dirty="0" smtClean="0"/>
              <a:t>15.04.2023 №</a:t>
            </a:r>
            <a:r>
              <a:rPr lang="ru-RU" sz="950" dirty="0"/>
              <a:t> </a:t>
            </a:r>
            <a:r>
              <a:rPr lang="ru-RU" sz="950" dirty="0" smtClean="0"/>
              <a:t>61</a:t>
            </a:r>
            <a:r>
              <a:rPr lang="ru-RU" sz="950" dirty="0" smtClean="0"/>
              <a:t> </a:t>
            </a:r>
            <a:r>
              <a:rPr lang="ru-RU" sz="950" dirty="0" smtClean="0"/>
              <a:t>"О проведении публичных слушаний"</a:t>
            </a:r>
            <a:endParaRPr lang="ru-RU" sz="950" dirty="0"/>
          </a:p>
        </p:txBody>
      </p:sp>
      <p:sp>
        <p:nvSpPr>
          <p:cNvPr id="185" name="TextBox 184"/>
          <p:cNvSpPr txBox="1"/>
          <p:nvPr/>
        </p:nvSpPr>
        <p:spPr>
          <a:xfrm>
            <a:off x="1682349" y="5440868"/>
            <a:ext cx="1296144" cy="1408078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r>
              <a:rPr lang="ru-RU" sz="950" dirty="0" smtClean="0"/>
              <a:t>Распоряжение Правительства Кировской области от </a:t>
            </a:r>
            <a:r>
              <a:rPr lang="ru-RU" sz="950" dirty="0" smtClean="0"/>
              <a:t>02.05.2023 №124 </a:t>
            </a:r>
            <a:r>
              <a:rPr lang="ru-RU" sz="950" dirty="0" smtClean="0"/>
              <a:t>"Об одобрении годового отчета об исполнении областного бюджета за </a:t>
            </a:r>
            <a:r>
              <a:rPr lang="ru-RU" sz="950" dirty="0" smtClean="0"/>
              <a:t>2022 </a:t>
            </a:r>
            <a:r>
              <a:rPr lang="ru-RU" sz="950" dirty="0" smtClean="0"/>
              <a:t>год"</a:t>
            </a:r>
            <a:endParaRPr lang="ru-RU" sz="950" dirty="0"/>
          </a:p>
        </p:txBody>
      </p:sp>
      <p:sp>
        <p:nvSpPr>
          <p:cNvPr id="186" name="TextBox 185"/>
          <p:cNvSpPr txBox="1"/>
          <p:nvPr/>
        </p:nvSpPr>
        <p:spPr>
          <a:xfrm>
            <a:off x="3059832" y="5445224"/>
            <a:ext cx="1224136" cy="1115690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r>
              <a:rPr lang="ru-RU" sz="950" dirty="0" smtClean="0"/>
              <a:t>Закон Кировской области от </a:t>
            </a:r>
            <a:r>
              <a:rPr lang="ru-RU" sz="950" dirty="0" smtClean="0"/>
              <a:t>31.05.2023 №180-ЗО </a:t>
            </a:r>
            <a:r>
              <a:rPr lang="ru-RU" sz="950" dirty="0" smtClean="0"/>
              <a:t>"Об исполнении областного бюджета за </a:t>
            </a:r>
            <a:r>
              <a:rPr lang="ru-RU" sz="950" dirty="0" smtClean="0"/>
              <a:t>2022 </a:t>
            </a:r>
            <a:r>
              <a:rPr lang="ru-RU" sz="950" dirty="0" smtClean="0"/>
              <a:t>год"</a:t>
            </a:r>
            <a:endParaRPr lang="ru-RU" sz="950" dirty="0"/>
          </a:p>
        </p:txBody>
      </p:sp>
      <p:sp>
        <p:nvSpPr>
          <p:cNvPr id="191" name="TextBox 190"/>
          <p:cNvSpPr txBox="1"/>
          <p:nvPr/>
        </p:nvSpPr>
        <p:spPr>
          <a:xfrm>
            <a:off x="4499992" y="5733256"/>
            <a:ext cx="1800200" cy="823302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ru-RU" sz="950" dirty="0" smtClean="0"/>
              <a:t>Отчеты об исполнении областного бюджета в </a:t>
            </a:r>
            <a:r>
              <a:rPr lang="ru-RU" sz="950" dirty="0" smtClean="0"/>
              <a:t>2023 </a:t>
            </a:r>
            <a:r>
              <a:rPr lang="ru-RU" sz="950" dirty="0" smtClean="0"/>
              <a:t>г.:</a:t>
            </a:r>
          </a:p>
          <a:p>
            <a:r>
              <a:rPr lang="ru-RU" sz="950" dirty="0" smtClean="0"/>
              <a:t>за</a:t>
            </a:r>
            <a:r>
              <a:rPr lang="en-US" sz="950" dirty="0" smtClean="0"/>
              <a:t> I </a:t>
            </a:r>
            <a:r>
              <a:rPr lang="ru-RU" sz="950" dirty="0" smtClean="0"/>
              <a:t>квартал – </a:t>
            </a:r>
            <a:r>
              <a:rPr lang="ru-RU" sz="950" dirty="0" smtClean="0"/>
              <a:t>26.05.2023</a:t>
            </a:r>
            <a:endParaRPr lang="ru-RU" sz="950" dirty="0" smtClean="0"/>
          </a:p>
          <a:p>
            <a:r>
              <a:rPr lang="ru-RU" sz="950" dirty="0" smtClean="0"/>
              <a:t>за</a:t>
            </a:r>
            <a:r>
              <a:rPr lang="en-US" sz="950" dirty="0" smtClean="0"/>
              <a:t> I</a:t>
            </a:r>
            <a:r>
              <a:rPr lang="ru-RU" sz="950" dirty="0" smtClean="0"/>
              <a:t> полугодие – </a:t>
            </a:r>
            <a:r>
              <a:rPr lang="ru-RU" sz="950" dirty="0" smtClean="0"/>
              <a:t>17.08.2023</a:t>
            </a:r>
            <a:endParaRPr lang="ru-RU" sz="950" dirty="0" smtClean="0"/>
          </a:p>
          <a:p>
            <a:r>
              <a:rPr lang="ru-RU" sz="950" dirty="0" smtClean="0"/>
              <a:t>за</a:t>
            </a:r>
            <a:r>
              <a:rPr lang="en-US" sz="950" dirty="0" smtClean="0"/>
              <a:t> </a:t>
            </a:r>
            <a:r>
              <a:rPr lang="ru-RU" sz="950" dirty="0" smtClean="0"/>
              <a:t>9 месяцев – </a:t>
            </a:r>
            <a:r>
              <a:rPr lang="ru-RU" sz="950" dirty="0" smtClean="0"/>
              <a:t>27.11.2023</a:t>
            </a:r>
            <a:endParaRPr lang="ru-RU" sz="950" dirty="0" smtClean="0"/>
          </a:p>
        </p:txBody>
      </p:sp>
      <p:cxnSp>
        <p:nvCxnSpPr>
          <p:cNvPr id="199" name="Прямая соединительная линия 198"/>
          <p:cNvCxnSpPr/>
          <p:nvPr/>
        </p:nvCxnSpPr>
        <p:spPr>
          <a:xfrm>
            <a:off x="827584" y="5229200"/>
            <a:ext cx="1872208" cy="0"/>
          </a:xfrm>
          <a:prstGeom prst="line">
            <a:avLst/>
          </a:prstGeom>
          <a:ln w="38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Прямая соединительная линия 210"/>
          <p:cNvCxnSpPr/>
          <p:nvPr/>
        </p:nvCxnSpPr>
        <p:spPr>
          <a:xfrm flipV="1">
            <a:off x="3995936" y="5366792"/>
            <a:ext cx="1506660" cy="6424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Прямая соединительная линия 216"/>
          <p:cNvCxnSpPr/>
          <p:nvPr/>
        </p:nvCxnSpPr>
        <p:spPr>
          <a:xfrm flipV="1">
            <a:off x="6215281" y="5366115"/>
            <a:ext cx="1137500" cy="9547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1" name="TextBox 220"/>
          <p:cNvSpPr txBox="1"/>
          <p:nvPr/>
        </p:nvSpPr>
        <p:spPr>
          <a:xfrm>
            <a:off x="6479102" y="5450742"/>
            <a:ext cx="2520280" cy="1261884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950" dirty="0" smtClean="0"/>
              <a:t>Законами Кировской области </a:t>
            </a:r>
            <a:r>
              <a:rPr lang="ru-RU" sz="950" dirty="0"/>
              <a:t>от 16.02.2023 № 152-ЗО, от 29.06.2023 № 187-ЗО, 03.10.2023 № 201-ЗО, от 30.10.2023 № 210-ЗО, от 14.12.2023 № </a:t>
            </a:r>
            <a:r>
              <a:rPr lang="ru-RU" sz="950" dirty="0" smtClean="0"/>
              <a:t>226-ЗО внесены </a:t>
            </a:r>
            <a:r>
              <a:rPr lang="ru-RU" sz="950" dirty="0" smtClean="0"/>
              <a:t>изменения в Закон Кировской области от </a:t>
            </a:r>
            <a:r>
              <a:rPr lang="ru-RU" sz="950" dirty="0"/>
              <a:t>19.12.2022</a:t>
            </a:r>
            <a:r>
              <a:rPr lang="ru-RU" sz="950" b="1" dirty="0"/>
              <a:t> </a:t>
            </a:r>
            <a:r>
              <a:rPr lang="ru-RU" sz="950" dirty="0"/>
              <a:t>№ 149-ЗО «Об областном бюджете на 2023 год и на плановый период 2024 и 2025 годов»</a:t>
            </a:r>
            <a:endParaRPr lang="ru-RU" sz="950" dirty="0"/>
          </a:p>
        </p:txBody>
      </p:sp>
      <p:cxnSp>
        <p:nvCxnSpPr>
          <p:cNvPr id="223" name="Прямая соединительная линия 222"/>
          <p:cNvCxnSpPr/>
          <p:nvPr/>
        </p:nvCxnSpPr>
        <p:spPr>
          <a:xfrm flipV="1">
            <a:off x="1383881" y="5139248"/>
            <a:ext cx="6474783" cy="15156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Прямоугольник 84"/>
          <p:cNvSpPr/>
          <p:nvPr/>
        </p:nvSpPr>
        <p:spPr>
          <a:xfrm>
            <a:off x="0" y="0"/>
            <a:ext cx="648072" cy="69269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0" dirty="0" smtClean="0"/>
              <a:t>3</a:t>
            </a:r>
            <a:endParaRPr lang="ru-RU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331640" y="836712"/>
            <a:ext cx="2376264" cy="1584176"/>
          </a:xfrm>
          <a:prstGeom prst="rect">
            <a:avLst/>
          </a:prstGeom>
          <a:solidFill>
            <a:schemeClr val="accent6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5580112" y="836712"/>
            <a:ext cx="2376264" cy="1584176"/>
          </a:xfrm>
          <a:prstGeom prst="rect">
            <a:avLst/>
          </a:prstGeom>
          <a:solidFill>
            <a:schemeClr val="accent6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331640" y="1484784"/>
            <a:ext cx="2376264" cy="9633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400" b="1" dirty="0" smtClean="0">
                <a:solidFill>
                  <a:schemeClr val="bg1"/>
                </a:solidFill>
              </a:rPr>
              <a:t>Выявлено финансовых 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400" b="1" dirty="0" smtClean="0">
                <a:solidFill>
                  <a:schemeClr val="bg1"/>
                </a:solidFill>
              </a:rPr>
              <a:t>нарушений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400" b="1" dirty="0" smtClean="0">
                <a:solidFill>
                  <a:schemeClr val="bg1"/>
                </a:solidFill>
              </a:rPr>
              <a:t>96,5 </a:t>
            </a:r>
            <a:r>
              <a:rPr lang="ru-RU" sz="1400" b="1" dirty="0" smtClean="0">
                <a:solidFill>
                  <a:schemeClr val="bg1"/>
                </a:solidFill>
              </a:rPr>
              <a:t>млн.рублей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580112" y="1484784"/>
            <a:ext cx="2358080" cy="9633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400" b="1" dirty="0" smtClean="0">
                <a:solidFill>
                  <a:schemeClr val="bg1"/>
                </a:solidFill>
              </a:rPr>
              <a:t>Выявлены нарушения 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400" b="1" dirty="0" smtClean="0">
                <a:solidFill>
                  <a:schemeClr val="bg1"/>
                </a:solidFill>
              </a:rPr>
              <a:t>правил ведения </a:t>
            </a:r>
            <a:r>
              <a:rPr lang="ru-RU" sz="1400" b="1" dirty="0" err="1" smtClean="0">
                <a:solidFill>
                  <a:schemeClr val="bg1"/>
                </a:solidFill>
              </a:rPr>
              <a:t>бух.учета</a:t>
            </a:r>
            <a:endParaRPr lang="ru-RU" sz="1400" b="1" dirty="0" smtClean="0">
              <a:solidFill>
                <a:schemeClr val="bg1"/>
              </a:solidFill>
            </a:endParaRP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400" b="1" dirty="0" smtClean="0">
                <a:solidFill>
                  <a:schemeClr val="bg1"/>
                </a:solidFill>
              </a:rPr>
              <a:t>201,1</a:t>
            </a:r>
            <a:r>
              <a:rPr lang="ru-RU" sz="1400" b="1" dirty="0" smtClean="0">
                <a:solidFill>
                  <a:schemeClr val="bg1"/>
                </a:solidFill>
              </a:rPr>
              <a:t>  </a:t>
            </a:r>
            <a:r>
              <a:rPr lang="ru-RU" sz="1400" b="1" dirty="0" smtClean="0">
                <a:solidFill>
                  <a:schemeClr val="bg1"/>
                </a:solidFill>
              </a:rPr>
              <a:t>млн.рублей</a:t>
            </a:r>
            <a:endParaRPr lang="ru-RU" sz="1400" b="1" dirty="0">
              <a:solidFill>
                <a:schemeClr val="bg1"/>
              </a:solidFill>
            </a:endParaRPr>
          </a:p>
        </p:txBody>
      </p:sp>
      <p:pic>
        <p:nvPicPr>
          <p:cNvPr id="8" name="Picture 2" descr="Картинки по запросу деньги пнг иконка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lum bright="40000" contrast="40000"/>
          </a:blip>
          <a:srcRect/>
          <a:stretch>
            <a:fillRect/>
          </a:stretch>
        </p:blipFill>
        <p:spPr bwMode="auto">
          <a:xfrm>
            <a:off x="2257425" y="908721"/>
            <a:ext cx="587060" cy="587060"/>
          </a:xfrm>
          <a:prstGeom prst="rect">
            <a:avLst/>
          </a:prstGeom>
          <a:noFill/>
        </p:spPr>
      </p:pic>
      <p:pic>
        <p:nvPicPr>
          <p:cNvPr id="9" name="Picture 4" descr="Картинки по запросу документ пнг иконка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lum bright="40000" contrast="40000"/>
          </a:blip>
          <a:srcRect/>
          <a:stretch>
            <a:fillRect/>
          </a:stretch>
        </p:blipFill>
        <p:spPr bwMode="auto">
          <a:xfrm>
            <a:off x="6516216" y="980728"/>
            <a:ext cx="503709" cy="503709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827584" y="2564904"/>
            <a:ext cx="7848872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2" algn="just"/>
            <a:r>
              <a:rPr lang="ru-RU" sz="1200" dirty="0" smtClean="0"/>
              <a:t>Наложено </a:t>
            </a:r>
            <a:r>
              <a:rPr lang="ru-RU" sz="1200" b="1" dirty="0" smtClean="0"/>
              <a:t>38 административных штрафов </a:t>
            </a:r>
            <a:r>
              <a:rPr lang="ru-RU" sz="1200" dirty="0" smtClean="0"/>
              <a:t>на юридические и должностные лица на сумму </a:t>
            </a:r>
            <a:r>
              <a:rPr lang="en-US" sz="1200" b="1" dirty="0" smtClean="0"/>
              <a:t>0,6</a:t>
            </a:r>
            <a:r>
              <a:rPr lang="ru-RU" sz="1200" b="1" dirty="0" smtClean="0"/>
              <a:t> </a:t>
            </a:r>
            <a:r>
              <a:rPr lang="ru-RU" sz="1200" b="1" dirty="0" smtClean="0"/>
              <a:t>млн</a:t>
            </a:r>
            <a:r>
              <a:rPr lang="ru-RU" sz="1200" b="1" dirty="0" smtClean="0"/>
              <a:t>. </a:t>
            </a:r>
            <a:r>
              <a:rPr lang="ru-RU" sz="1200" b="1" dirty="0" smtClean="0"/>
              <a:t>рублей</a:t>
            </a:r>
            <a:endParaRPr lang="ru-RU" sz="1200" dirty="0" smtClean="0"/>
          </a:p>
          <a:p>
            <a:pPr lvl="2" algn="just"/>
            <a:r>
              <a:rPr lang="ru-RU" sz="1200" b="1" dirty="0" smtClean="0"/>
              <a:t>Поступило в областной бюджет </a:t>
            </a:r>
            <a:r>
              <a:rPr lang="ru-RU" sz="1200" dirty="0" smtClean="0"/>
              <a:t>штрафов в сумме </a:t>
            </a:r>
            <a:r>
              <a:rPr lang="ru-RU" sz="1200" b="1" dirty="0" smtClean="0"/>
              <a:t>11,7 </a:t>
            </a:r>
            <a:r>
              <a:rPr lang="ru-RU" sz="1200" b="1" dirty="0" smtClean="0"/>
              <a:t>млн. рублей</a:t>
            </a:r>
            <a:r>
              <a:rPr lang="ru-RU" sz="1200" dirty="0" smtClean="0"/>
              <a:t>,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827584" y="2564904"/>
            <a:ext cx="864096" cy="64633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Rectangle 2"/>
          <p:cNvSpPr txBox="1">
            <a:spLocks noChangeArrowheads="1"/>
          </p:cNvSpPr>
          <p:nvPr/>
        </p:nvSpPr>
        <p:spPr>
          <a:xfrm>
            <a:off x="611560" y="0"/>
            <a:ext cx="8532440" cy="476672"/>
          </a:xfrm>
          <a:prstGeom prst="rect">
            <a:avLst/>
          </a:prstGeom>
        </p:spPr>
        <p:txBody>
          <a:bodyPr rtlCol="0">
            <a:noAutofit/>
          </a:bodyPr>
          <a:lstStyle/>
          <a:p>
            <a:pPr lvl="0"/>
            <a:r>
              <a:rPr lang="ru-RU" sz="2000" b="1" dirty="0">
                <a:solidFill>
                  <a:prstClr val="black"/>
                </a:solidFill>
              </a:rPr>
              <a:t>ОСНОВНЫЕ РЕЗУЛЬТАТЫ РЕАЛИЗАЦИИ ГОСУДАРСТВЕННОЙ ПРОГРАММЫ</a:t>
            </a:r>
          </a:p>
        </p:txBody>
      </p:sp>
      <p:sp>
        <p:nvSpPr>
          <p:cNvPr id="5" name="Овал 4"/>
          <p:cNvSpPr/>
          <p:nvPr/>
        </p:nvSpPr>
        <p:spPr>
          <a:xfrm>
            <a:off x="3642828" y="431901"/>
            <a:ext cx="2016224" cy="2016224"/>
          </a:xfrm>
          <a:prstGeom prst="ellipse">
            <a:avLst/>
          </a:prstGeom>
          <a:gradFill>
            <a:gsLst>
              <a:gs pos="0">
                <a:schemeClr val="bg1">
                  <a:lumMod val="50000"/>
                </a:schemeClr>
              </a:gs>
              <a:gs pos="50000">
                <a:schemeClr val="bg1">
                  <a:lumMod val="7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</a:gra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200" b="1" dirty="0" smtClean="0">
                <a:solidFill>
                  <a:schemeClr val="tx1"/>
                </a:solidFill>
              </a:rPr>
              <a:t>Объем проверенных средств </a:t>
            </a:r>
          </a:p>
          <a:p>
            <a:pPr lvl="0" algn="ctr"/>
            <a:r>
              <a:rPr lang="en-US" sz="3200" b="1" dirty="0" smtClean="0">
                <a:solidFill>
                  <a:schemeClr val="tx1"/>
                </a:solidFill>
              </a:rPr>
              <a:t>4067,7</a:t>
            </a:r>
            <a:r>
              <a:rPr lang="ru-RU" sz="3200" b="1" dirty="0" smtClean="0">
                <a:solidFill>
                  <a:schemeClr val="tx1"/>
                </a:solidFill>
              </a:rPr>
              <a:t> </a:t>
            </a:r>
            <a:r>
              <a:rPr lang="ru-RU" sz="1200" b="1" dirty="0" err="1" smtClean="0">
                <a:solidFill>
                  <a:schemeClr val="tx1"/>
                </a:solidFill>
              </a:rPr>
              <a:t>млн.рублей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1362823" y="3914100"/>
            <a:ext cx="2376264" cy="1800200"/>
          </a:xfrm>
          <a:prstGeom prst="rect">
            <a:avLst/>
          </a:prstGeom>
          <a:solidFill>
            <a:schemeClr val="accent4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5561928" y="3914100"/>
            <a:ext cx="2376264" cy="1800200"/>
          </a:xfrm>
          <a:prstGeom prst="rect">
            <a:avLst/>
          </a:prstGeom>
          <a:solidFill>
            <a:schemeClr val="accent4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331640" y="4869160"/>
            <a:ext cx="2376264" cy="8879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400" b="1" dirty="0" smtClean="0">
                <a:solidFill>
                  <a:schemeClr val="bg1"/>
                </a:solidFill>
              </a:rPr>
              <a:t>Выявлены нарушения в сфере закупок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400" b="1" dirty="0" smtClean="0">
                <a:solidFill>
                  <a:schemeClr val="bg1"/>
                </a:solidFill>
              </a:rPr>
              <a:t>999,8 </a:t>
            </a:r>
            <a:r>
              <a:rPr lang="ru-RU" sz="1400" b="1" dirty="0" smtClean="0">
                <a:solidFill>
                  <a:schemeClr val="bg1"/>
                </a:solidFill>
              </a:rPr>
              <a:t>млн.рублей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5580112" y="4581128"/>
            <a:ext cx="2376264" cy="12757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400" b="1" dirty="0" smtClean="0">
                <a:solidFill>
                  <a:schemeClr val="bg1"/>
                </a:solidFill>
              </a:rPr>
              <a:t>Рассмотрено </a:t>
            </a:r>
            <a:r>
              <a:rPr lang="ru-RU" sz="1400" b="1" dirty="0" smtClean="0">
                <a:solidFill>
                  <a:schemeClr val="bg1"/>
                </a:solidFill>
              </a:rPr>
              <a:t>160 </a:t>
            </a:r>
            <a:r>
              <a:rPr lang="ru-RU" sz="1400" b="1" dirty="0" smtClean="0">
                <a:solidFill>
                  <a:schemeClr val="bg1"/>
                </a:solidFill>
              </a:rPr>
              <a:t>дел об административных правонарушениях, наложено штрафов -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400" b="1" dirty="0" smtClean="0">
                <a:solidFill>
                  <a:schemeClr val="bg1"/>
                </a:solidFill>
              </a:rPr>
              <a:t>0,4</a:t>
            </a:r>
            <a:r>
              <a:rPr lang="ru-RU" sz="1400" b="1" dirty="0" smtClean="0">
                <a:solidFill>
                  <a:schemeClr val="bg1"/>
                </a:solidFill>
              </a:rPr>
              <a:t>  млн.рублей</a:t>
            </a:r>
            <a:endParaRPr lang="ru-RU" sz="1400" b="1" dirty="0">
              <a:solidFill>
                <a:schemeClr val="bg1"/>
              </a:solidFill>
            </a:endParaRPr>
          </a:p>
        </p:txBody>
      </p:sp>
      <p:pic>
        <p:nvPicPr>
          <p:cNvPr id="32" name="Picture 2" descr="Картинки по запросу деньги пнг иконка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lum bright="40000" contrast="40000"/>
          </a:blip>
          <a:srcRect/>
          <a:stretch>
            <a:fillRect/>
          </a:stretch>
        </p:blipFill>
        <p:spPr bwMode="auto">
          <a:xfrm>
            <a:off x="2267744" y="4221088"/>
            <a:ext cx="587060" cy="587060"/>
          </a:xfrm>
          <a:prstGeom prst="rect">
            <a:avLst/>
          </a:prstGeom>
          <a:noFill/>
        </p:spPr>
      </p:pic>
      <p:pic>
        <p:nvPicPr>
          <p:cNvPr id="33" name="Picture 4" descr="Картинки по запросу документ пнг иконка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lum bright="40000" contrast="40000"/>
          </a:blip>
          <a:srcRect/>
          <a:stretch>
            <a:fillRect/>
          </a:stretch>
        </p:blipFill>
        <p:spPr bwMode="auto">
          <a:xfrm>
            <a:off x="6537105" y="4092839"/>
            <a:ext cx="503709" cy="503709"/>
          </a:xfrm>
          <a:prstGeom prst="rect">
            <a:avLst/>
          </a:prstGeom>
          <a:noFill/>
        </p:spPr>
      </p:pic>
      <p:sp>
        <p:nvSpPr>
          <p:cNvPr id="34" name="Овал 33"/>
          <p:cNvSpPr/>
          <p:nvPr/>
        </p:nvSpPr>
        <p:spPr>
          <a:xfrm>
            <a:off x="3563888" y="3698076"/>
            <a:ext cx="2016224" cy="2016224"/>
          </a:xfrm>
          <a:prstGeom prst="ellipse">
            <a:avLst/>
          </a:prstGeom>
          <a:gradFill>
            <a:gsLst>
              <a:gs pos="0">
                <a:schemeClr val="bg1">
                  <a:lumMod val="50000"/>
                </a:schemeClr>
              </a:gs>
              <a:gs pos="50000">
                <a:schemeClr val="bg1">
                  <a:lumMod val="7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</a:gra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200" b="1" dirty="0" smtClean="0">
                <a:solidFill>
                  <a:schemeClr val="tx1"/>
                </a:solidFill>
              </a:rPr>
              <a:t>Объем проверенных средств </a:t>
            </a:r>
          </a:p>
          <a:p>
            <a:pPr lvl="0" algn="ctr"/>
            <a:r>
              <a:rPr lang="ru-RU" sz="3200" b="1" dirty="0" smtClean="0">
                <a:solidFill>
                  <a:schemeClr val="tx1"/>
                </a:solidFill>
              </a:rPr>
              <a:t>3966,1 </a:t>
            </a:r>
            <a:r>
              <a:rPr lang="ru-RU" sz="1200" b="1" dirty="0" err="1" smtClean="0">
                <a:solidFill>
                  <a:schemeClr val="tx1"/>
                </a:solidFill>
              </a:rPr>
              <a:t>млн.рублей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827584" y="6093296"/>
            <a:ext cx="7992888" cy="27699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lvl="2" algn="just"/>
            <a:r>
              <a:rPr lang="ru-RU" sz="1200" dirty="0" smtClean="0"/>
              <a:t>Уплачено штрафов на сумму </a:t>
            </a:r>
            <a:r>
              <a:rPr lang="ru-RU" sz="1200" dirty="0" smtClean="0"/>
              <a:t>151,5 тыс</a:t>
            </a:r>
            <a:r>
              <a:rPr lang="ru-RU" sz="1200" dirty="0" smtClean="0"/>
              <a:t>. рублей.</a:t>
            </a:r>
            <a:endParaRPr lang="ru-RU" sz="1200" dirty="0"/>
          </a:p>
        </p:txBody>
      </p:sp>
      <p:sp>
        <p:nvSpPr>
          <p:cNvPr id="36" name="Прямоугольник 35"/>
          <p:cNvSpPr/>
          <p:nvPr/>
        </p:nvSpPr>
        <p:spPr>
          <a:xfrm>
            <a:off x="827584" y="6093296"/>
            <a:ext cx="864096" cy="2880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 rot="16200000">
            <a:off x="-1042624" y="2239378"/>
            <a:ext cx="24545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prstClr val="black"/>
                </a:solidFill>
              </a:rPr>
              <a:t>Финансовый контроль</a:t>
            </a:r>
            <a:endParaRPr lang="ru-RU" sz="1400" dirty="0"/>
          </a:p>
        </p:txBody>
      </p:sp>
      <p:sp>
        <p:nvSpPr>
          <p:cNvPr id="38" name="Прямоугольник 37"/>
          <p:cNvSpPr/>
          <p:nvPr/>
        </p:nvSpPr>
        <p:spPr>
          <a:xfrm rot="16200000">
            <a:off x="-1216904" y="5271764"/>
            <a:ext cx="28031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prstClr val="black"/>
                </a:solidFill>
              </a:rPr>
              <a:t>Контроль в сфере закупок</a:t>
            </a:r>
            <a:endParaRPr lang="ru-RU" sz="1400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0" y="0"/>
            <a:ext cx="648072" cy="69269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0" dirty="0" smtClean="0"/>
              <a:t>3</a:t>
            </a:r>
            <a:endParaRPr lang="ru-RU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539552" y="116632"/>
            <a:ext cx="8496944" cy="476672"/>
          </a:xfrm>
          <a:prstGeom prst="rect">
            <a:avLst/>
          </a:prstGeom>
        </p:spPr>
        <p:txBody>
          <a:bodyPr rtlCol="0">
            <a:noAutofit/>
          </a:bodyPr>
          <a:lstStyle/>
          <a:p>
            <a:pPr lvl="0"/>
            <a:r>
              <a:rPr lang="ru-RU" sz="2000" b="1" dirty="0">
                <a:solidFill>
                  <a:prstClr val="black"/>
                </a:solidFill>
              </a:rPr>
              <a:t>ОСНОВНЫЕ РЕЗУЛЬТАТЫ РЕАЛИЗАЦИИ ГОСУДАРСТВЕННОЙ ПРОГРАММЫ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51520" y="978595"/>
            <a:ext cx="5544616" cy="580985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b="1" dirty="0" smtClean="0">
              <a:solidFill>
                <a:schemeClr val="tx1"/>
              </a:solidFill>
            </a:endParaRPr>
          </a:p>
          <a:p>
            <a:r>
              <a:rPr lang="ru-RU" sz="1200" b="1" dirty="0" smtClean="0">
                <a:solidFill>
                  <a:schemeClr val="tx1"/>
                </a:solidFill>
              </a:rPr>
              <a:t>Отдельное мероприятие «Управление </a:t>
            </a:r>
          </a:p>
          <a:p>
            <a:r>
              <a:rPr lang="ru-RU" sz="1200" b="1" dirty="0" smtClean="0">
                <a:solidFill>
                  <a:schemeClr val="tx1"/>
                </a:solidFill>
              </a:rPr>
              <a:t>государственным долгом Кировской области»</a:t>
            </a:r>
          </a:p>
          <a:p>
            <a:endParaRPr lang="ru-RU" sz="1200" b="1" dirty="0" smtClean="0">
              <a:solidFill>
                <a:schemeClr val="tx1"/>
              </a:solidFill>
            </a:endParaRPr>
          </a:p>
          <a:p>
            <a:endParaRPr lang="ru-RU" sz="1200" b="1" dirty="0" smtClean="0">
              <a:solidFill>
                <a:schemeClr val="tx1"/>
              </a:solidFill>
            </a:endParaRPr>
          </a:p>
          <a:p>
            <a:endParaRPr lang="ru-RU" sz="1200" b="1" dirty="0" smtClean="0">
              <a:solidFill>
                <a:schemeClr val="tx1"/>
              </a:solidFill>
            </a:endParaRPr>
          </a:p>
          <a:p>
            <a:endParaRPr lang="ru-RU" sz="1200" b="1" dirty="0" smtClean="0">
              <a:solidFill>
                <a:schemeClr val="tx1"/>
              </a:solidFill>
            </a:endParaRPr>
          </a:p>
          <a:p>
            <a:endParaRPr lang="ru-RU" sz="1200" b="1" dirty="0" smtClean="0">
              <a:solidFill>
                <a:schemeClr val="tx1"/>
              </a:solidFill>
            </a:endParaRPr>
          </a:p>
          <a:p>
            <a:endParaRPr lang="ru-RU" sz="1200" b="1" dirty="0" smtClean="0">
              <a:solidFill>
                <a:schemeClr val="tx1"/>
              </a:solidFill>
            </a:endParaRPr>
          </a:p>
          <a:p>
            <a:endParaRPr lang="ru-RU" sz="1200" b="1" dirty="0" smtClean="0">
              <a:solidFill>
                <a:schemeClr val="tx1"/>
              </a:solidFill>
            </a:endParaRPr>
          </a:p>
          <a:p>
            <a:endParaRPr lang="ru-RU" sz="1200" b="1" dirty="0" smtClean="0">
              <a:solidFill>
                <a:schemeClr val="tx1"/>
              </a:solidFill>
            </a:endParaRPr>
          </a:p>
          <a:p>
            <a:endParaRPr lang="ru-RU" sz="1200" b="1" dirty="0" smtClean="0">
              <a:solidFill>
                <a:schemeClr val="tx1"/>
              </a:solidFill>
            </a:endParaRPr>
          </a:p>
          <a:p>
            <a:endParaRPr lang="ru-RU" sz="1200" b="1" dirty="0" smtClean="0">
              <a:solidFill>
                <a:schemeClr val="tx1"/>
              </a:solidFill>
            </a:endParaRPr>
          </a:p>
          <a:p>
            <a:endParaRPr lang="ru-RU" sz="1200" b="1" dirty="0" smtClean="0">
              <a:solidFill>
                <a:schemeClr val="tx1"/>
              </a:solidFill>
            </a:endParaRPr>
          </a:p>
          <a:p>
            <a:endParaRPr lang="ru-RU" sz="1200" b="1" dirty="0" smtClean="0">
              <a:solidFill>
                <a:schemeClr val="tx1"/>
              </a:solidFill>
            </a:endParaRPr>
          </a:p>
          <a:p>
            <a:endParaRPr lang="ru-RU" sz="1600" b="1" dirty="0" smtClean="0">
              <a:solidFill>
                <a:schemeClr val="tx1"/>
              </a:solidFill>
            </a:endParaRPr>
          </a:p>
          <a:p>
            <a:endParaRPr lang="ru-RU" sz="1600" b="1" dirty="0" smtClean="0">
              <a:solidFill>
                <a:schemeClr val="tx1"/>
              </a:solidFill>
            </a:endParaRPr>
          </a:p>
          <a:p>
            <a:endParaRPr lang="ru-RU" sz="1600" b="1" dirty="0" smtClean="0">
              <a:solidFill>
                <a:schemeClr val="tx1"/>
              </a:solidFill>
            </a:endParaRPr>
          </a:p>
          <a:p>
            <a:endParaRPr lang="ru-RU" sz="1600" b="1" dirty="0" smtClean="0">
              <a:solidFill>
                <a:schemeClr val="tx1"/>
              </a:solidFill>
            </a:endParaRPr>
          </a:p>
          <a:p>
            <a:pPr algn="ctr"/>
            <a:endParaRPr lang="ru-RU" sz="1100" b="1" dirty="0" smtClean="0">
              <a:solidFill>
                <a:schemeClr val="tx1"/>
              </a:solidFill>
            </a:endParaRPr>
          </a:p>
          <a:p>
            <a:pPr algn="ctr"/>
            <a:endParaRPr lang="ru-RU" sz="1100" b="1" dirty="0" smtClean="0">
              <a:solidFill>
                <a:schemeClr val="tx1"/>
              </a:solidFill>
            </a:endParaRPr>
          </a:p>
          <a:p>
            <a:pPr algn="ctr"/>
            <a:endParaRPr lang="ru-RU" sz="1100" b="1" dirty="0" smtClean="0">
              <a:solidFill>
                <a:schemeClr val="tx1"/>
              </a:solidFill>
            </a:endParaRPr>
          </a:p>
          <a:p>
            <a:pPr algn="ctr"/>
            <a:endParaRPr lang="ru-RU" sz="11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1100" b="1" dirty="0" smtClean="0">
                <a:solidFill>
                  <a:schemeClr val="tx1"/>
                </a:solidFill>
              </a:rPr>
              <a:t> </a:t>
            </a:r>
          </a:p>
          <a:p>
            <a:pPr algn="ctr"/>
            <a:endParaRPr lang="ru-RU" sz="1100" b="1" dirty="0" smtClean="0">
              <a:solidFill>
                <a:schemeClr val="tx1"/>
              </a:solidFill>
            </a:endParaRPr>
          </a:p>
          <a:p>
            <a:pPr algn="ctr"/>
            <a:endParaRPr lang="ru-RU" sz="1100" b="1" dirty="0" smtClean="0">
              <a:solidFill>
                <a:schemeClr val="tx1"/>
              </a:solidFill>
            </a:endParaRPr>
          </a:p>
          <a:p>
            <a:pPr algn="ctr"/>
            <a:endParaRPr lang="ru-RU" sz="1100" b="1" dirty="0" smtClean="0">
              <a:solidFill>
                <a:schemeClr val="tx1"/>
              </a:solidFill>
            </a:endParaRPr>
          </a:p>
          <a:p>
            <a:pPr algn="ctr"/>
            <a:endParaRPr lang="ru-RU" sz="1100" b="1" dirty="0" smtClean="0">
              <a:solidFill>
                <a:schemeClr val="tx1"/>
              </a:solidFill>
            </a:endParaRPr>
          </a:p>
          <a:p>
            <a:pPr algn="ctr"/>
            <a:endParaRPr lang="ru-RU" sz="1100" b="1" dirty="0" smtClean="0">
              <a:solidFill>
                <a:schemeClr val="tx1"/>
              </a:solidFill>
            </a:endParaRPr>
          </a:p>
          <a:p>
            <a:pPr algn="ctr"/>
            <a:endParaRPr lang="ru-RU" sz="1100" b="1" dirty="0" smtClean="0">
              <a:solidFill>
                <a:schemeClr val="tx1"/>
              </a:solidFill>
            </a:endParaRPr>
          </a:p>
          <a:p>
            <a:pPr algn="ctr"/>
            <a:endParaRPr lang="ru-RU" sz="1100" b="1" dirty="0" smtClean="0">
              <a:solidFill>
                <a:schemeClr val="tx1"/>
              </a:solidFill>
            </a:endParaRPr>
          </a:p>
          <a:p>
            <a:pPr algn="ctr"/>
            <a:endParaRPr lang="ru-RU" sz="1100" b="1" dirty="0">
              <a:solidFill>
                <a:schemeClr val="tx1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928771" y="848937"/>
            <a:ext cx="2952328" cy="580985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 smtClean="0">
              <a:solidFill>
                <a:schemeClr val="tx1"/>
              </a:solidFill>
            </a:endParaRPr>
          </a:p>
          <a:p>
            <a:endParaRPr lang="ru-RU" sz="1200" b="1" dirty="0" smtClean="0">
              <a:solidFill>
                <a:schemeClr val="tx1"/>
              </a:solidFill>
            </a:endParaRPr>
          </a:p>
          <a:p>
            <a:endParaRPr lang="ru-RU" sz="1200" b="1" dirty="0" smtClean="0">
              <a:solidFill>
                <a:schemeClr val="tx1"/>
              </a:solidFill>
            </a:endParaRPr>
          </a:p>
          <a:p>
            <a:endParaRPr lang="ru-RU" sz="1200" b="1" dirty="0" smtClean="0">
              <a:solidFill>
                <a:schemeClr val="tx1"/>
              </a:solidFill>
            </a:endParaRPr>
          </a:p>
          <a:p>
            <a:endParaRPr lang="ru-RU" sz="1200" b="1" dirty="0">
              <a:solidFill>
                <a:schemeClr val="tx1"/>
              </a:solidFill>
            </a:endParaRPr>
          </a:p>
          <a:p>
            <a:endParaRPr lang="ru-RU" sz="1200" b="1" dirty="0" smtClean="0">
              <a:solidFill>
                <a:schemeClr val="tx1"/>
              </a:solidFill>
            </a:endParaRPr>
          </a:p>
          <a:p>
            <a:endParaRPr lang="ru-RU" sz="1200" b="1" dirty="0">
              <a:solidFill>
                <a:schemeClr val="tx1"/>
              </a:solidFill>
            </a:endParaRPr>
          </a:p>
          <a:p>
            <a:endParaRPr lang="ru-RU" sz="1200" b="1" dirty="0" smtClean="0">
              <a:solidFill>
                <a:schemeClr val="tx1"/>
              </a:solidFill>
            </a:endParaRPr>
          </a:p>
          <a:p>
            <a:endParaRPr lang="ru-RU" sz="1200" b="1" dirty="0">
              <a:solidFill>
                <a:schemeClr val="tx1"/>
              </a:solidFill>
            </a:endParaRPr>
          </a:p>
          <a:p>
            <a:endParaRPr lang="ru-RU" sz="1200" b="1" dirty="0" smtClean="0">
              <a:solidFill>
                <a:schemeClr val="tx1"/>
              </a:solidFill>
            </a:endParaRPr>
          </a:p>
          <a:p>
            <a:endParaRPr lang="ru-RU" sz="1200" b="1" dirty="0" smtClean="0">
              <a:solidFill>
                <a:schemeClr val="tx1"/>
              </a:solidFill>
            </a:endParaRPr>
          </a:p>
          <a:p>
            <a:endParaRPr lang="ru-RU" sz="1200" b="1" dirty="0" smtClean="0">
              <a:solidFill>
                <a:schemeClr val="tx1"/>
              </a:solidFill>
            </a:endParaRPr>
          </a:p>
          <a:p>
            <a:r>
              <a:rPr lang="ru-RU" sz="1200" b="1" dirty="0" smtClean="0">
                <a:solidFill>
                  <a:schemeClr val="tx1"/>
                </a:solidFill>
              </a:rPr>
              <a:t>Отдельное мероприятие </a:t>
            </a:r>
          </a:p>
          <a:p>
            <a:r>
              <a:rPr lang="ru-RU" sz="1200" b="1" dirty="0" smtClean="0">
                <a:solidFill>
                  <a:schemeClr val="tx1"/>
                </a:solidFill>
              </a:rPr>
              <a:t>«Повышение финансовой грамотности»</a:t>
            </a:r>
          </a:p>
          <a:p>
            <a:endParaRPr lang="ru-RU" sz="1200" b="1" dirty="0" smtClean="0">
              <a:solidFill>
                <a:schemeClr val="tx1"/>
              </a:solidFill>
            </a:endParaRPr>
          </a:p>
          <a:p>
            <a:r>
              <a:rPr lang="ru-RU" sz="1200" i="1" dirty="0" smtClean="0">
                <a:solidFill>
                  <a:schemeClr val="tx1"/>
                </a:solidFill>
              </a:rPr>
              <a:t>Реализованы мероприятия, предусмотренные планом мероприятий региональной программы «Повышение финансовой грамотности населения Кировской области» на 2020-2023 годы </a:t>
            </a:r>
          </a:p>
          <a:p>
            <a:endParaRPr lang="ru-RU" sz="1200" b="1" dirty="0" smtClean="0">
              <a:solidFill>
                <a:schemeClr val="tx1"/>
              </a:solidFill>
            </a:endParaRPr>
          </a:p>
          <a:p>
            <a:endParaRPr lang="ru-RU" sz="1200" b="1" dirty="0" smtClean="0">
              <a:solidFill>
                <a:schemeClr val="tx1"/>
              </a:solidFill>
            </a:endParaRPr>
          </a:p>
          <a:p>
            <a:endParaRPr lang="ru-RU" sz="1200" b="1" dirty="0" smtClean="0">
              <a:solidFill>
                <a:schemeClr val="tx1"/>
              </a:solidFill>
            </a:endParaRPr>
          </a:p>
          <a:p>
            <a:endParaRPr lang="ru-RU" sz="1200" b="1" dirty="0" smtClean="0">
              <a:solidFill>
                <a:schemeClr val="tx1"/>
              </a:solidFill>
            </a:endParaRPr>
          </a:p>
          <a:p>
            <a:r>
              <a:rPr lang="ru-RU" sz="1200" b="1" dirty="0" smtClean="0">
                <a:solidFill>
                  <a:schemeClr val="tx1"/>
                </a:solidFill>
              </a:rPr>
              <a:t>Предоставлены гранты местным бюджетам на реализацию проекта «Народный бюджет» на инициативные проекты  </a:t>
            </a:r>
            <a:r>
              <a:rPr lang="ru-RU" sz="1200" b="1" dirty="0" smtClean="0">
                <a:solidFill>
                  <a:schemeClr val="tx1"/>
                </a:solidFill>
              </a:rPr>
              <a:t>2022 </a:t>
            </a:r>
            <a:r>
              <a:rPr lang="ru-RU" sz="1200" b="1" dirty="0" smtClean="0">
                <a:solidFill>
                  <a:schemeClr val="tx1"/>
                </a:solidFill>
              </a:rPr>
              <a:t>года – </a:t>
            </a:r>
            <a:r>
              <a:rPr lang="ru-RU" sz="1200" b="1" dirty="0" smtClean="0">
                <a:solidFill>
                  <a:schemeClr val="tx1"/>
                </a:solidFill>
              </a:rPr>
              <a:t>30,6 </a:t>
            </a:r>
            <a:r>
              <a:rPr lang="ru-RU" sz="1200" b="1" dirty="0" smtClean="0">
                <a:solidFill>
                  <a:schemeClr val="tx1"/>
                </a:solidFill>
              </a:rPr>
              <a:t>млн. рублей</a:t>
            </a:r>
            <a:endParaRPr lang="ru-RU" sz="1200" dirty="0" smtClean="0">
              <a:solidFill>
                <a:schemeClr val="tx1"/>
              </a:solidFill>
            </a:endParaRPr>
          </a:p>
          <a:p>
            <a:r>
              <a:rPr lang="ru-RU" sz="1200" dirty="0" smtClean="0">
                <a:solidFill>
                  <a:schemeClr val="tx1"/>
                </a:solidFill>
              </a:rPr>
              <a:t>В </a:t>
            </a:r>
            <a:r>
              <a:rPr lang="ru-RU" sz="1200" dirty="0" smtClean="0">
                <a:solidFill>
                  <a:schemeClr val="tx1"/>
                </a:solidFill>
              </a:rPr>
              <a:t>2023 </a:t>
            </a:r>
            <a:r>
              <a:rPr lang="ru-RU" sz="1200" dirty="0" smtClean="0">
                <a:solidFill>
                  <a:schemeClr val="tx1"/>
                </a:solidFill>
              </a:rPr>
              <a:t>году </a:t>
            </a:r>
            <a:r>
              <a:rPr lang="ru-RU" sz="1200" dirty="0">
                <a:solidFill>
                  <a:schemeClr val="tx1"/>
                </a:solidFill>
              </a:rPr>
              <a:t>п</a:t>
            </a:r>
            <a:r>
              <a:rPr lang="ru-RU" sz="1200" dirty="0" smtClean="0">
                <a:solidFill>
                  <a:schemeClr val="tx1"/>
                </a:solidFill>
              </a:rPr>
              <a:t>роведен отбор городских поселений, победителями признаны: </a:t>
            </a:r>
          </a:p>
          <a:p>
            <a:r>
              <a:rPr lang="ru-RU" sz="1200" dirty="0" err="1">
                <a:solidFill>
                  <a:schemeClr val="tx1"/>
                </a:solidFill>
              </a:rPr>
              <a:t>Вахрушевское</a:t>
            </a:r>
            <a:r>
              <a:rPr lang="ru-RU" sz="1200" dirty="0">
                <a:solidFill>
                  <a:schemeClr val="tx1"/>
                </a:solidFill>
              </a:rPr>
              <a:t>, Ленинское, </a:t>
            </a:r>
            <a:r>
              <a:rPr lang="ru-RU" sz="1200" dirty="0" err="1">
                <a:solidFill>
                  <a:schemeClr val="tx1"/>
                </a:solidFill>
              </a:rPr>
              <a:t>Нижнеивкинское</a:t>
            </a:r>
            <a:r>
              <a:rPr lang="ru-RU" sz="1200" dirty="0">
                <a:solidFill>
                  <a:schemeClr val="tx1"/>
                </a:solidFill>
              </a:rPr>
              <a:t>, </a:t>
            </a:r>
            <a:r>
              <a:rPr lang="ru-RU" sz="1200" dirty="0" err="1">
                <a:solidFill>
                  <a:schemeClr val="tx1"/>
                </a:solidFill>
              </a:rPr>
              <a:t>Оричевское</a:t>
            </a:r>
            <a:r>
              <a:rPr lang="ru-RU" sz="1200" dirty="0">
                <a:solidFill>
                  <a:schemeClr val="tx1"/>
                </a:solidFill>
              </a:rPr>
              <a:t>, </a:t>
            </a:r>
            <a:r>
              <a:rPr lang="ru-RU" sz="1200" dirty="0" err="1">
                <a:solidFill>
                  <a:schemeClr val="tx1"/>
                </a:solidFill>
              </a:rPr>
              <a:t>Подосиновское</a:t>
            </a:r>
            <a:r>
              <a:rPr lang="ru-RU" sz="1200" dirty="0">
                <a:solidFill>
                  <a:schemeClr val="tx1"/>
                </a:solidFill>
              </a:rPr>
              <a:t>, Советское городские поселения, </a:t>
            </a:r>
            <a:r>
              <a:rPr lang="ru-RU" sz="1200" dirty="0" err="1">
                <a:solidFill>
                  <a:schemeClr val="tx1"/>
                </a:solidFill>
              </a:rPr>
              <a:t>Арбажский</a:t>
            </a:r>
            <a:r>
              <a:rPr lang="ru-RU" sz="1200" dirty="0">
                <a:solidFill>
                  <a:schemeClr val="tx1"/>
                </a:solidFill>
              </a:rPr>
              <a:t>, Верхнекамский, </a:t>
            </a:r>
            <a:r>
              <a:rPr lang="ru-RU" sz="1200" dirty="0" err="1">
                <a:solidFill>
                  <a:schemeClr val="tx1"/>
                </a:solidFill>
              </a:rPr>
              <a:t>Лузский</a:t>
            </a:r>
            <a:r>
              <a:rPr lang="ru-RU" sz="1200" dirty="0">
                <a:solidFill>
                  <a:schemeClr val="tx1"/>
                </a:solidFill>
              </a:rPr>
              <a:t>, </a:t>
            </a:r>
            <a:r>
              <a:rPr lang="ru-RU" sz="1200" dirty="0" err="1">
                <a:solidFill>
                  <a:schemeClr val="tx1"/>
                </a:solidFill>
              </a:rPr>
              <a:t>Немский</a:t>
            </a:r>
            <a:r>
              <a:rPr lang="ru-RU" sz="1200" dirty="0">
                <a:solidFill>
                  <a:schemeClr val="tx1"/>
                </a:solidFill>
              </a:rPr>
              <a:t>, </a:t>
            </a:r>
            <a:r>
              <a:rPr lang="ru-RU" sz="1200" dirty="0" err="1">
                <a:solidFill>
                  <a:schemeClr val="tx1"/>
                </a:solidFill>
              </a:rPr>
              <a:t>Опаринский</a:t>
            </a:r>
            <a:r>
              <a:rPr lang="ru-RU" sz="1200" dirty="0">
                <a:solidFill>
                  <a:schemeClr val="tx1"/>
                </a:solidFill>
              </a:rPr>
              <a:t>, </a:t>
            </a:r>
            <a:r>
              <a:rPr lang="ru-RU" sz="1200" dirty="0" err="1">
                <a:solidFill>
                  <a:schemeClr val="tx1"/>
                </a:solidFill>
              </a:rPr>
              <a:t>Свечинский</a:t>
            </a:r>
            <a:r>
              <a:rPr lang="ru-RU" sz="1200" dirty="0">
                <a:solidFill>
                  <a:schemeClr val="tx1"/>
                </a:solidFill>
              </a:rPr>
              <a:t>, </a:t>
            </a:r>
            <a:r>
              <a:rPr lang="ru-RU" sz="1200" dirty="0" err="1">
                <a:solidFill>
                  <a:schemeClr val="tx1"/>
                </a:solidFill>
              </a:rPr>
              <a:t>Фаленский</a:t>
            </a:r>
            <a:r>
              <a:rPr lang="ru-RU" sz="1200" dirty="0">
                <a:solidFill>
                  <a:schemeClr val="tx1"/>
                </a:solidFill>
              </a:rPr>
              <a:t> муниципальные округа и г. Киров, г</a:t>
            </a:r>
            <a:r>
              <a:rPr lang="ru-RU" sz="1200" dirty="0" smtClean="0">
                <a:solidFill>
                  <a:schemeClr val="tx1"/>
                </a:solidFill>
              </a:rPr>
              <a:t>. Котельнич</a:t>
            </a:r>
            <a:r>
              <a:rPr lang="ru-RU" sz="1200" dirty="0">
                <a:solidFill>
                  <a:schemeClr val="tx1"/>
                </a:solidFill>
              </a:rPr>
              <a:t>.</a:t>
            </a:r>
          </a:p>
          <a:p>
            <a:r>
              <a:rPr lang="ru-RU" sz="1200" dirty="0" smtClean="0">
                <a:solidFill>
                  <a:schemeClr val="tx1"/>
                </a:solidFill>
              </a:rPr>
              <a:t>(</a:t>
            </a:r>
            <a:r>
              <a:rPr lang="ru-RU" sz="1100" dirty="0" smtClean="0">
                <a:solidFill>
                  <a:schemeClr val="tx1"/>
                </a:solidFill>
              </a:rPr>
              <a:t>распоряжение </a:t>
            </a:r>
            <a:r>
              <a:rPr lang="ru-RU" sz="1100" dirty="0">
                <a:solidFill>
                  <a:schemeClr val="tx1"/>
                </a:solidFill>
              </a:rPr>
              <a:t>Правительства Кировской области от </a:t>
            </a:r>
            <a:r>
              <a:rPr lang="ru-RU" sz="1100" dirty="0" smtClean="0">
                <a:solidFill>
                  <a:schemeClr val="tx1"/>
                </a:solidFill>
              </a:rPr>
              <a:t>09.06.2023 №176</a:t>
            </a:r>
            <a:r>
              <a:rPr lang="ru-RU" sz="1200" dirty="0" smtClean="0">
                <a:solidFill>
                  <a:schemeClr val="tx1"/>
                </a:solidFill>
              </a:rPr>
              <a:t>) </a:t>
            </a:r>
            <a:endParaRPr lang="ru-RU" sz="1200" dirty="0" smtClean="0">
              <a:solidFill>
                <a:schemeClr val="tx1"/>
              </a:solidFill>
            </a:endParaRPr>
          </a:p>
          <a:p>
            <a:endParaRPr lang="ru-RU" sz="1200" b="1" dirty="0" smtClean="0">
              <a:solidFill>
                <a:schemeClr val="tx1"/>
              </a:solidFill>
            </a:endParaRPr>
          </a:p>
          <a:p>
            <a:endParaRPr lang="ru-RU" sz="1200" b="1" dirty="0" smtClean="0">
              <a:solidFill>
                <a:schemeClr val="tx1"/>
              </a:solidFill>
            </a:endParaRPr>
          </a:p>
          <a:p>
            <a:pPr algn="ctr"/>
            <a:endParaRPr lang="ru-RU" sz="1600" b="1" dirty="0" smtClean="0">
              <a:solidFill>
                <a:schemeClr val="tx1"/>
              </a:solidFill>
            </a:endParaRPr>
          </a:p>
          <a:p>
            <a:pPr algn="ctr"/>
            <a:endParaRPr lang="ru-RU" sz="1600" b="1" dirty="0" smtClean="0">
              <a:solidFill>
                <a:schemeClr val="tx1"/>
              </a:solidFill>
            </a:endParaRPr>
          </a:p>
          <a:p>
            <a:pPr algn="ctr"/>
            <a:endParaRPr lang="ru-RU" sz="1600" b="1" dirty="0" smtClean="0">
              <a:solidFill>
                <a:schemeClr val="tx1"/>
              </a:solidFill>
            </a:endParaRPr>
          </a:p>
          <a:p>
            <a:pPr algn="ctr"/>
            <a:endParaRPr lang="ru-RU" sz="1600" b="1" dirty="0" smtClean="0">
              <a:solidFill>
                <a:schemeClr val="tx1"/>
              </a:solidFill>
            </a:endParaRPr>
          </a:p>
          <a:p>
            <a:pPr algn="ctr"/>
            <a:endParaRPr lang="ru-RU" sz="1600" b="1" dirty="0" smtClean="0">
              <a:solidFill>
                <a:schemeClr val="tx1"/>
              </a:solidFill>
            </a:endParaRPr>
          </a:p>
          <a:p>
            <a:pPr algn="ctr"/>
            <a:endParaRPr lang="ru-RU" sz="1600" b="1" dirty="0" smtClean="0">
              <a:solidFill>
                <a:schemeClr val="tx1"/>
              </a:solidFill>
            </a:endParaRPr>
          </a:p>
          <a:p>
            <a:pPr algn="ctr"/>
            <a:endParaRPr lang="ru-RU" sz="1100" b="1" dirty="0" smtClean="0">
              <a:solidFill>
                <a:schemeClr val="tx1"/>
              </a:solidFill>
            </a:endParaRPr>
          </a:p>
          <a:p>
            <a:pPr algn="ctr"/>
            <a:endParaRPr lang="ru-RU" sz="1100" b="1" dirty="0" smtClean="0">
              <a:solidFill>
                <a:schemeClr val="tx1"/>
              </a:solidFill>
            </a:endParaRPr>
          </a:p>
          <a:p>
            <a:pPr algn="ctr"/>
            <a:endParaRPr lang="ru-RU" sz="11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1100" b="1" dirty="0" smtClean="0">
                <a:solidFill>
                  <a:schemeClr val="tx1"/>
                </a:solidFill>
              </a:rPr>
              <a:t> </a:t>
            </a:r>
            <a:endParaRPr lang="ru-RU" sz="1100" b="1" dirty="0">
              <a:solidFill>
                <a:schemeClr val="tx1"/>
              </a:solidFill>
            </a:endParaRPr>
          </a:p>
        </p:txBody>
      </p:sp>
      <p:graphicFrame>
        <p:nvGraphicFramePr>
          <p:cNvPr id="27" name="Диаграмма 26"/>
          <p:cNvGraphicFramePr/>
          <p:nvPr>
            <p:extLst>
              <p:ext uri="{D42A27DB-BD31-4B8C-83A1-F6EECF244321}">
                <p14:modId xmlns:p14="http://schemas.microsoft.com/office/powerpoint/2010/main" val="2656159219"/>
              </p:ext>
            </p:extLst>
          </p:nvPr>
        </p:nvGraphicFramePr>
        <p:xfrm>
          <a:off x="251520" y="4413088"/>
          <a:ext cx="5544616" cy="1512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8" name="Прямоугольник 37"/>
          <p:cNvSpPr/>
          <p:nvPr/>
        </p:nvSpPr>
        <p:spPr>
          <a:xfrm>
            <a:off x="2195736" y="4550620"/>
            <a:ext cx="1611481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"/>
            <a:r>
              <a:rPr lang="ru-RU" sz="1100" b="1" dirty="0" smtClean="0">
                <a:solidFill>
                  <a:srgbClr val="000000"/>
                </a:solidFill>
              </a:rPr>
              <a:t>61,8 </a:t>
            </a:r>
            <a:r>
              <a:rPr lang="ru-RU" sz="1100" b="1" dirty="0" smtClean="0">
                <a:solidFill>
                  <a:srgbClr val="000000"/>
                </a:solidFill>
              </a:rPr>
              <a:t>млн. рублей</a:t>
            </a:r>
            <a:endParaRPr lang="ru-RU" sz="1100" b="1" dirty="0">
              <a:solidFill>
                <a:srgbClr val="000000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4139950" y="4541439"/>
            <a:ext cx="1592917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"/>
            <a:r>
              <a:rPr lang="ru-RU" sz="1100" b="1" dirty="0" smtClean="0">
                <a:solidFill>
                  <a:srgbClr val="000000"/>
                </a:solidFill>
              </a:rPr>
              <a:t>55,8 </a:t>
            </a:r>
            <a:r>
              <a:rPr lang="ru-RU" sz="1100" b="1" dirty="0" smtClean="0">
                <a:solidFill>
                  <a:srgbClr val="000000"/>
                </a:solidFill>
              </a:rPr>
              <a:t>млн. рублей</a:t>
            </a:r>
            <a:endParaRPr lang="ru-RU" sz="1100" b="1" dirty="0">
              <a:solidFill>
                <a:srgbClr val="00000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261085" y="5272657"/>
            <a:ext cx="12354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</a:rPr>
              <a:t>90,4%</a:t>
            </a:r>
            <a:endParaRPr lang="ru-RU" sz="1200" b="1" dirty="0">
              <a:solidFill>
                <a:schemeClr val="bg1"/>
              </a:solidFill>
            </a:endParaRPr>
          </a:p>
        </p:txBody>
      </p:sp>
      <p:grpSp>
        <p:nvGrpSpPr>
          <p:cNvPr id="52" name="Группа 51"/>
          <p:cNvGrpSpPr/>
          <p:nvPr/>
        </p:nvGrpSpPr>
        <p:grpSpPr>
          <a:xfrm>
            <a:off x="5220072" y="692696"/>
            <a:ext cx="648072" cy="648072"/>
            <a:chOff x="-1332656" y="980728"/>
            <a:chExt cx="914400" cy="914400"/>
          </a:xfrm>
        </p:grpSpPr>
        <p:sp>
          <p:nvSpPr>
            <p:cNvPr id="43" name="Овал 42"/>
            <p:cNvSpPr/>
            <p:nvPr/>
          </p:nvSpPr>
          <p:spPr>
            <a:xfrm>
              <a:off x="-1332656" y="980728"/>
              <a:ext cx="914400" cy="9144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2050" name="Picture 2" descr="Картинки по запросу иконка пнг долг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lum bright="40000" contrast="40000"/>
            </a:blip>
            <a:srcRect/>
            <a:stretch>
              <a:fillRect/>
            </a:stretch>
          </p:blipFill>
          <p:spPr bwMode="auto">
            <a:xfrm>
              <a:off x="-1234305" y="1089198"/>
              <a:ext cx="648072" cy="648072"/>
            </a:xfrm>
            <a:prstGeom prst="rect">
              <a:avLst/>
            </a:prstGeom>
            <a:noFill/>
          </p:spPr>
        </p:pic>
      </p:grpSp>
      <p:grpSp>
        <p:nvGrpSpPr>
          <p:cNvPr id="54" name="Группа 53"/>
          <p:cNvGrpSpPr/>
          <p:nvPr/>
        </p:nvGrpSpPr>
        <p:grpSpPr>
          <a:xfrm>
            <a:off x="8344829" y="654233"/>
            <a:ext cx="648072" cy="648072"/>
            <a:chOff x="-1764704" y="4437112"/>
            <a:chExt cx="914400" cy="914400"/>
          </a:xfrm>
        </p:grpSpPr>
        <p:sp>
          <p:nvSpPr>
            <p:cNvPr id="53" name="Овал 52"/>
            <p:cNvSpPr/>
            <p:nvPr/>
          </p:nvSpPr>
          <p:spPr>
            <a:xfrm>
              <a:off x="-1764704" y="4437112"/>
              <a:ext cx="914400" cy="9144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2052" name="Picture 4" descr="Картинки по запросу иконка пнг кредит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lum bright="40000" contrast="40000"/>
            </a:blip>
            <a:srcRect/>
            <a:stretch>
              <a:fillRect/>
            </a:stretch>
          </p:blipFill>
          <p:spPr bwMode="auto">
            <a:xfrm>
              <a:off x="-1651006" y="4507891"/>
              <a:ext cx="666153" cy="738678"/>
            </a:xfrm>
            <a:prstGeom prst="rect">
              <a:avLst/>
            </a:prstGeom>
            <a:noFill/>
          </p:spPr>
        </p:pic>
      </p:grpSp>
      <p:sp>
        <p:nvSpPr>
          <p:cNvPr id="72" name="Прямоугольник 71"/>
          <p:cNvSpPr/>
          <p:nvPr/>
        </p:nvSpPr>
        <p:spPr>
          <a:xfrm>
            <a:off x="260260" y="1399183"/>
            <a:ext cx="5472608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100" i="1" dirty="0" smtClean="0"/>
              <a:t>Контроль уровня долговой нагрузки областного бюджета, а также соблюдение ограничений, установленных Бюджетным кодексом, по объему государственного долга Кировской области и объему расходов на его обслуживание</a:t>
            </a:r>
            <a:endParaRPr lang="ru-RU" sz="1100" i="1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51520" y="3387405"/>
            <a:ext cx="5544616" cy="1069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000" dirty="0" smtClean="0"/>
              <a:t>*Уровень государственного долга Кировской области на 01.01.2024 с </a:t>
            </a:r>
            <a:r>
              <a:rPr lang="ru-RU" sz="1000" dirty="0"/>
              <a:t>учетом возможного отклонения в соответствии с ППРФ №</a:t>
            </a:r>
            <a:r>
              <a:rPr lang="ru-RU" sz="1000" dirty="0" smtClean="0"/>
              <a:t>1531</a:t>
            </a:r>
            <a:endParaRPr lang="ru-RU" sz="1000" dirty="0" smtClean="0"/>
          </a:p>
          <a:p>
            <a:pPr algn="just"/>
            <a:endParaRPr lang="ru-RU" sz="1100" dirty="0" smtClean="0"/>
          </a:p>
          <a:p>
            <a:pPr algn="just"/>
            <a:r>
              <a:rPr lang="ru-RU" sz="1100" dirty="0" smtClean="0"/>
              <a:t>Работа </a:t>
            </a:r>
            <a:r>
              <a:rPr lang="ru-RU" sz="1100" dirty="0" smtClean="0"/>
              <a:t>по минимизации в </a:t>
            </a:r>
            <a:r>
              <a:rPr lang="ru-RU" sz="1100" dirty="0" smtClean="0"/>
              <a:t>2023 </a:t>
            </a:r>
            <a:r>
              <a:rPr lang="ru-RU" sz="1100" dirty="0" smtClean="0"/>
              <a:t>году расходов на обслуживание государственного долга Кировской области </a:t>
            </a:r>
            <a:r>
              <a:rPr lang="ru-RU" sz="1050" dirty="0" smtClean="0"/>
              <a:t>велась путем привлечения бюджетных кредитов из федерального бюджета для погашения долговых обязательств по рыночным заимствованиям</a:t>
            </a:r>
            <a:r>
              <a:rPr lang="ru-RU" sz="1050" b="1" dirty="0" smtClean="0"/>
              <a:t>.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251520" y="5925256"/>
            <a:ext cx="5544616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dirty="0" smtClean="0"/>
              <a:t>Распоряжением Правительства Кировской области от </a:t>
            </a:r>
            <a:r>
              <a:rPr lang="ru-RU" sz="1100" dirty="0" smtClean="0"/>
              <a:t>21.11.2023 </a:t>
            </a:r>
            <a:r>
              <a:rPr lang="ru-RU" sz="1100" dirty="0" smtClean="0"/>
              <a:t>№ </a:t>
            </a:r>
            <a:r>
              <a:rPr lang="ru-RU" sz="1100" dirty="0" smtClean="0"/>
              <a:t>372 </a:t>
            </a:r>
            <a:r>
              <a:rPr lang="ru-RU" sz="1100" dirty="0" smtClean="0"/>
              <a:t>утверждены  основные направления  государственной долговой политики Кировской области на </a:t>
            </a:r>
            <a:r>
              <a:rPr lang="ru-RU" sz="1100" dirty="0" smtClean="0"/>
              <a:t>2024 </a:t>
            </a:r>
            <a:r>
              <a:rPr lang="ru-RU" sz="1100" dirty="0" smtClean="0"/>
              <a:t>год и на плановый период </a:t>
            </a:r>
            <a:r>
              <a:rPr lang="ru-RU" sz="1100" dirty="0" smtClean="0"/>
              <a:t>2025 </a:t>
            </a:r>
            <a:r>
              <a:rPr lang="ru-RU" sz="1100" dirty="0" smtClean="0"/>
              <a:t>и </a:t>
            </a:r>
            <a:r>
              <a:rPr lang="ru-RU" sz="1100" dirty="0" smtClean="0"/>
              <a:t>2026 </a:t>
            </a:r>
            <a:r>
              <a:rPr lang="ru-RU" sz="1100" dirty="0" smtClean="0"/>
              <a:t>годов</a:t>
            </a:r>
            <a:endParaRPr lang="ru-RU" sz="1100" dirty="0"/>
          </a:p>
        </p:txBody>
      </p:sp>
      <p:sp>
        <p:nvSpPr>
          <p:cNvPr id="49" name="Прямоугольник 48"/>
          <p:cNvSpPr/>
          <p:nvPr/>
        </p:nvSpPr>
        <p:spPr>
          <a:xfrm>
            <a:off x="0" y="0"/>
            <a:ext cx="648072" cy="69269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0" dirty="0" smtClean="0"/>
              <a:t>4</a:t>
            </a:r>
            <a:endParaRPr lang="ru-RU" sz="8000" dirty="0"/>
          </a:p>
        </p:txBody>
      </p:sp>
      <p:graphicFrame>
        <p:nvGraphicFramePr>
          <p:cNvPr id="28" name="Диаграмма 27"/>
          <p:cNvGraphicFramePr/>
          <p:nvPr>
            <p:extLst>
              <p:ext uri="{D42A27DB-BD31-4B8C-83A1-F6EECF244321}">
                <p14:modId xmlns:p14="http://schemas.microsoft.com/office/powerpoint/2010/main" val="2197135064"/>
              </p:ext>
            </p:extLst>
          </p:nvPr>
        </p:nvGraphicFramePr>
        <p:xfrm>
          <a:off x="281431" y="1700510"/>
          <a:ext cx="5544616" cy="16561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4521387" y="2492896"/>
            <a:ext cx="8585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47,04%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55577" y="2398821"/>
            <a:ext cx="13681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не более </a:t>
            </a:r>
            <a:r>
              <a:rPr lang="en-US" sz="1400" b="1" dirty="0" smtClean="0">
                <a:solidFill>
                  <a:schemeClr val="bg1"/>
                </a:solidFill>
              </a:rPr>
              <a:t>100</a:t>
            </a:r>
            <a:r>
              <a:rPr lang="ru-RU" sz="1400" b="1" dirty="0" smtClean="0">
                <a:solidFill>
                  <a:schemeClr val="bg1"/>
                </a:solidFill>
              </a:rPr>
              <a:t>%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4139951" y="1976264"/>
            <a:ext cx="1512169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b="1" dirty="0" smtClean="0">
                <a:solidFill>
                  <a:prstClr val="black"/>
                </a:solidFill>
              </a:rPr>
              <a:t>26 223,3 млн</a:t>
            </a:r>
            <a:r>
              <a:rPr lang="ru-RU" sz="1100" b="1" dirty="0" smtClean="0">
                <a:solidFill>
                  <a:prstClr val="black"/>
                </a:solidFill>
              </a:rPr>
              <a:t>. рублей </a:t>
            </a:r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2771800" y="2511893"/>
            <a:ext cx="8585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44%</a:t>
            </a:r>
            <a:endParaRPr lang="ru-RU" sz="1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539552" y="116632"/>
            <a:ext cx="8460358" cy="476672"/>
          </a:xfrm>
          <a:prstGeom prst="rect">
            <a:avLst/>
          </a:prstGeom>
        </p:spPr>
        <p:txBody>
          <a:bodyPr rtlCol="0">
            <a:noAutofit/>
          </a:bodyPr>
          <a:lstStyle/>
          <a:p>
            <a:pPr lvl="0"/>
            <a:r>
              <a:rPr lang="ru-RU" sz="2000" b="1" dirty="0">
                <a:solidFill>
                  <a:prstClr val="black"/>
                </a:solidFill>
              </a:rPr>
              <a:t>ОСНОВНЫЕ РЕЗУЛЬТАТЫ РЕАЛИЗАЦИИ ГОСУДАРСТВЕННОЙ ПРОГРАММЫ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23527" y="805472"/>
            <a:ext cx="4446203" cy="579187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 smtClean="0">
                <a:solidFill>
                  <a:schemeClr val="tx1"/>
                </a:solidFill>
              </a:rPr>
              <a:t>Отдельное мероприятие «Выравнивание финансовых возможностей муниципальных образований Кировской области по осуществлению органами местного самоуправления Кировской области полномочий по решению вопросов местного значения»</a:t>
            </a:r>
          </a:p>
          <a:p>
            <a:endParaRPr lang="ru-RU" sz="1100" b="1" dirty="0" smtClean="0">
              <a:solidFill>
                <a:schemeClr val="tx1"/>
              </a:solidFill>
            </a:endParaRPr>
          </a:p>
          <a:p>
            <a:pPr algn="ctr"/>
            <a:endParaRPr lang="ru-RU" sz="1100" b="1" dirty="0" smtClean="0">
              <a:solidFill>
                <a:schemeClr val="tx1"/>
              </a:solidFill>
            </a:endParaRPr>
          </a:p>
          <a:p>
            <a:pPr algn="ctr"/>
            <a:endParaRPr lang="ru-RU" sz="1100" b="1" dirty="0" smtClean="0">
              <a:solidFill>
                <a:schemeClr val="tx1"/>
              </a:solidFill>
            </a:endParaRPr>
          </a:p>
          <a:p>
            <a:pPr algn="ctr"/>
            <a:endParaRPr lang="ru-RU" sz="1100" b="1" dirty="0" smtClean="0">
              <a:solidFill>
                <a:schemeClr val="tx1"/>
              </a:solidFill>
            </a:endParaRPr>
          </a:p>
          <a:p>
            <a:pPr algn="ctr"/>
            <a:endParaRPr lang="ru-RU" sz="1100" b="1" dirty="0" smtClean="0">
              <a:solidFill>
                <a:schemeClr val="tx1"/>
              </a:solidFill>
            </a:endParaRPr>
          </a:p>
          <a:p>
            <a:pPr algn="ctr"/>
            <a:endParaRPr lang="ru-RU" sz="11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1100" b="1" dirty="0">
                <a:solidFill>
                  <a:schemeClr val="tx1"/>
                </a:solidFill>
              </a:rPr>
              <a:t>Обеспечено сокращение величины разрыва в уровне расчетной бюджетной обеспеченности муниципальных образований Кировской области на </a:t>
            </a:r>
            <a:r>
              <a:rPr lang="ru-RU" sz="1100" b="1" dirty="0" smtClean="0">
                <a:solidFill>
                  <a:schemeClr val="tx1"/>
                </a:solidFill>
              </a:rPr>
              <a:t>2024 </a:t>
            </a:r>
            <a:r>
              <a:rPr lang="ru-RU" sz="1100" b="1" dirty="0">
                <a:solidFill>
                  <a:schemeClr val="tx1"/>
                </a:solidFill>
              </a:rPr>
              <a:t>год  с </a:t>
            </a:r>
            <a:r>
              <a:rPr lang="ru-RU" sz="1100" b="1" dirty="0" smtClean="0">
                <a:solidFill>
                  <a:schemeClr val="tx1"/>
                </a:solidFill>
              </a:rPr>
              <a:t>3,5 </a:t>
            </a:r>
            <a:r>
              <a:rPr lang="ru-RU" sz="1100" b="1" dirty="0">
                <a:solidFill>
                  <a:schemeClr val="tx1"/>
                </a:solidFill>
              </a:rPr>
              <a:t>до </a:t>
            </a:r>
            <a:r>
              <a:rPr lang="ru-RU" sz="1100" b="1" dirty="0" smtClean="0">
                <a:solidFill>
                  <a:schemeClr val="tx1"/>
                </a:solidFill>
              </a:rPr>
              <a:t>1,42  </a:t>
            </a:r>
            <a:r>
              <a:rPr lang="ru-RU" sz="1100" b="1" dirty="0">
                <a:solidFill>
                  <a:schemeClr val="tx1"/>
                </a:solidFill>
              </a:rPr>
              <a:t>раз</a:t>
            </a:r>
          </a:p>
          <a:p>
            <a:pPr algn="ctr"/>
            <a:endParaRPr lang="ru-RU" sz="1100" b="1" dirty="0" smtClean="0">
              <a:solidFill>
                <a:schemeClr val="tx1"/>
              </a:solidFill>
            </a:endParaRPr>
          </a:p>
          <a:p>
            <a:pPr algn="ctr"/>
            <a:endParaRPr lang="ru-RU" sz="1100" b="1" dirty="0" smtClean="0">
              <a:solidFill>
                <a:schemeClr val="tx1"/>
              </a:solidFill>
            </a:endParaRPr>
          </a:p>
          <a:p>
            <a:pPr algn="ctr"/>
            <a:endParaRPr lang="ru-RU" sz="1100" b="1" dirty="0" smtClean="0">
              <a:solidFill>
                <a:schemeClr val="tx1"/>
              </a:solidFill>
            </a:endParaRPr>
          </a:p>
          <a:p>
            <a:pPr algn="ctr"/>
            <a:endParaRPr lang="ru-RU" sz="1100" b="1" dirty="0" smtClean="0">
              <a:solidFill>
                <a:schemeClr val="tx1"/>
              </a:solidFill>
            </a:endParaRPr>
          </a:p>
          <a:p>
            <a:pPr algn="ctr"/>
            <a:endParaRPr lang="ru-RU" sz="1100" b="1" dirty="0" smtClean="0">
              <a:solidFill>
                <a:schemeClr val="tx1"/>
              </a:solidFill>
            </a:endParaRPr>
          </a:p>
          <a:p>
            <a:pPr algn="ctr"/>
            <a:endParaRPr lang="ru-RU" sz="1000" b="1" dirty="0" smtClean="0">
              <a:solidFill>
                <a:schemeClr val="tx1"/>
              </a:solidFill>
            </a:endParaRPr>
          </a:p>
          <a:p>
            <a:pPr algn="ctr"/>
            <a:endParaRPr lang="ru-RU" sz="1000" b="1" dirty="0" smtClean="0">
              <a:solidFill>
                <a:schemeClr val="tx1"/>
              </a:solidFill>
            </a:endParaRPr>
          </a:p>
          <a:p>
            <a:pPr algn="ctr"/>
            <a:endParaRPr lang="ru-RU" sz="1000" b="1" dirty="0" smtClean="0">
              <a:solidFill>
                <a:schemeClr val="tx1"/>
              </a:solidFill>
            </a:endParaRPr>
          </a:p>
          <a:p>
            <a:pPr algn="ctr"/>
            <a:endParaRPr lang="ru-RU" sz="1000" b="1" dirty="0" smtClean="0">
              <a:solidFill>
                <a:schemeClr val="tx1"/>
              </a:solidFill>
            </a:endParaRPr>
          </a:p>
          <a:p>
            <a:pPr algn="ctr"/>
            <a:endParaRPr lang="ru-RU" sz="1000" b="1" dirty="0" smtClean="0">
              <a:solidFill>
                <a:schemeClr val="tx1"/>
              </a:solidFill>
            </a:endParaRPr>
          </a:p>
          <a:p>
            <a:pPr algn="ctr"/>
            <a:endParaRPr lang="ru-RU" sz="1000" b="1" dirty="0" smtClean="0">
              <a:solidFill>
                <a:schemeClr val="tx1"/>
              </a:solidFill>
            </a:endParaRPr>
          </a:p>
          <a:p>
            <a:pPr algn="ctr"/>
            <a:endParaRPr lang="ru-RU" sz="1000" b="1" dirty="0" smtClean="0">
              <a:solidFill>
                <a:schemeClr val="tx1"/>
              </a:solidFill>
            </a:endParaRPr>
          </a:p>
          <a:p>
            <a:pPr algn="ctr"/>
            <a:endParaRPr lang="ru-RU" sz="1000" b="1" dirty="0" smtClean="0">
              <a:solidFill>
                <a:schemeClr val="tx1"/>
              </a:solidFill>
            </a:endParaRPr>
          </a:p>
          <a:p>
            <a:pPr algn="ctr"/>
            <a:endParaRPr lang="ru-RU" sz="1000" b="1" dirty="0" smtClean="0">
              <a:solidFill>
                <a:schemeClr val="tx1"/>
              </a:solidFill>
            </a:endParaRPr>
          </a:p>
          <a:p>
            <a:pPr algn="ctr"/>
            <a:endParaRPr lang="ru-RU" sz="1100" b="1" dirty="0" smtClean="0">
              <a:solidFill>
                <a:schemeClr val="tx1"/>
              </a:solidFill>
            </a:endParaRPr>
          </a:p>
          <a:p>
            <a:pPr algn="ctr"/>
            <a:endParaRPr lang="ru-RU" sz="1100" b="1" dirty="0" smtClean="0">
              <a:solidFill>
                <a:schemeClr val="tx1"/>
              </a:solidFill>
            </a:endParaRPr>
          </a:p>
          <a:p>
            <a:pPr algn="ctr"/>
            <a:endParaRPr lang="ru-RU" sz="1100" b="1" dirty="0" smtClean="0">
              <a:solidFill>
                <a:schemeClr val="tx1"/>
              </a:solidFill>
            </a:endParaRPr>
          </a:p>
          <a:p>
            <a:pPr algn="ctr"/>
            <a:endParaRPr lang="ru-RU" sz="1100" b="1" dirty="0" smtClean="0">
              <a:solidFill>
                <a:schemeClr val="tx1"/>
              </a:solidFill>
            </a:endParaRPr>
          </a:p>
          <a:p>
            <a:pPr algn="ctr"/>
            <a:endParaRPr lang="ru-RU" sz="11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1100" b="1" dirty="0" smtClean="0">
                <a:solidFill>
                  <a:schemeClr val="tx1"/>
                </a:solidFill>
              </a:rPr>
              <a:t> </a:t>
            </a:r>
            <a:endParaRPr lang="ru-RU" sz="1100" b="1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932040" y="805473"/>
            <a:ext cx="3888432" cy="580146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 smtClean="0">
                <a:solidFill>
                  <a:schemeClr val="tx1"/>
                </a:solidFill>
              </a:rPr>
              <a:t>Отдельное мероприятие «Предоставление межбюджетных трансфертов местным бюджетам из областного бюджета»</a:t>
            </a:r>
          </a:p>
          <a:p>
            <a:pPr algn="ctr"/>
            <a:endParaRPr lang="ru-RU" sz="1000" b="1" dirty="0" smtClean="0">
              <a:solidFill>
                <a:schemeClr val="tx1"/>
              </a:solidFill>
            </a:endParaRPr>
          </a:p>
          <a:p>
            <a:pPr algn="just"/>
            <a:endParaRPr lang="ru-RU" sz="1100" i="1" dirty="0" smtClean="0">
              <a:solidFill>
                <a:schemeClr val="tx1"/>
              </a:solidFill>
            </a:endParaRPr>
          </a:p>
          <a:p>
            <a:pPr algn="just"/>
            <a:endParaRPr lang="ru-RU" sz="1100" i="1" dirty="0">
              <a:solidFill>
                <a:schemeClr val="tx1"/>
              </a:solidFill>
            </a:endParaRPr>
          </a:p>
          <a:p>
            <a:pPr algn="just"/>
            <a:endParaRPr lang="ru-RU" sz="1100" i="1" dirty="0" smtClean="0">
              <a:solidFill>
                <a:schemeClr val="tx1"/>
              </a:solidFill>
            </a:endParaRPr>
          </a:p>
          <a:p>
            <a:pPr algn="just"/>
            <a:r>
              <a:rPr lang="ru-RU" sz="1100" b="1" i="1" dirty="0" smtClean="0">
                <a:solidFill>
                  <a:schemeClr val="tx1"/>
                </a:solidFill>
              </a:rPr>
              <a:t>Своевременно перечислены межбюджетные трансферты местным бюджетам:</a:t>
            </a:r>
          </a:p>
          <a:p>
            <a:pPr algn="just"/>
            <a:endParaRPr lang="ru-RU" sz="800" b="1" i="1" dirty="0" smtClean="0">
              <a:solidFill>
                <a:schemeClr val="tx1"/>
              </a:solidFill>
            </a:endParaRPr>
          </a:p>
          <a:p>
            <a:pPr algn="just"/>
            <a:r>
              <a:rPr lang="ru-RU" sz="1100" i="1" dirty="0" smtClean="0">
                <a:solidFill>
                  <a:schemeClr val="tx1"/>
                </a:solidFill>
              </a:rPr>
              <a:t>- дотации </a:t>
            </a:r>
            <a:r>
              <a:rPr lang="ru-RU" sz="1100" i="1" dirty="0">
                <a:solidFill>
                  <a:schemeClr val="tx1"/>
                </a:solidFill>
              </a:rPr>
              <a:t>ЗАТО </a:t>
            </a:r>
            <a:r>
              <a:rPr lang="ru-RU" sz="1100" i="1" dirty="0" smtClean="0">
                <a:solidFill>
                  <a:schemeClr val="tx1"/>
                </a:solidFill>
              </a:rPr>
              <a:t>Первомайский,</a:t>
            </a:r>
          </a:p>
          <a:p>
            <a:pPr algn="just"/>
            <a:r>
              <a:rPr lang="ru-RU" sz="1100" i="1" dirty="0" smtClean="0">
                <a:solidFill>
                  <a:schemeClr val="tx1"/>
                </a:solidFill>
              </a:rPr>
              <a:t>- дотации </a:t>
            </a:r>
            <a:r>
              <a:rPr lang="ru-RU" sz="1100" i="1" dirty="0">
                <a:solidFill>
                  <a:schemeClr val="tx1"/>
                </a:solidFill>
              </a:rPr>
              <a:t>на поддержку мер по обеспечению сбалансированности местных </a:t>
            </a:r>
            <a:r>
              <a:rPr lang="ru-RU" sz="1100" i="1" dirty="0" smtClean="0">
                <a:solidFill>
                  <a:schemeClr val="tx1"/>
                </a:solidFill>
              </a:rPr>
              <a:t>бюджетов,</a:t>
            </a:r>
            <a:endParaRPr lang="ru-RU" sz="1100" i="1" dirty="0">
              <a:solidFill>
                <a:schemeClr val="tx1"/>
              </a:solidFill>
            </a:endParaRPr>
          </a:p>
          <a:p>
            <a:pPr algn="just"/>
            <a:r>
              <a:rPr lang="ru-RU" sz="1100" i="1" dirty="0" smtClean="0">
                <a:solidFill>
                  <a:schemeClr val="tx1"/>
                </a:solidFill>
              </a:rPr>
              <a:t>- </a:t>
            </a:r>
            <a:r>
              <a:rPr lang="ru-RU" sz="1100" i="1" dirty="0" smtClean="0">
                <a:solidFill>
                  <a:schemeClr val="tx1"/>
                </a:solidFill>
              </a:rPr>
              <a:t>субсидии на выполнение расходных обязательств муниципальных образований области</a:t>
            </a:r>
            <a:endParaRPr lang="ru-RU" sz="1100" b="1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Ø"/>
            </a:pPr>
            <a:endParaRPr lang="en-US" sz="1000" b="1" dirty="0" smtClean="0">
              <a:solidFill>
                <a:srgbClr val="000000"/>
              </a:solidFill>
            </a:endParaRPr>
          </a:p>
          <a:p>
            <a:pPr>
              <a:buFont typeface="Wingdings" pitchFamily="2" charset="2"/>
              <a:buChar char="Ø"/>
            </a:pPr>
            <a:endParaRPr lang="en-US" sz="900" b="1" i="1" dirty="0" smtClean="0">
              <a:solidFill>
                <a:srgbClr val="000000"/>
              </a:solidFill>
            </a:endParaRPr>
          </a:p>
          <a:p>
            <a:pPr>
              <a:buFont typeface="Wingdings" pitchFamily="2" charset="2"/>
              <a:buChar char="Ø"/>
            </a:pPr>
            <a:endParaRPr lang="en-US" sz="900" b="1" i="1" dirty="0" smtClean="0">
              <a:solidFill>
                <a:srgbClr val="000000"/>
              </a:solidFill>
            </a:endParaRPr>
          </a:p>
          <a:p>
            <a:pPr>
              <a:buFont typeface="Wingdings" pitchFamily="2" charset="2"/>
              <a:buChar char="Ø"/>
            </a:pPr>
            <a:endParaRPr lang="en-US" sz="900" b="1" i="1" dirty="0" smtClean="0">
              <a:solidFill>
                <a:srgbClr val="000000"/>
              </a:solidFill>
            </a:endParaRPr>
          </a:p>
          <a:p>
            <a:pPr>
              <a:buFont typeface="Wingdings" pitchFamily="2" charset="2"/>
              <a:buChar char="Ø"/>
            </a:pPr>
            <a:endParaRPr lang="en-US" sz="900" b="1" i="1" dirty="0" smtClean="0">
              <a:solidFill>
                <a:srgbClr val="000000"/>
              </a:solidFill>
            </a:endParaRPr>
          </a:p>
          <a:p>
            <a:pPr>
              <a:buFont typeface="Wingdings" pitchFamily="2" charset="2"/>
              <a:buChar char="Ø"/>
            </a:pPr>
            <a:endParaRPr lang="ru-RU" sz="900" b="1" i="1" dirty="0" smtClean="0">
              <a:solidFill>
                <a:srgbClr val="000000"/>
              </a:solidFill>
            </a:endParaRPr>
          </a:p>
          <a:p>
            <a:pPr algn="ctr"/>
            <a:endParaRPr lang="ru-RU" sz="1100" b="1" dirty="0">
              <a:solidFill>
                <a:schemeClr val="tx1"/>
              </a:solidFill>
            </a:endParaRPr>
          </a:p>
        </p:txBody>
      </p:sp>
      <p:graphicFrame>
        <p:nvGraphicFramePr>
          <p:cNvPr id="28" name="Диаграмма 27"/>
          <p:cNvGraphicFramePr/>
          <p:nvPr>
            <p:extLst>
              <p:ext uri="{D42A27DB-BD31-4B8C-83A1-F6EECF244321}">
                <p14:modId xmlns:p14="http://schemas.microsoft.com/office/powerpoint/2010/main" val="3829723403"/>
              </p:ext>
            </p:extLst>
          </p:nvPr>
        </p:nvGraphicFramePr>
        <p:xfrm>
          <a:off x="359532" y="3330633"/>
          <a:ext cx="4032448" cy="1512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1" name="Прямоугольник 40"/>
          <p:cNvSpPr/>
          <p:nvPr/>
        </p:nvSpPr>
        <p:spPr>
          <a:xfrm>
            <a:off x="573444" y="3484097"/>
            <a:ext cx="180020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b="1" dirty="0" smtClean="0">
                <a:solidFill>
                  <a:srgbClr val="000000"/>
                </a:solidFill>
              </a:rPr>
              <a:t>2 </a:t>
            </a:r>
            <a:r>
              <a:rPr lang="ru-RU" sz="1100" b="1" dirty="0" smtClean="0">
                <a:solidFill>
                  <a:srgbClr val="000000"/>
                </a:solidFill>
              </a:rPr>
              <a:t>972,4 </a:t>
            </a:r>
            <a:r>
              <a:rPr lang="ru-RU" sz="1100" b="1" dirty="0" smtClean="0">
                <a:solidFill>
                  <a:srgbClr val="000000"/>
                </a:solidFill>
              </a:rPr>
              <a:t>млн. рублей</a:t>
            </a:r>
            <a:endParaRPr lang="ru-RU" sz="3600" b="1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2373644" y="3511315"/>
            <a:ext cx="183620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"/>
            <a:r>
              <a:rPr lang="ru-RU" sz="1100" b="1" dirty="0" smtClean="0">
                <a:solidFill>
                  <a:srgbClr val="000000"/>
                </a:solidFill>
              </a:rPr>
              <a:t>2 </a:t>
            </a:r>
            <a:r>
              <a:rPr lang="ru-RU" sz="1100" b="1" dirty="0" smtClean="0">
                <a:solidFill>
                  <a:srgbClr val="000000"/>
                </a:solidFill>
              </a:rPr>
              <a:t>972,4 </a:t>
            </a:r>
            <a:r>
              <a:rPr lang="ru-RU" sz="1100" b="1" dirty="0" smtClean="0">
                <a:solidFill>
                  <a:srgbClr val="000000"/>
                </a:solidFill>
              </a:rPr>
              <a:t>млн. рублей</a:t>
            </a:r>
            <a:endParaRPr lang="ru-RU" sz="1100" b="1" dirty="0">
              <a:solidFill>
                <a:srgbClr val="00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895702" y="393305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100%</a:t>
            </a:r>
            <a:endParaRPr lang="ru-RU" b="1" dirty="0">
              <a:solidFill>
                <a:schemeClr val="bg1"/>
              </a:solidFill>
            </a:endParaRPr>
          </a:p>
        </p:txBody>
      </p:sp>
      <p:grpSp>
        <p:nvGrpSpPr>
          <p:cNvPr id="9" name="Группа 58"/>
          <p:cNvGrpSpPr/>
          <p:nvPr/>
        </p:nvGrpSpPr>
        <p:grpSpPr>
          <a:xfrm>
            <a:off x="8316416" y="574169"/>
            <a:ext cx="648609" cy="694591"/>
            <a:chOff x="-1620688" y="2924944"/>
            <a:chExt cx="720080" cy="720080"/>
          </a:xfrm>
        </p:grpSpPr>
        <p:sp>
          <p:nvSpPr>
            <p:cNvPr id="60" name="Овал 59"/>
            <p:cNvSpPr/>
            <p:nvPr/>
          </p:nvSpPr>
          <p:spPr>
            <a:xfrm>
              <a:off x="-1620688" y="2924944"/>
              <a:ext cx="720080" cy="72008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61" name="Picture 7" descr="Картинки по запросу деньги иконка пнг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lum bright="40000" contrast="40000"/>
            </a:blip>
            <a:srcRect/>
            <a:stretch>
              <a:fillRect/>
            </a:stretch>
          </p:blipFill>
          <p:spPr bwMode="auto">
            <a:xfrm>
              <a:off x="-1510814" y="3053889"/>
              <a:ext cx="504056" cy="504056"/>
            </a:xfrm>
            <a:prstGeom prst="rect">
              <a:avLst/>
            </a:prstGeom>
            <a:noFill/>
          </p:spPr>
        </p:pic>
      </p:grpSp>
      <p:sp>
        <p:nvSpPr>
          <p:cNvPr id="69" name="Прямоугольник 68"/>
          <p:cNvSpPr/>
          <p:nvPr/>
        </p:nvSpPr>
        <p:spPr>
          <a:xfrm>
            <a:off x="323528" y="4437112"/>
            <a:ext cx="4284476" cy="18004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buFont typeface="Wingdings" pitchFamily="2" charset="2"/>
              <a:buChar char="Ø"/>
            </a:pPr>
            <a:endParaRPr lang="ru-RU" sz="1200" dirty="0" smtClean="0"/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endParaRPr lang="ru-RU" sz="1200" dirty="0"/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ru-RU" sz="1200" dirty="0" smtClean="0"/>
              <a:t>дотации на выравнивание бюджетной обеспеченности муниципальных районов (городских округов)-</a:t>
            </a:r>
            <a:r>
              <a:rPr lang="ru-RU" sz="1200" b="1" dirty="0" smtClean="0"/>
              <a:t>2 </a:t>
            </a:r>
            <a:r>
              <a:rPr lang="ru-RU" sz="1200" b="1" dirty="0" smtClean="0"/>
              <a:t>887,4 </a:t>
            </a:r>
            <a:r>
              <a:rPr lang="ru-RU" sz="1200" b="1" dirty="0" smtClean="0"/>
              <a:t>млн. рублей</a:t>
            </a:r>
            <a:endParaRPr lang="ru-RU" sz="1200" dirty="0" smtClean="0"/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ru-RU" sz="1200" dirty="0" smtClean="0"/>
              <a:t>субвенции на выполнение переданных государственных полномочий по расчету и предоставлению дотаций бюджетам поселений – </a:t>
            </a:r>
            <a:r>
              <a:rPr lang="ru-RU" sz="1200" b="1" dirty="0" smtClean="0"/>
              <a:t>85,0 млн. рублей</a:t>
            </a:r>
          </a:p>
        </p:txBody>
      </p:sp>
      <p:grpSp>
        <p:nvGrpSpPr>
          <p:cNvPr id="56" name="Группа 58"/>
          <p:cNvGrpSpPr/>
          <p:nvPr/>
        </p:nvGrpSpPr>
        <p:grpSpPr>
          <a:xfrm>
            <a:off x="4283968" y="536692"/>
            <a:ext cx="648072" cy="648072"/>
            <a:chOff x="-1620688" y="2924944"/>
            <a:chExt cx="720080" cy="720080"/>
          </a:xfrm>
        </p:grpSpPr>
        <p:sp>
          <p:nvSpPr>
            <p:cNvPr id="58" name="Овал 57"/>
            <p:cNvSpPr/>
            <p:nvPr/>
          </p:nvSpPr>
          <p:spPr>
            <a:xfrm>
              <a:off x="-1620688" y="2924944"/>
              <a:ext cx="720080" cy="72008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59" name="Picture 7" descr="Картинки по запросу деньги иконка пнг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lum bright="40000" contrast="40000"/>
            </a:blip>
            <a:srcRect/>
            <a:stretch>
              <a:fillRect/>
            </a:stretch>
          </p:blipFill>
          <p:spPr bwMode="auto">
            <a:xfrm>
              <a:off x="-1510814" y="3053889"/>
              <a:ext cx="504056" cy="504056"/>
            </a:xfrm>
            <a:prstGeom prst="rect">
              <a:avLst/>
            </a:prstGeom>
            <a:noFill/>
          </p:spPr>
        </p:pic>
      </p:grpSp>
      <p:sp>
        <p:nvSpPr>
          <p:cNvPr id="75" name="Прямоугольник 74"/>
          <p:cNvSpPr/>
          <p:nvPr/>
        </p:nvSpPr>
        <p:spPr>
          <a:xfrm>
            <a:off x="395536" y="1844824"/>
            <a:ext cx="4104456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100" i="1" dirty="0" smtClean="0"/>
              <a:t>Осуществляется сбор исходных данных, необходимых для расчетов средств на выравнивание, сверка расчетов с органами местного самоуправления, распределение и предоставление местным бюджетам средств на выравнивание</a:t>
            </a:r>
            <a:endParaRPr lang="ru-RU" sz="1100" i="1" dirty="0"/>
          </a:p>
        </p:txBody>
      </p:sp>
      <p:sp>
        <p:nvSpPr>
          <p:cNvPr id="37" name="Прямоугольник 36"/>
          <p:cNvSpPr/>
          <p:nvPr/>
        </p:nvSpPr>
        <p:spPr>
          <a:xfrm>
            <a:off x="0" y="0"/>
            <a:ext cx="648072" cy="69269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0" dirty="0" smtClean="0"/>
              <a:t>4</a:t>
            </a:r>
            <a:endParaRPr lang="ru-RU" sz="8000" dirty="0"/>
          </a:p>
        </p:txBody>
      </p:sp>
      <p:graphicFrame>
        <p:nvGraphicFramePr>
          <p:cNvPr id="29" name="Диаграмма 28"/>
          <p:cNvGraphicFramePr/>
          <p:nvPr>
            <p:extLst>
              <p:ext uri="{D42A27DB-BD31-4B8C-83A1-F6EECF244321}">
                <p14:modId xmlns:p14="http://schemas.microsoft.com/office/powerpoint/2010/main" val="2220177354"/>
              </p:ext>
            </p:extLst>
          </p:nvPr>
        </p:nvGraphicFramePr>
        <p:xfrm>
          <a:off x="4607422" y="4797152"/>
          <a:ext cx="4392488" cy="1584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Прямоугольник 57"/>
          <p:cNvSpPr/>
          <p:nvPr/>
        </p:nvSpPr>
        <p:spPr>
          <a:xfrm>
            <a:off x="317688" y="1365965"/>
            <a:ext cx="8424428" cy="48317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324036" y="797888"/>
            <a:ext cx="8424428" cy="48486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Прямоугольник 49"/>
          <p:cNvSpPr/>
          <p:nvPr/>
        </p:nvSpPr>
        <p:spPr>
          <a:xfrm>
            <a:off x="0" y="0"/>
            <a:ext cx="648072" cy="6926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dirty="0" smtClean="0"/>
              <a:t>5</a:t>
            </a:r>
            <a:endParaRPr lang="ru-RU" sz="8000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330316" y="1958547"/>
            <a:ext cx="8424936" cy="73990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59313" y="2751382"/>
            <a:ext cx="8395939" cy="8895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307054" y="3749832"/>
            <a:ext cx="8448197" cy="78983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291946" y="4623024"/>
            <a:ext cx="8463306" cy="7640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263592" y="5448064"/>
            <a:ext cx="8491660" cy="56745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611560" y="72008"/>
            <a:ext cx="8388350" cy="476672"/>
          </a:xfrm>
          <a:prstGeom prst="rect">
            <a:avLst/>
          </a:prstGeom>
        </p:spPr>
        <p:txBody>
          <a:bodyPr rtlCol="0">
            <a:noAutofit/>
          </a:bodyPr>
          <a:lstStyle/>
          <a:p>
            <a:pPr>
              <a:defRPr/>
            </a:pPr>
            <a:r>
              <a:rPr lang="ru-RU" sz="2000" b="1" dirty="0" smtClean="0"/>
              <a:t>ДОСТИЖЕНИЕ ЗНАЧЕНИЙ ЦЕЛЕВЫХ ПОКАЗАТЕЛЕЙ ЭФФЕКТИВНОСТИ ГОСУДАРСТВЕННОЙ ПРОГРАММЫ</a:t>
            </a:r>
            <a:endParaRPr lang="ru-RU" sz="2000" b="1" dirty="0"/>
          </a:p>
        </p:txBody>
      </p:sp>
      <p:sp>
        <p:nvSpPr>
          <p:cNvPr id="24" name="Прямоугольник 4"/>
          <p:cNvSpPr>
            <a:spLocks noChangeArrowheads="1"/>
          </p:cNvSpPr>
          <p:nvPr/>
        </p:nvSpPr>
        <p:spPr bwMode="auto">
          <a:xfrm>
            <a:off x="1132792" y="2005332"/>
            <a:ext cx="557463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1200" b="1" dirty="0" smtClean="0">
                <a:latin typeface="+mj-lt"/>
              </a:rPr>
              <a:t>Доля общего </a:t>
            </a:r>
            <a:r>
              <a:rPr lang="ru-RU" sz="1200" b="1" dirty="0">
                <a:latin typeface="+mj-lt"/>
              </a:rPr>
              <a:t>объема государственного долга Кировской области к </a:t>
            </a:r>
            <a:r>
              <a:rPr lang="ru-RU" sz="1200" b="1" dirty="0" smtClean="0">
                <a:latin typeface="+mj-lt"/>
              </a:rPr>
              <a:t>общему </a:t>
            </a:r>
            <a:r>
              <a:rPr lang="ru-RU" sz="1200" b="1" dirty="0">
                <a:latin typeface="+mj-lt"/>
              </a:rPr>
              <a:t>объему доходов областного бюджета без учета объема безвозмездных поступлений, %</a:t>
            </a:r>
            <a:r>
              <a:rPr lang="en-US" sz="1200" b="1" dirty="0">
                <a:latin typeface="+mj-lt"/>
              </a:rPr>
              <a:t> </a:t>
            </a:r>
            <a:r>
              <a:rPr lang="ru-RU" sz="1100" b="1" dirty="0" smtClean="0">
                <a:latin typeface="+mj-lt"/>
              </a:rPr>
              <a:t>(с учетом возможного отклонения в соответствии с ППРФ №1531)   </a:t>
            </a:r>
            <a:endParaRPr lang="ru-RU" sz="1100" b="1" dirty="0">
              <a:latin typeface="+mj-lt"/>
            </a:endParaRPr>
          </a:p>
        </p:txBody>
      </p:sp>
      <p:sp>
        <p:nvSpPr>
          <p:cNvPr id="25" name="Прямоугольник 24"/>
          <p:cNvSpPr>
            <a:spLocks noChangeArrowheads="1"/>
          </p:cNvSpPr>
          <p:nvPr/>
        </p:nvSpPr>
        <p:spPr bwMode="auto">
          <a:xfrm>
            <a:off x="1132792" y="2587805"/>
            <a:ext cx="550280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defRPr/>
            </a:pPr>
            <a:endParaRPr lang="ru-RU" sz="1200" b="1" dirty="0" smtClean="0">
              <a:latin typeface="+mj-lt"/>
            </a:endParaRPr>
          </a:p>
          <a:p>
            <a:pPr algn="just">
              <a:defRPr/>
            </a:pPr>
            <a:r>
              <a:rPr lang="ru-RU" sz="1200" b="1" dirty="0" smtClean="0">
                <a:latin typeface="+mj-lt"/>
              </a:rPr>
              <a:t>Отношение </a:t>
            </a:r>
            <a:r>
              <a:rPr lang="ru-RU" sz="1200" b="1" dirty="0">
                <a:latin typeface="+mj-lt"/>
              </a:rPr>
              <a:t>объема расходов на обслуживание государственного долга Кировской области к общему объему расходов областного бюджета, за исключением объема расходов, которые осуществляются  за счет субвенций, предоставляемых из федерального бюджета, %</a:t>
            </a:r>
          </a:p>
        </p:txBody>
      </p:sp>
      <p:sp>
        <p:nvSpPr>
          <p:cNvPr id="26" name="Прямоугольник 11"/>
          <p:cNvSpPr>
            <a:spLocks noChangeArrowheads="1"/>
          </p:cNvSpPr>
          <p:nvPr/>
        </p:nvSpPr>
        <p:spPr bwMode="auto">
          <a:xfrm>
            <a:off x="1132790" y="4695032"/>
            <a:ext cx="549585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1200" b="1" dirty="0">
                <a:latin typeface="+mj-lt"/>
              </a:rPr>
              <a:t>Сокращение величины разрыва в уровне расчетной бюджетной обеспеченности муниципальных образований Кировской области после выравнивания бюджетной обеспеченности, раз</a:t>
            </a:r>
          </a:p>
        </p:txBody>
      </p:sp>
      <p:sp>
        <p:nvSpPr>
          <p:cNvPr id="27" name="Прямоугольник 14"/>
          <p:cNvSpPr>
            <a:spLocks noChangeArrowheads="1"/>
          </p:cNvSpPr>
          <p:nvPr/>
        </p:nvSpPr>
        <p:spPr bwMode="auto">
          <a:xfrm>
            <a:off x="1132792" y="3821585"/>
            <a:ext cx="556707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1200" b="1" dirty="0">
                <a:latin typeface="+mj-lt"/>
              </a:rPr>
              <a:t>Отношение фактического объема средств областного бюджета, направляемых на выравнивание бюджетной обеспеченности муниципальных образований, к утвержденному плановому значению, %</a:t>
            </a:r>
            <a:endParaRPr lang="en-US" sz="1200" b="1" dirty="0">
              <a:latin typeface="+mj-lt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1132792" y="821084"/>
            <a:ext cx="545543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"/>
            <a:r>
              <a:rPr lang="ru-RU" sz="1200" b="1" dirty="0" smtClean="0">
                <a:solidFill>
                  <a:srgbClr val="000000"/>
                </a:solidFill>
              </a:rPr>
              <a:t>Составление проекта областного бюджета в установленные сроки в соответствии с бюджетным законодательством, да/нет</a:t>
            </a:r>
            <a:endParaRPr lang="ru-RU" sz="1200" b="1" dirty="0">
              <a:solidFill>
                <a:srgbClr val="000000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132791" y="5500956"/>
            <a:ext cx="549121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"/>
            <a:r>
              <a:rPr lang="ru-RU" sz="1200" b="1" dirty="0" smtClean="0">
                <a:solidFill>
                  <a:srgbClr val="000000"/>
                </a:solidFill>
              </a:rPr>
              <a:t>Реализация </a:t>
            </a:r>
            <a:r>
              <a:rPr lang="ru-RU" sz="1200" b="1" dirty="0">
                <a:solidFill>
                  <a:srgbClr val="000000"/>
                </a:solidFill>
              </a:rPr>
              <a:t>региональной программы «Повышения финансовой грамотности населения Кировской области» на 2020 –2023 годы, </a:t>
            </a:r>
            <a:r>
              <a:rPr lang="ru-RU" sz="1200" b="1" dirty="0" smtClean="0">
                <a:solidFill>
                  <a:srgbClr val="000000"/>
                </a:solidFill>
              </a:rPr>
              <a:t>да/нет</a:t>
            </a:r>
            <a:endParaRPr lang="ru-RU" sz="1200" b="1" dirty="0">
              <a:solidFill>
                <a:srgbClr val="000000"/>
              </a:solidFill>
            </a:endParaRPr>
          </a:p>
        </p:txBody>
      </p:sp>
      <p:graphicFrame>
        <p:nvGraphicFramePr>
          <p:cNvPr id="37" name="Диаграмма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3324743"/>
              </p:ext>
            </p:extLst>
          </p:nvPr>
        </p:nvGraphicFramePr>
        <p:xfrm>
          <a:off x="6628752" y="1926066"/>
          <a:ext cx="2172916" cy="8048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8" name="TextBox 37"/>
          <p:cNvSpPr txBox="1"/>
          <p:nvPr/>
        </p:nvSpPr>
        <p:spPr>
          <a:xfrm>
            <a:off x="6876256" y="2005332"/>
            <a:ext cx="648072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900" b="1" dirty="0">
                <a:solidFill>
                  <a:schemeClr val="bg1"/>
                </a:solidFill>
                <a:latin typeface="+mj-lt"/>
              </a:rPr>
              <a:t>Не более </a:t>
            </a:r>
            <a:r>
              <a:rPr lang="ru-RU" sz="1400" b="1" dirty="0" smtClean="0">
                <a:solidFill>
                  <a:schemeClr val="bg1"/>
                </a:solidFill>
                <a:latin typeface="+mj-lt"/>
              </a:rPr>
              <a:t>44%</a:t>
            </a:r>
            <a:endParaRPr lang="ru-RU" sz="14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888112" y="2058438"/>
            <a:ext cx="72229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400" b="1" dirty="0" smtClean="0">
                <a:solidFill>
                  <a:schemeClr val="bg1"/>
                </a:solidFill>
                <a:latin typeface="+mj-lt"/>
              </a:rPr>
              <a:t>47,04%</a:t>
            </a:r>
            <a:endParaRPr lang="ru-RU" sz="1400" b="1" dirty="0">
              <a:solidFill>
                <a:schemeClr val="bg1"/>
              </a:solidFill>
              <a:latin typeface="+mj-lt"/>
            </a:endParaRPr>
          </a:p>
        </p:txBody>
      </p:sp>
      <p:graphicFrame>
        <p:nvGraphicFramePr>
          <p:cNvPr id="41" name="Диаграмма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983634"/>
              </p:ext>
            </p:extLst>
          </p:nvPr>
        </p:nvGraphicFramePr>
        <p:xfrm>
          <a:off x="6635598" y="2555079"/>
          <a:ext cx="2160240" cy="1080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2" name="TextBox 41"/>
          <p:cNvSpPr txBox="1"/>
          <p:nvPr/>
        </p:nvSpPr>
        <p:spPr>
          <a:xfrm>
            <a:off x="6879499" y="2841579"/>
            <a:ext cx="648072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900" b="1" dirty="0">
                <a:latin typeface="+mj-lt"/>
              </a:rPr>
              <a:t>Не более </a:t>
            </a:r>
            <a:r>
              <a:rPr lang="en-US" sz="1600" b="1" dirty="0" smtClean="0">
                <a:latin typeface="+mj-lt"/>
              </a:rPr>
              <a:t>1</a:t>
            </a:r>
            <a:r>
              <a:rPr lang="ru-RU" sz="1600" b="1" dirty="0" smtClean="0">
                <a:latin typeface="+mj-lt"/>
              </a:rPr>
              <a:t>0%</a:t>
            </a:r>
            <a:endParaRPr lang="ru-RU" sz="1600" b="1" dirty="0">
              <a:latin typeface="+mj-lt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7924545" y="2920150"/>
            <a:ext cx="79300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600" b="1" dirty="0" smtClean="0">
                <a:latin typeface="+mj-lt"/>
              </a:rPr>
              <a:t>0,06</a:t>
            </a:r>
            <a:r>
              <a:rPr lang="ru-RU" sz="1600" b="1" dirty="0" smtClean="0">
                <a:latin typeface="+mj-lt"/>
              </a:rPr>
              <a:t>%</a:t>
            </a:r>
            <a:endParaRPr lang="ru-RU" sz="1600" b="1" dirty="0">
              <a:latin typeface="+mj-lt"/>
            </a:endParaRPr>
          </a:p>
        </p:txBody>
      </p:sp>
      <p:graphicFrame>
        <p:nvGraphicFramePr>
          <p:cNvPr id="44" name="Диаграмма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8637252"/>
              </p:ext>
            </p:extLst>
          </p:nvPr>
        </p:nvGraphicFramePr>
        <p:xfrm>
          <a:off x="6660232" y="3549653"/>
          <a:ext cx="2160240" cy="10137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5" name="TextBox 44"/>
          <p:cNvSpPr txBox="1"/>
          <p:nvPr/>
        </p:nvSpPr>
        <p:spPr>
          <a:xfrm>
            <a:off x="6903722" y="3865243"/>
            <a:ext cx="64807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600" b="1" dirty="0" smtClean="0">
                <a:solidFill>
                  <a:schemeClr val="bg1"/>
                </a:solidFill>
                <a:latin typeface="+mj-lt"/>
              </a:rPr>
              <a:t>100% </a:t>
            </a:r>
            <a:endParaRPr lang="ru-RU" sz="16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7913385" y="3865243"/>
            <a:ext cx="65181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600" b="1" dirty="0" smtClean="0">
                <a:solidFill>
                  <a:schemeClr val="bg1"/>
                </a:solidFill>
                <a:latin typeface="+mj-lt"/>
              </a:rPr>
              <a:t>100%</a:t>
            </a:r>
            <a:endParaRPr lang="ru-RU" sz="1600" b="1" dirty="0">
              <a:solidFill>
                <a:schemeClr val="bg1"/>
              </a:solidFill>
              <a:latin typeface="+mj-lt"/>
            </a:endParaRPr>
          </a:p>
        </p:txBody>
      </p:sp>
      <p:graphicFrame>
        <p:nvGraphicFramePr>
          <p:cNvPr id="47" name="Диаграмма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6078980"/>
              </p:ext>
            </p:extLst>
          </p:nvPr>
        </p:nvGraphicFramePr>
        <p:xfrm>
          <a:off x="6602659" y="4549275"/>
          <a:ext cx="2160240" cy="792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48" name="TextBox 47"/>
          <p:cNvSpPr txBox="1"/>
          <p:nvPr/>
        </p:nvSpPr>
        <p:spPr>
          <a:xfrm>
            <a:off x="6818683" y="4756673"/>
            <a:ext cx="79208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600" b="1" smtClean="0">
                <a:latin typeface="+mj-lt"/>
              </a:rPr>
              <a:t>1,6 </a:t>
            </a:r>
            <a:r>
              <a:rPr lang="ru-RU" sz="1600" b="1" dirty="0" smtClean="0">
                <a:latin typeface="+mj-lt"/>
              </a:rPr>
              <a:t>раз</a:t>
            </a:r>
            <a:endParaRPr lang="ru-RU" sz="1600" b="1" dirty="0">
              <a:latin typeface="+mj-lt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7794734" y="4614550"/>
            <a:ext cx="79208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600" b="1" dirty="0" smtClean="0">
                <a:latin typeface="+mj-lt"/>
              </a:rPr>
              <a:t>1,42 </a:t>
            </a:r>
            <a:r>
              <a:rPr lang="ru-RU" sz="1600" b="1" dirty="0" smtClean="0">
                <a:latin typeface="+mj-lt"/>
              </a:rPr>
              <a:t>раз</a:t>
            </a:r>
            <a:endParaRPr lang="ru-RU" sz="1600" b="1" dirty="0">
              <a:latin typeface="+mj-lt"/>
            </a:endParaRPr>
          </a:p>
        </p:txBody>
      </p:sp>
      <p:grpSp>
        <p:nvGrpSpPr>
          <p:cNvPr id="54" name="Группа 53"/>
          <p:cNvGrpSpPr/>
          <p:nvPr/>
        </p:nvGrpSpPr>
        <p:grpSpPr>
          <a:xfrm>
            <a:off x="249439" y="821084"/>
            <a:ext cx="652523" cy="523220"/>
            <a:chOff x="-1188640" y="1628800"/>
            <a:chExt cx="914400" cy="914400"/>
          </a:xfrm>
        </p:grpSpPr>
        <p:sp>
          <p:nvSpPr>
            <p:cNvPr id="53" name="Овал 52"/>
            <p:cNvSpPr/>
            <p:nvPr/>
          </p:nvSpPr>
          <p:spPr>
            <a:xfrm>
              <a:off x="-1188640" y="1628800"/>
              <a:ext cx="914400" cy="9144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8437" name="Picture 5" descr="Картинки по запросу документ иконка пнг"/>
            <p:cNvPicPr>
              <a:picLocks noChangeAspect="1" noChangeArrowheads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chemeClr val="bg2">
                  <a:shade val="45000"/>
                  <a:satMod val="135000"/>
                </a:schemeClr>
                <a:prstClr val="white"/>
              </a:duotone>
              <a:lum bright="40000" contrast="40000"/>
            </a:blip>
            <a:srcRect/>
            <a:stretch>
              <a:fillRect/>
            </a:stretch>
          </p:blipFill>
          <p:spPr bwMode="auto">
            <a:xfrm>
              <a:off x="-955162" y="1805691"/>
              <a:ext cx="555312" cy="555312"/>
            </a:xfrm>
            <a:prstGeom prst="rect">
              <a:avLst/>
            </a:prstGeom>
            <a:noFill/>
          </p:spPr>
        </p:pic>
      </p:grpSp>
      <p:grpSp>
        <p:nvGrpSpPr>
          <p:cNvPr id="55" name="Группа 54"/>
          <p:cNvGrpSpPr/>
          <p:nvPr/>
        </p:nvGrpSpPr>
        <p:grpSpPr>
          <a:xfrm>
            <a:off x="215297" y="5448064"/>
            <a:ext cx="597029" cy="597029"/>
            <a:chOff x="-1188640" y="1628800"/>
            <a:chExt cx="914400" cy="914400"/>
          </a:xfrm>
        </p:grpSpPr>
        <p:sp>
          <p:nvSpPr>
            <p:cNvPr id="56" name="Овал 55"/>
            <p:cNvSpPr/>
            <p:nvPr/>
          </p:nvSpPr>
          <p:spPr>
            <a:xfrm>
              <a:off x="-1188640" y="1628800"/>
              <a:ext cx="914400" cy="9144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57" name="Picture 5" descr="Картинки по запросу документ иконка пнг"/>
            <p:cNvPicPr>
              <a:picLocks noChangeAspect="1" noChangeArrowheads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chemeClr val="bg2">
                  <a:shade val="45000"/>
                  <a:satMod val="135000"/>
                </a:schemeClr>
                <a:prstClr val="white"/>
              </a:duotone>
              <a:lum bright="40000" contrast="40000"/>
            </a:blip>
            <a:srcRect/>
            <a:stretch>
              <a:fillRect/>
            </a:stretch>
          </p:blipFill>
          <p:spPr bwMode="auto">
            <a:xfrm>
              <a:off x="-955162" y="1805691"/>
              <a:ext cx="555312" cy="555312"/>
            </a:xfrm>
            <a:prstGeom prst="rect">
              <a:avLst/>
            </a:prstGeom>
            <a:noFill/>
          </p:spPr>
        </p:pic>
      </p:grpSp>
      <p:grpSp>
        <p:nvGrpSpPr>
          <p:cNvPr id="60" name="Группа 59"/>
          <p:cNvGrpSpPr/>
          <p:nvPr/>
        </p:nvGrpSpPr>
        <p:grpSpPr>
          <a:xfrm>
            <a:off x="293992" y="1948414"/>
            <a:ext cx="675527" cy="639391"/>
            <a:chOff x="-1620688" y="2924944"/>
            <a:chExt cx="720080" cy="720080"/>
          </a:xfrm>
        </p:grpSpPr>
        <p:sp>
          <p:nvSpPr>
            <p:cNvPr id="59" name="Овал 58"/>
            <p:cNvSpPr/>
            <p:nvPr/>
          </p:nvSpPr>
          <p:spPr>
            <a:xfrm>
              <a:off x="-1620688" y="2924944"/>
              <a:ext cx="720080" cy="72008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8439" name="Picture 7" descr="Картинки по запросу деньги иконка пнг"/>
            <p:cNvPicPr>
              <a:picLocks noChangeAspect="1" noChangeArrowheads="1"/>
            </p:cNvPicPr>
            <p:nvPr/>
          </p:nvPicPr>
          <p:blipFill>
            <a:blip r:embed="rId7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lum bright="40000" contrast="40000"/>
            </a:blip>
            <a:srcRect/>
            <a:stretch>
              <a:fillRect/>
            </a:stretch>
          </p:blipFill>
          <p:spPr bwMode="auto">
            <a:xfrm>
              <a:off x="-1510814" y="3053889"/>
              <a:ext cx="504056" cy="504056"/>
            </a:xfrm>
            <a:prstGeom prst="rect">
              <a:avLst/>
            </a:prstGeom>
            <a:noFill/>
          </p:spPr>
        </p:pic>
      </p:grpSp>
      <p:grpSp>
        <p:nvGrpSpPr>
          <p:cNvPr id="61" name="Группа 60"/>
          <p:cNvGrpSpPr/>
          <p:nvPr/>
        </p:nvGrpSpPr>
        <p:grpSpPr>
          <a:xfrm>
            <a:off x="263592" y="2806899"/>
            <a:ext cx="705927" cy="686164"/>
            <a:chOff x="-1620688" y="2924944"/>
            <a:chExt cx="720080" cy="720080"/>
          </a:xfrm>
        </p:grpSpPr>
        <p:sp>
          <p:nvSpPr>
            <p:cNvPr id="62" name="Овал 61"/>
            <p:cNvSpPr/>
            <p:nvPr/>
          </p:nvSpPr>
          <p:spPr>
            <a:xfrm>
              <a:off x="-1620688" y="2924944"/>
              <a:ext cx="720080" cy="72008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63" name="Picture 7" descr="Картинки по запросу деньги иконка пнг"/>
            <p:cNvPicPr>
              <a:picLocks noChangeAspect="1" noChangeArrowheads="1"/>
            </p:cNvPicPr>
            <p:nvPr/>
          </p:nvPicPr>
          <p:blipFill>
            <a:blip r:embed="rId7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lum bright="40000" contrast="40000"/>
            </a:blip>
            <a:srcRect/>
            <a:stretch>
              <a:fillRect/>
            </a:stretch>
          </p:blipFill>
          <p:spPr bwMode="auto">
            <a:xfrm>
              <a:off x="-1510814" y="3053889"/>
              <a:ext cx="504056" cy="504056"/>
            </a:xfrm>
            <a:prstGeom prst="rect">
              <a:avLst/>
            </a:prstGeom>
            <a:noFill/>
          </p:spPr>
        </p:pic>
      </p:grpSp>
      <p:grpSp>
        <p:nvGrpSpPr>
          <p:cNvPr id="64" name="Группа 63"/>
          <p:cNvGrpSpPr/>
          <p:nvPr/>
        </p:nvGrpSpPr>
        <p:grpSpPr>
          <a:xfrm>
            <a:off x="223607" y="3749832"/>
            <a:ext cx="673903" cy="645824"/>
            <a:chOff x="-1620688" y="2924944"/>
            <a:chExt cx="720080" cy="720080"/>
          </a:xfrm>
        </p:grpSpPr>
        <p:sp>
          <p:nvSpPr>
            <p:cNvPr id="65" name="Овал 64"/>
            <p:cNvSpPr/>
            <p:nvPr/>
          </p:nvSpPr>
          <p:spPr>
            <a:xfrm>
              <a:off x="-1620688" y="2924944"/>
              <a:ext cx="720080" cy="720080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66" name="Picture 7" descr="Картинки по запросу деньги иконка пнг"/>
            <p:cNvPicPr>
              <a:picLocks noChangeAspect="1" noChangeArrowheads="1"/>
            </p:cNvPicPr>
            <p:nvPr/>
          </p:nvPicPr>
          <p:blipFill>
            <a:blip r:embed="rId7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lum bright="40000" contrast="40000"/>
            </a:blip>
            <a:srcRect/>
            <a:stretch>
              <a:fillRect/>
            </a:stretch>
          </p:blipFill>
          <p:spPr bwMode="auto">
            <a:xfrm>
              <a:off x="-1510814" y="3053889"/>
              <a:ext cx="504056" cy="504056"/>
            </a:xfrm>
            <a:prstGeom prst="rect">
              <a:avLst/>
            </a:prstGeom>
            <a:noFill/>
          </p:spPr>
        </p:pic>
      </p:grpSp>
      <p:grpSp>
        <p:nvGrpSpPr>
          <p:cNvPr id="67" name="Группа 66"/>
          <p:cNvGrpSpPr/>
          <p:nvPr/>
        </p:nvGrpSpPr>
        <p:grpSpPr>
          <a:xfrm>
            <a:off x="223608" y="4666954"/>
            <a:ext cx="678355" cy="686651"/>
            <a:chOff x="-1620688" y="2924944"/>
            <a:chExt cx="720080" cy="720080"/>
          </a:xfrm>
        </p:grpSpPr>
        <p:sp>
          <p:nvSpPr>
            <p:cNvPr id="68" name="Овал 67"/>
            <p:cNvSpPr/>
            <p:nvPr/>
          </p:nvSpPr>
          <p:spPr>
            <a:xfrm>
              <a:off x="-1620688" y="2924944"/>
              <a:ext cx="720080" cy="7200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69" name="Picture 7" descr="Картинки по запросу деньги иконка пнг"/>
            <p:cNvPicPr>
              <a:picLocks noChangeAspect="1" noChangeArrowheads="1"/>
            </p:cNvPicPr>
            <p:nvPr/>
          </p:nvPicPr>
          <p:blipFill>
            <a:blip r:embed="rId7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lum bright="40000" contrast="40000"/>
            </a:blip>
            <a:srcRect/>
            <a:stretch>
              <a:fillRect/>
            </a:stretch>
          </p:blipFill>
          <p:spPr bwMode="auto">
            <a:xfrm>
              <a:off x="-1510814" y="3053889"/>
              <a:ext cx="504056" cy="504056"/>
            </a:xfrm>
            <a:prstGeom prst="rect">
              <a:avLst/>
            </a:prstGeom>
            <a:noFill/>
          </p:spPr>
        </p:pic>
      </p:grpSp>
      <p:sp>
        <p:nvSpPr>
          <p:cNvPr id="5" name="TextBox 4"/>
          <p:cNvSpPr txBox="1"/>
          <p:nvPr/>
        </p:nvSpPr>
        <p:spPr>
          <a:xfrm>
            <a:off x="1132792" y="1376182"/>
            <a:ext cx="56009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/>
              <a:t>Составление годового отчета об исполнении областного бюджета в установленный срок, да/нет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993" y="1388506"/>
            <a:ext cx="607970" cy="4881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2" name="Прямоугольник 71"/>
          <p:cNvSpPr/>
          <p:nvPr/>
        </p:nvSpPr>
        <p:spPr>
          <a:xfrm>
            <a:off x="262737" y="6080179"/>
            <a:ext cx="8492515" cy="56745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153614" y="6225404"/>
            <a:ext cx="46930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/>
              <a:t>Выполнение контрольных функций, да/нет</a:t>
            </a:r>
            <a:endParaRPr lang="ru-RU" sz="1200" b="1" dirty="0"/>
          </a:p>
        </p:txBody>
      </p:sp>
      <p:grpSp>
        <p:nvGrpSpPr>
          <p:cNvPr id="76" name="Группа 75"/>
          <p:cNvGrpSpPr/>
          <p:nvPr/>
        </p:nvGrpSpPr>
        <p:grpSpPr>
          <a:xfrm>
            <a:off x="223608" y="6080180"/>
            <a:ext cx="597029" cy="574624"/>
            <a:chOff x="-1188640" y="1628800"/>
            <a:chExt cx="914400" cy="914400"/>
          </a:xfrm>
        </p:grpSpPr>
        <p:sp>
          <p:nvSpPr>
            <p:cNvPr id="77" name="Овал 76"/>
            <p:cNvSpPr/>
            <p:nvPr/>
          </p:nvSpPr>
          <p:spPr>
            <a:xfrm>
              <a:off x="-1188640" y="1628800"/>
              <a:ext cx="914400" cy="9144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78" name="Picture 5" descr="Картинки по запросу документ иконка пнг"/>
            <p:cNvPicPr>
              <a:picLocks noChangeAspect="1" noChangeArrowheads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chemeClr val="bg2">
                  <a:shade val="45000"/>
                  <a:satMod val="135000"/>
                </a:schemeClr>
                <a:prstClr val="white"/>
              </a:duotone>
              <a:lum bright="40000" contrast="40000"/>
            </a:blip>
            <a:srcRect/>
            <a:stretch>
              <a:fillRect/>
            </a:stretch>
          </p:blipFill>
          <p:spPr bwMode="auto">
            <a:xfrm>
              <a:off x="-955162" y="1805691"/>
              <a:ext cx="555312" cy="555312"/>
            </a:xfrm>
            <a:prstGeom prst="rect">
              <a:avLst/>
            </a:prstGeom>
            <a:noFill/>
          </p:spPr>
        </p:pic>
      </p:grpSp>
      <p:pic>
        <p:nvPicPr>
          <p:cNvPr id="79" name="Picture 3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8112" y="6080179"/>
            <a:ext cx="540891" cy="381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0" name="TextBox 79"/>
          <p:cNvSpPr txBox="1"/>
          <p:nvPr/>
        </p:nvSpPr>
        <p:spPr>
          <a:xfrm>
            <a:off x="7570710" y="6377804"/>
            <a:ext cx="11777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/>
              <a:t>ВЫПОЛНЕНО</a:t>
            </a:r>
            <a:endParaRPr lang="ru-RU" sz="1200" b="1" dirty="0"/>
          </a:p>
        </p:txBody>
      </p:sp>
      <p:pic>
        <p:nvPicPr>
          <p:cNvPr id="81" name="Picture 3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4921" y="5453870"/>
            <a:ext cx="540891" cy="381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2" name="TextBox 81"/>
          <p:cNvSpPr txBox="1"/>
          <p:nvPr/>
        </p:nvSpPr>
        <p:spPr>
          <a:xfrm>
            <a:off x="7527519" y="5751495"/>
            <a:ext cx="11777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/>
              <a:t>ВЫПОЛНЕНО</a:t>
            </a:r>
            <a:endParaRPr lang="ru-RU" sz="1200" b="1" dirty="0"/>
          </a:p>
        </p:txBody>
      </p:sp>
      <p:pic>
        <p:nvPicPr>
          <p:cNvPr id="83" name="Picture 3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4920" y="701558"/>
            <a:ext cx="540891" cy="381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4" name="TextBox 83"/>
          <p:cNvSpPr txBox="1"/>
          <p:nvPr/>
        </p:nvSpPr>
        <p:spPr>
          <a:xfrm>
            <a:off x="7527518" y="999183"/>
            <a:ext cx="11777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/>
              <a:t>ВЫПОЛНЕНО</a:t>
            </a:r>
            <a:endParaRPr lang="ru-RU" sz="1200" b="1" dirty="0"/>
          </a:p>
        </p:txBody>
      </p:sp>
      <p:pic>
        <p:nvPicPr>
          <p:cNvPr id="87" name="Picture 3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4919" y="1257741"/>
            <a:ext cx="540891" cy="381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8" name="TextBox 87"/>
          <p:cNvSpPr txBox="1"/>
          <p:nvPr/>
        </p:nvSpPr>
        <p:spPr>
          <a:xfrm>
            <a:off x="7527517" y="1555366"/>
            <a:ext cx="11777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/>
              <a:t>ВЫПОЛНЕНО</a:t>
            </a:r>
            <a:endParaRPr lang="ru-RU" sz="1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35">
      <a:dk1>
        <a:sysClr val="windowText" lastClr="000000"/>
      </a:dk1>
      <a:lt1>
        <a:srgbClr val="FFFFFF"/>
      </a:lt1>
      <a:dk2>
        <a:srgbClr val="FFF0C9"/>
      </a:dk2>
      <a:lt2>
        <a:srgbClr val="E5E5E5"/>
      </a:lt2>
      <a:accent1>
        <a:srgbClr val="39C183"/>
      </a:accent1>
      <a:accent2>
        <a:srgbClr val="3CB7BA"/>
      </a:accent2>
      <a:accent3>
        <a:srgbClr val="F3AF4B"/>
      </a:accent3>
      <a:accent4>
        <a:srgbClr val="B8A6E4"/>
      </a:accent4>
      <a:accent5>
        <a:srgbClr val="5C6F7E"/>
      </a:accent5>
      <a:accent6>
        <a:srgbClr val="F46872"/>
      </a:accent6>
      <a:hlink>
        <a:srgbClr val="2F3B48"/>
      </a:hlink>
      <a:folHlink>
        <a:srgbClr val="5F77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18932</TotalTime>
  <Words>1280</Words>
  <Application>Microsoft Office PowerPoint</Application>
  <PresentationFormat>Экран (4:3)</PresentationFormat>
  <Paragraphs>274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Century Gothic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Романова Ольга Александровна</dc:creator>
  <cp:lastModifiedBy>Артемьева Татьяна Ивановна</cp:lastModifiedBy>
  <cp:revision>1786</cp:revision>
  <cp:lastPrinted>2024-03-01T11:54:20Z</cp:lastPrinted>
  <dcterms:modified xsi:type="dcterms:W3CDTF">2024-03-01T13:00:02Z</dcterms:modified>
</cp:coreProperties>
</file>