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omments/comment1.xml" ContentType="application/vnd.openxmlformats-officedocument.presentationml.comments+xml"/>
  <Override PartName="/ppt/charts/chart4.xml" ContentType="application/vnd.openxmlformats-officedocument.drawingml.chart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1" r:id="rId1"/>
    <p:sldMasterId id="2147483865" r:id="rId2"/>
  </p:sldMasterIdLst>
  <p:notesMasterIdLst>
    <p:notesMasterId r:id="rId13"/>
  </p:notesMasterIdLst>
  <p:handoutMasterIdLst>
    <p:handoutMasterId r:id="rId14"/>
  </p:handoutMasterIdLst>
  <p:sldIdLst>
    <p:sldId id="256" r:id="rId3"/>
    <p:sldId id="268" r:id="rId4"/>
    <p:sldId id="259" r:id="rId5"/>
    <p:sldId id="264" r:id="rId6"/>
    <p:sldId id="265" r:id="rId7"/>
    <p:sldId id="272" r:id="rId8"/>
    <p:sldId id="274" r:id="rId9"/>
    <p:sldId id="269" r:id="rId10"/>
    <p:sldId id="266" r:id="rId11"/>
    <p:sldId id="267" r:id="rId12"/>
  </p:sldIdLst>
  <p:sldSz cx="9144000" cy="6858000" type="screen4x3"/>
  <p:notesSz cx="6797675" cy="9926638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3621414A-E0DC-41FE-BFA6-4706FFAACE03}">
          <p14:sldIdLst>
            <p14:sldId id="256"/>
            <p14:sldId id="268"/>
            <p14:sldId id="259"/>
            <p14:sldId id="264"/>
          </p14:sldIdLst>
        </p14:section>
        <p14:section name="Раздел без заголовка" id="{BE5EED29-ECD3-4970-ACD6-16551BE062B5}">
          <p14:sldIdLst>
            <p14:sldId id="265"/>
            <p14:sldId id="272"/>
            <p14:sldId id="274"/>
            <p14:sldId id="269"/>
            <p14:sldId id="266"/>
            <p14:sldId id="26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>
    <p:extLst>
      <p:ext uri="{19B8F6BF-5375-455C-9EA6-DF929625EA0E}">
        <p15:presenceInfo xmlns:p15="http://schemas.microsoft.com/office/powerpoint/2012/main" userId="us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FF"/>
    <a:srgbClr val="FF00FF"/>
    <a:srgbClr val="CC0000"/>
    <a:srgbClr val="99CCFF"/>
    <a:srgbClr val="0066FF"/>
    <a:srgbClr val="3366FF"/>
    <a:srgbClr val="66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930" autoAdjust="0"/>
  </p:normalViewPr>
  <p:slideViewPr>
    <p:cSldViewPr>
      <p:cViewPr varScale="1">
        <p:scale>
          <a:sx n="102" d="100"/>
          <a:sy n="102" d="100"/>
        </p:scale>
        <p:origin x="9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169942289708904"/>
          <c:y val="0.12802450007410837"/>
          <c:w val="0.57660082388534184"/>
          <c:h val="0.66681488340537931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rgbClr val="54A021"/>
              </a:solidFill>
              <a:ln w="25220">
                <a:noFill/>
              </a:ln>
            </c:spPr>
            <c:extLst>
              <c:ext xmlns:c16="http://schemas.microsoft.com/office/drawing/2014/chart" uri="{C3380CC4-5D6E-409C-BE32-E72D297353CC}">
                <c16:uniqueId val="{00000000-198E-496F-8494-C5E8327BD46D}"/>
              </c:ext>
            </c:extLst>
          </c:dPt>
          <c:dPt>
            <c:idx val="1"/>
            <c:bubble3D val="0"/>
            <c:spPr>
              <a:solidFill>
                <a:srgbClr val="E76618"/>
              </a:solidFill>
              <a:ln w="25220">
                <a:noFill/>
              </a:ln>
            </c:spPr>
            <c:extLst>
              <c:ext xmlns:c16="http://schemas.microsoft.com/office/drawing/2014/chart" uri="{C3380CC4-5D6E-409C-BE32-E72D297353CC}">
                <c16:uniqueId val="{00000001-198E-496F-8494-C5E8327BD46D}"/>
              </c:ext>
            </c:extLst>
          </c:dPt>
          <c:dLbls>
            <c:dLbl>
              <c:idx val="0"/>
              <c:layout>
                <c:manualLayout>
                  <c:x val="-8.3901401979214283E-3"/>
                  <c:y val="2.1341682366944927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39</a:t>
                    </a:r>
                  </a:p>
                  <a:p>
                    <a:endParaRPr lang="en-US" dirty="0"/>
                  </a:p>
                  <a:p>
                    <a:endParaRPr lang="en-US" dirty="0"/>
                  </a:p>
                </c:rich>
              </c:tx>
              <c:showLegendKey val="0"/>
              <c:showVal val="0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2954376465590681"/>
                      <c:h val="0.22374768315845286"/>
                    </c:manualLayout>
                  </c15:layout>
                  <c15:showDataLabelsRange val="0"/>
                </c:ext>
                <c:ext xmlns:c16="http://schemas.microsoft.com/office/drawing/2014/chart" uri="{C3380CC4-5D6E-409C-BE32-E72D297353CC}">
                  <c16:uniqueId val="{00000000-198E-496F-8494-C5E8327BD46D}"/>
                </c:ext>
              </c:extLst>
            </c:dLbl>
            <c:spPr>
              <a:noFill/>
              <a:ln w="25220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5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выполнены полностью</c:v>
                </c:pt>
                <c:pt idx="1">
                  <c:v>не выполнено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39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98E-496F-8494-C5E8327BD4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64">
          <a:noFill/>
        </a:ln>
      </c:spPr>
    </c:plotArea>
    <c:legend>
      <c:legendPos val="b"/>
      <c:layout>
        <c:manualLayout>
          <c:xMode val="edge"/>
          <c:yMode val="edge"/>
          <c:x val="0.15664178341343707"/>
          <c:y val="0.85338562868320744"/>
          <c:w val="0.66620820124757185"/>
          <c:h val="0.14661437131679297"/>
        </c:manualLayout>
      </c:layout>
      <c:overlay val="0"/>
      <c:spPr>
        <a:noFill/>
        <a:ln w="25220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35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</c:spPr>
  <c:txPr>
    <a:bodyPr/>
    <a:lstStyle/>
    <a:p>
      <a:pPr>
        <a:defRPr sz="1857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1303963642283041"/>
          <c:y val="9.2557222324134547E-2"/>
          <c:w val="0.66005489054189637"/>
          <c:h val="0.66005489054189637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>
            <a:solidFill>
              <a:schemeClr val="accent1"/>
            </a:solidFill>
          </c:spPr>
          <c:dPt>
            <c:idx val="0"/>
            <c:bubble3D val="0"/>
            <c:spPr>
              <a:solidFill>
                <a:schemeClr val="accent1"/>
              </a:solidFill>
              <a:ln w="25193">
                <a:noFill/>
              </a:ln>
            </c:spPr>
            <c:extLst>
              <c:ext xmlns:c16="http://schemas.microsoft.com/office/drawing/2014/chart" uri="{C3380CC4-5D6E-409C-BE32-E72D297353CC}">
                <c16:uniqueId val="{00000000-39D3-47FD-B45F-25DC923E721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25193">
                <a:noFill/>
              </a:ln>
            </c:spPr>
            <c:extLst>
              <c:ext xmlns:c16="http://schemas.microsoft.com/office/drawing/2014/chart" uri="{C3380CC4-5D6E-409C-BE32-E72D297353CC}">
                <c16:uniqueId val="{00000001-39D3-47FD-B45F-25DC923E7215}"/>
              </c:ext>
            </c:extLst>
          </c:dPt>
          <c:dLbls>
            <c:spPr>
              <a:noFill/>
              <a:ln w="25193">
                <a:noFill/>
              </a:ln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97" b="1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Лист1!$A$2:$A$3</c:f>
              <c:strCache>
                <c:ptCount val="2"/>
                <c:pt idx="0">
                  <c:v>Достигнуты </c:v>
                </c:pt>
                <c:pt idx="1">
                  <c:v>не достигнуты 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18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39D3-47FD-B45F-25DC923E721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  <c:spPr>
        <a:noFill/>
        <a:ln w="25331">
          <a:noFill/>
        </a:ln>
      </c:spPr>
    </c:plotArea>
    <c:legend>
      <c:legendPos val="b"/>
      <c:layout>
        <c:manualLayout>
          <c:xMode val="edge"/>
          <c:yMode val="edge"/>
          <c:x val="0.13203225729714313"/>
          <c:y val="0.79186155967792149"/>
          <c:w val="0.86308505998683693"/>
          <c:h val="0.1466143511722055"/>
        </c:manualLayout>
      </c:layout>
      <c:overlay val="0"/>
      <c:spPr>
        <a:noFill/>
        <a:ln w="25193">
          <a:noFill/>
        </a:ln>
      </c:spPr>
      <c:txPr>
        <a:bodyPr rot="0" spcFirstLastPara="1" vertOverflow="ellipsis" vert="horz" wrap="square" anchor="ctr" anchorCtr="1"/>
        <a:lstStyle/>
        <a:p>
          <a:pPr>
            <a:defRPr sz="1054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 sz="1897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depthPercent val="100"/>
      <c:rAngAx val="1"/>
    </c:view3D>
    <c:floor>
      <c:thickness val="0"/>
      <c:spPr>
        <a:noFill/>
        <a:ln w="6350">
          <a:noFill/>
        </a:ln>
      </c:spPr>
    </c:floor>
    <c:sideWall>
      <c:thickness val="0"/>
      <c:spPr>
        <a:noFill/>
        <a:ln w="25400">
          <a:noFill/>
        </a:ln>
      </c:spPr>
    </c:sideWall>
    <c:backWall>
      <c:thickness val="0"/>
      <c:spPr>
        <a:noFill/>
        <a:ln w="25400">
          <a:noFill/>
        </a:ln>
      </c:spPr>
    </c:backWall>
    <c:plotArea>
      <c:layout>
        <c:manualLayout>
          <c:layoutTarget val="inner"/>
          <c:xMode val="edge"/>
          <c:yMode val="edge"/>
          <c:x val="4.2947786006277078E-2"/>
          <c:y val="0.14113462443482555"/>
          <c:w val="0.79362309113262153"/>
          <c:h val="0.50223658597389975"/>
        </c:manualLayout>
      </c:layout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внебюджетные источники</c:v>
                </c:pt>
              </c:strCache>
            </c:strRef>
          </c:tx>
          <c:spPr>
            <a:solidFill>
              <a:srgbClr val="92D050"/>
            </a:solidFill>
            <a:ln w="25216">
              <a:noFill/>
            </a:ln>
          </c:spPr>
          <c:invertIfNegative val="0"/>
          <c:dLbls>
            <c:dLbl>
              <c:idx val="0"/>
              <c:layout>
                <c:manualLayout>
                  <c:x val="-0.19201699070213241"/>
                  <c:y val="-2.7341074086561562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C0B5-4CE8-AEC5-3359265B1E11}"/>
                </c:ext>
              </c:extLst>
            </c:dLbl>
            <c:dLbl>
              <c:idx val="1"/>
              <c:layout>
                <c:manualLayout>
                  <c:x val="0.23305921967838658"/>
                  <c:y val="-8.2023222259681658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0B5-4CE8-AEC5-3359265B1E11}"/>
                </c:ext>
              </c:extLst>
            </c:dLbl>
            <c:spPr>
              <a:noFill/>
              <a:ln w="2521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Лист1!$B$2:$B$3</c:f>
              <c:numCache>
                <c:formatCode>0.00</c:formatCode>
                <c:ptCount val="2"/>
                <c:pt idx="0">
                  <c:v>45379.27</c:v>
                </c:pt>
                <c:pt idx="1">
                  <c:v>71798.48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B5-4CE8-AEC5-3359265B1E1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местные бюджеты</c:v>
                </c:pt>
              </c:strCache>
            </c:strRef>
          </c:tx>
          <c:spPr>
            <a:solidFill>
              <a:srgbClr val="ED7D31"/>
            </a:solidFill>
            <a:ln w="25216">
              <a:noFill/>
            </a:ln>
          </c:spPr>
          <c:invertIfNegative val="0"/>
          <c:dLbls>
            <c:dLbl>
              <c:idx val="0"/>
              <c:layout>
                <c:manualLayout>
                  <c:x val="-0.19578202973550746"/>
                  <c:y val="-1.0024944689389028E-16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B5-4CE8-AEC5-3359265B1E11}"/>
                </c:ext>
              </c:extLst>
            </c:dLbl>
            <c:dLbl>
              <c:idx val="1"/>
              <c:layout>
                <c:manualLayout>
                  <c:x val="0.23719745910263396"/>
                  <c:y val="-3.280928890387265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C0B5-4CE8-AEC5-3359265B1E11}"/>
                </c:ext>
              </c:extLst>
            </c:dLbl>
            <c:spPr>
              <a:noFill/>
              <a:ln w="2521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Лист1!$C$2:$C$3</c:f>
              <c:numCache>
                <c:formatCode>0.00</c:formatCode>
                <c:ptCount val="2"/>
                <c:pt idx="0">
                  <c:v>60171.24</c:v>
                </c:pt>
                <c:pt idx="1">
                  <c:v>75860.240000000005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C0B5-4CE8-AEC5-3359265B1E11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областной бюджет</c:v>
                </c:pt>
              </c:strCache>
            </c:strRef>
          </c:tx>
          <c:spPr>
            <a:solidFill>
              <a:srgbClr val="FFFF00"/>
            </a:solidFill>
            <a:ln w="25216">
              <a:noFill/>
            </a:ln>
          </c:spPr>
          <c:invertIfNegative val="0"/>
          <c:dLbls>
            <c:dLbl>
              <c:idx val="0"/>
              <c:layout>
                <c:manualLayout>
                  <c:x val="-0.18448691263538208"/>
                  <c:y val="5.0124723446945156E-1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C0B5-4CE8-AEC5-3359265B1E11}"/>
                </c:ext>
              </c:extLst>
            </c:dLbl>
            <c:dLbl>
              <c:idx val="1"/>
              <c:layout>
                <c:manualLayout>
                  <c:x val="0.22184934182872193"/>
                  <c:y val="-5.4682159945318356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B5-4CE8-AEC5-3359265B1E11}"/>
                </c:ext>
              </c:extLst>
            </c:dLbl>
            <c:spPr>
              <a:noFill/>
              <a:ln w="25216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92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План</c:v>
                </c:pt>
                <c:pt idx="1">
                  <c:v>Факт</c:v>
                </c:pt>
              </c:strCache>
            </c:strRef>
          </c:cat>
          <c:val>
            <c:numRef>
              <c:f>Лист1!$D$2:$D$3</c:f>
              <c:numCache>
                <c:formatCode>General</c:formatCode>
                <c:ptCount val="2"/>
                <c:pt idx="0" formatCode="0.00">
                  <c:v>633113.69999999995</c:v>
                </c:pt>
                <c:pt idx="1">
                  <c:v>620433.27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B5-4CE8-AEC5-3359265B1E1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71511120"/>
        <c:axId val="171511512"/>
        <c:axId val="0"/>
      </c:bar3DChart>
      <c:catAx>
        <c:axId val="171511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 w="630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71511512"/>
        <c:crosses val="autoZero"/>
        <c:auto val="1"/>
        <c:lblAlgn val="ctr"/>
        <c:lblOffset val="100"/>
        <c:noMultiLvlLbl val="0"/>
      </c:catAx>
      <c:valAx>
        <c:axId val="171511512"/>
        <c:scaling>
          <c:orientation val="minMax"/>
        </c:scaling>
        <c:delete val="1"/>
        <c:axPos val="l"/>
        <c:majorGridlines>
          <c:spPr>
            <a:ln w="9440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" sourceLinked="1"/>
        <c:majorTickMark val="out"/>
        <c:minorTickMark val="none"/>
        <c:tickLblPos val="nextTo"/>
        <c:crossAx val="171511120"/>
        <c:crosses val="autoZero"/>
        <c:crossBetween val="between"/>
      </c:valAx>
      <c:spPr>
        <a:noFill/>
        <a:ln w="25354">
          <a:noFill/>
        </a:ln>
      </c:spPr>
    </c:plotArea>
    <c:legend>
      <c:legendPos val="b"/>
      <c:overlay val="0"/>
      <c:spPr>
        <a:noFill/>
        <a:ln w="25216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</c:v>
                </c:pt>
              </c:strCache>
            </c:strRef>
          </c:tx>
          <c:spPr>
            <a:ln w="28334" cap="rnd">
              <a:solidFill>
                <a:schemeClr val="accent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2"/>
            <c:spPr>
              <a:solidFill>
                <a:schemeClr val="accent1"/>
              </a:solidFill>
              <a:ln w="9445">
                <a:solidFill>
                  <a:schemeClr val="accent1"/>
                </a:solidFill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Лист1!$B$2:$B$8</c:f>
              <c:numCache>
                <c:formatCode>General</c:formatCode>
                <c:ptCount val="7"/>
                <c:pt idx="2">
                  <c:v>87.1</c:v>
                </c:pt>
                <c:pt idx="3">
                  <c:v>87.2</c:v>
                </c:pt>
                <c:pt idx="4">
                  <c:v>87.2</c:v>
                </c:pt>
                <c:pt idx="5">
                  <c:v>87.2</c:v>
                </c:pt>
                <c:pt idx="6">
                  <c:v>87.2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A37B-4E44-B81C-97218B5ECB0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</c:v>
                </c:pt>
              </c:strCache>
            </c:strRef>
          </c:tx>
          <c:spPr>
            <a:ln w="25238">
              <a:solidFill>
                <a:srgbClr val="FF0000"/>
              </a:solidFill>
              <a:prstDash val="solid"/>
            </a:ln>
          </c:spPr>
          <c:marker>
            <c:symbol val="circle"/>
            <c:size val="2"/>
            <c:spPr>
              <a:solidFill>
                <a:schemeClr val="accent2"/>
              </a:solidFill>
              <a:ln w="9445">
                <a:solidFill>
                  <a:schemeClr val="accent2"/>
                </a:solidFill>
              </a:ln>
              <a:effectLst/>
            </c:spPr>
          </c:marker>
          <c:cat>
            <c:numRef>
              <c:f>Лист1!$A$2:$A$8</c:f>
              <c:numCache>
                <c:formatCode>General</c:formatCode>
                <c:ptCount val="7"/>
                <c:pt idx="2">
                  <c:v>2021</c:v>
                </c:pt>
                <c:pt idx="3">
                  <c:v>2022</c:v>
                </c:pt>
                <c:pt idx="4">
                  <c:v>2023</c:v>
                </c:pt>
                <c:pt idx="5">
                  <c:v>2024</c:v>
                </c:pt>
                <c:pt idx="6">
                  <c:v>2025</c:v>
                </c:pt>
              </c:numCache>
            </c:numRef>
          </c:cat>
          <c:val>
            <c:numRef>
              <c:f>Лист1!$C$2:$C$8</c:f>
              <c:numCache>
                <c:formatCode>General</c:formatCode>
                <c:ptCount val="7"/>
                <c:pt idx="2">
                  <c:v>87.3</c:v>
                </c:pt>
                <c:pt idx="3">
                  <c:v>88.6</c:v>
                </c:pt>
                <c:pt idx="4">
                  <c:v>87.5</c:v>
                </c:pt>
                <c:pt idx="5">
                  <c:v>87.5</c:v>
                </c:pt>
                <c:pt idx="6">
                  <c:v>87.5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A37B-4E44-B81C-97218B5ECB0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57244416"/>
        <c:axId val="157250688"/>
      </c:lineChart>
      <c:catAx>
        <c:axId val="157244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44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50688"/>
        <c:crosses val="autoZero"/>
        <c:auto val="1"/>
        <c:lblAlgn val="ctr"/>
        <c:lblOffset val="100"/>
        <c:noMultiLvlLbl val="0"/>
      </c:catAx>
      <c:valAx>
        <c:axId val="157250688"/>
        <c:scaling>
          <c:orientation val="minMax"/>
        </c:scaling>
        <c:delete val="0"/>
        <c:axPos val="l"/>
        <c:majorGridlines>
          <c:spPr>
            <a:ln w="944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ln w="6311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8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157244416"/>
        <c:crosses val="autoZero"/>
        <c:crossBetween val="between"/>
      </c:valAx>
      <c:spPr>
        <a:noFill/>
        <a:ln w="25346">
          <a:noFill/>
        </a:ln>
      </c:spPr>
    </c:plotArea>
    <c:legend>
      <c:legendPos val="b"/>
      <c:overlay val="0"/>
      <c:spPr>
        <a:noFill/>
        <a:ln w="25238">
          <a:noFill/>
        </a:ln>
      </c:spPr>
      <c:txPr>
        <a:bodyPr rot="0" spcFirstLastPara="1" vertOverflow="ellipsis" vert="horz" wrap="square" anchor="ctr" anchorCtr="1"/>
        <a:lstStyle/>
        <a:p>
          <a:pPr>
            <a:defRPr sz="118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4-05-14T11:45:13.548" idx="2">
    <p:pos x="4001" y="1116"/>
    <p:text/>
    <p:extLst>
      <p:ext uri="{C676402C-5697-4E1C-873F-D02D1690AC5C}">
        <p15:threadingInfo xmlns:p15="http://schemas.microsoft.com/office/powerpoint/2012/main" timeZoneBias="-180"/>
      </p:ext>
    </p:extLst>
  </p:cm>
</p:cmLst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8D84A9D-AC59-4CBA-BABB-6BC02E891C2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F6A0E-559A-4284-9809-B6CAF83E3E1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 anchor="t"/>
        <a:lstStyle/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Издана «Книга памяти» в количестве 250 экземпляров. Книга посвящена морякам-</a:t>
          </a:r>
          <a:r>
            <a:rPr lang="ru-RU" sz="1600" b="1" i="1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кировчанам</a:t>
          </a: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, отдавшим жизнь за Родину. В ней содержатся данные о событиях Великой Отечественной войны, основанные на конкретных фактах, о жителях города Кирова и области, защищавших морские границы государства в годы Великой Отечественной войны.</a:t>
          </a:r>
          <a:r>
            <a:rPr lang="ru-RU" sz="1600" b="0" i="0" dirty="0"/>
            <a:t>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300"/>
            </a:spcAft>
            <a:buClrTx/>
            <a:buSzTx/>
            <a:buFontTx/>
            <a:buNone/>
            <a:tabLst/>
            <a:defRPr/>
          </a:pP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Восстановлен памятник землякам, участникам Великой Отечественной войны, который установлен в селе Троица </a:t>
          </a:r>
          <a:r>
            <a:rPr lang="ru-RU" sz="1600" b="1" i="1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Белохолуницкого</a:t>
          </a: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 района. Для этого проведена большая поисковая работа волонтерами-краеведами села. Решением сельского схода в памятный реестр были вписаны имена не только погибших во время войны, но и умерших в послевоенное время. Всего 275 воинов. </a:t>
          </a:r>
          <a:br>
            <a:rPr lang="ru-RU" sz="1100" b="1" dirty="0"/>
          </a:br>
          <a:endParaRPr lang="ru-RU" sz="1100" dirty="0"/>
        </a:p>
      </dgm:t>
    </dgm:pt>
    <dgm:pt modelId="{FC2E88FA-90DC-4A0D-961A-E7B6D08A267D}" type="parTrans" cxnId="{3812B614-53C1-4050-8622-BE46BA4BC8EF}">
      <dgm:prSet/>
      <dgm:spPr/>
      <dgm:t>
        <a:bodyPr/>
        <a:lstStyle/>
        <a:p>
          <a:endParaRPr lang="ru-RU"/>
        </a:p>
      </dgm:t>
    </dgm:pt>
    <dgm:pt modelId="{5C940C2D-B630-4129-8D65-04D9C210E485}" type="sibTrans" cxnId="{3812B614-53C1-4050-8622-BE46BA4BC8EF}">
      <dgm:prSet/>
      <dgm:spPr/>
      <dgm:t>
        <a:bodyPr/>
        <a:lstStyle/>
        <a:p>
          <a:endParaRPr lang="ru-RU"/>
        </a:p>
      </dgm:t>
    </dgm:pt>
    <dgm:pt modelId="{F3FC0ED6-B83F-400A-8499-106A3447F8E1}" type="pres">
      <dgm:prSet presAssocID="{F8D84A9D-AC59-4CBA-BABB-6BC02E891C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8E6A45-A995-4396-AE57-81CDFD23EACE}" type="pres">
      <dgm:prSet presAssocID="{579F6A0E-559A-4284-9809-B6CAF83E3E1C}" presName="root" presStyleCnt="0"/>
      <dgm:spPr/>
    </dgm:pt>
    <dgm:pt modelId="{98098CEA-0A94-450D-9913-4E1A26D1D54F}" type="pres">
      <dgm:prSet presAssocID="{579F6A0E-559A-4284-9809-B6CAF83E3E1C}" presName="rootComposite" presStyleCnt="0"/>
      <dgm:spPr/>
    </dgm:pt>
    <dgm:pt modelId="{43DC8153-C2F4-44E2-8C8C-7F2F3596E35E}" type="pres">
      <dgm:prSet presAssocID="{579F6A0E-559A-4284-9809-B6CAF83E3E1C}" presName="rootText" presStyleLbl="node1" presStyleIdx="0" presStyleCnt="1" custScaleX="100196" custScaleY="175205" custLinFactNeighborX="98" custLinFactNeighborY="1929"/>
      <dgm:spPr/>
    </dgm:pt>
    <dgm:pt modelId="{E9AC3E2E-AAA0-4EA9-8292-4A6B7434D54F}" type="pres">
      <dgm:prSet presAssocID="{579F6A0E-559A-4284-9809-B6CAF83E3E1C}" presName="rootConnector" presStyleLbl="node1" presStyleIdx="0" presStyleCnt="1"/>
      <dgm:spPr/>
    </dgm:pt>
    <dgm:pt modelId="{3E07C46B-DE5E-436B-994F-E38372EF8248}" type="pres">
      <dgm:prSet presAssocID="{579F6A0E-559A-4284-9809-B6CAF83E3E1C}" presName="childShape" presStyleCnt="0"/>
      <dgm:spPr/>
    </dgm:pt>
  </dgm:ptLst>
  <dgm:cxnLst>
    <dgm:cxn modelId="{6D77BB09-D236-4BCF-BE49-8F9796330F89}" type="presOf" srcId="{F8D84A9D-AC59-4CBA-BABB-6BC02E891C27}" destId="{F3FC0ED6-B83F-400A-8499-106A3447F8E1}" srcOrd="0" destOrd="0" presId="urn:microsoft.com/office/officeart/2005/8/layout/hierarchy3"/>
    <dgm:cxn modelId="{3812B614-53C1-4050-8622-BE46BA4BC8EF}" srcId="{F8D84A9D-AC59-4CBA-BABB-6BC02E891C27}" destId="{579F6A0E-559A-4284-9809-B6CAF83E3E1C}" srcOrd="0" destOrd="0" parTransId="{FC2E88FA-90DC-4A0D-961A-E7B6D08A267D}" sibTransId="{5C940C2D-B630-4129-8D65-04D9C210E485}"/>
    <dgm:cxn modelId="{5D525F73-D657-4A47-BFF2-C0A9BF744FD1}" type="presOf" srcId="{579F6A0E-559A-4284-9809-B6CAF83E3E1C}" destId="{43DC8153-C2F4-44E2-8C8C-7F2F3596E35E}" srcOrd="0" destOrd="0" presId="urn:microsoft.com/office/officeart/2005/8/layout/hierarchy3"/>
    <dgm:cxn modelId="{FDE542D0-BC9C-4537-B269-9C9CFE19B1A6}" type="presOf" srcId="{579F6A0E-559A-4284-9809-B6CAF83E3E1C}" destId="{E9AC3E2E-AAA0-4EA9-8292-4A6B7434D54F}" srcOrd="1" destOrd="0" presId="urn:microsoft.com/office/officeart/2005/8/layout/hierarchy3"/>
    <dgm:cxn modelId="{F4DC93D7-6FD4-4535-9A84-CC69B82CA539}" type="presParOf" srcId="{F3FC0ED6-B83F-400A-8499-106A3447F8E1}" destId="{038E6A45-A995-4396-AE57-81CDFD23EACE}" srcOrd="0" destOrd="0" presId="urn:microsoft.com/office/officeart/2005/8/layout/hierarchy3"/>
    <dgm:cxn modelId="{61170AE0-364F-4D74-87E3-940580EA48D7}" type="presParOf" srcId="{038E6A45-A995-4396-AE57-81CDFD23EACE}" destId="{98098CEA-0A94-450D-9913-4E1A26D1D54F}" srcOrd="0" destOrd="0" presId="urn:microsoft.com/office/officeart/2005/8/layout/hierarchy3"/>
    <dgm:cxn modelId="{AB6957BD-AB00-4E3B-825E-3CEDC70DFF95}" type="presParOf" srcId="{98098CEA-0A94-450D-9913-4E1A26D1D54F}" destId="{43DC8153-C2F4-44E2-8C8C-7F2F3596E35E}" srcOrd="0" destOrd="0" presId="urn:microsoft.com/office/officeart/2005/8/layout/hierarchy3"/>
    <dgm:cxn modelId="{010C1223-5F8F-41EE-883A-ACD59F686A2A}" type="presParOf" srcId="{98098CEA-0A94-450D-9913-4E1A26D1D54F}" destId="{E9AC3E2E-AAA0-4EA9-8292-4A6B7434D54F}" srcOrd="1" destOrd="0" presId="urn:microsoft.com/office/officeart/2005/8/layout/hierarchy3"/>
    <dgm:cxn modelId="{E24B22D6-0E00-4953-BB7C-CDA25DFF8825}" type="presParOf" srcId="{038E6A45-A995-4396-AE57-81CDFD23EACE}" destId="{3E07C46B-DE5E-436B-994F-E38372EF82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D84A9D-AC59-4CBA-BABB-6BC02E891C27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79F6A0E-559A-4284-9809-B6CAF83E3E1C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 anchor="t"/>
        <a:lstStyle/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- 300 представителей семей с детьми в возрасте </a:t>
          </a:r>
          <a:b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от 8-14 лет приняли участие в социально-образовательном проекте «Интеллектуальные промышленные игры». В ходе занятий участники  узнали о производствах нашего региона, познакомились с ведущими специалистами предприятий;</a:t>
          </a:r>
          <a:endParaRPr lang="ru-RU" sz="1600" b="0" i="0" dirty="0"/>
        </a:p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- 34 человека с инвалидностью из разных возрастных групп прошли курс занятий по компьютерной грамотности, в ходе которых они получили минимально необходимый уровень знаний и навыков для безопасного и эффективного использования цифровых технологий и ресурсов интернета </a:t>
          </a:r>
          <a:b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в повседневной жизни;</a:t>
          </a:r>
        </a:p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</a:pP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- 1268 учениц общеобразовательных школ Кировской области в возрасте 10-14 лет приняли участие </a:t>
          </a:r>
          <a:b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в информационно-просветительском проекте «Равный равному», который был направлен </a:t>
          </a:r>
          <a:b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на формирование у девочек-школьниц ответственного отношения к своему здоровью с юного возраста.</a:t>
          </a:r>
          <a:endParaRPr lang="ru-RU" sz="1100" dirty="0">
            <a:solidFill>
              <a:srgbClr val="FF0000"/>
            </a:solidFill>
          </a:endParaRPr>
        </a:p>
      </dgm:t>
    </dgm:pt>
    <dgm:pt modelId="{FC2E88FA-90DC-4A0D-961A-E7B6D08A267D}" type="parTrans" cxnId="{3812B614-53C1-4050-8622-BE46BA4BC8EF}">
      <dgm:prSet/>
      <dgm:spPr/>
      <dgm:t>
        <a:bodyPr/>
        <a:lstStyle/>
        <a:p>
          <a:endParaRPr lang="ru-RU"/>
        </a:p>
      </dgm:t>
    </dgm:pt>
    <dgm:pt modelId="{5C940C2D-B630-4129-8D65-04D9C210E485}" type="sibTrans" cxnId="{3812B614-53C1-4050-8622-BE46BA4BC8EF}">
      <dgm:prSet/>
      <dgm:spPr/>
      <dgm:t>
        <a:bodyPr/>
        <a:lstStyle/>
        <a:p>
          <a:endParaRPr lang="ru-RU"/>
        </a:p>
      </dgm:t>
    </dgm:pt>
    <dgm:pt modelId="{F3FC0ED6-B83F-400A-8499-106A3447F8E1}" type="pres">
      <dgm:prSet presAssocID="{F8D84A9D-AC59-4CBA-BABB-6BC02E891C2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038E6A45-A995-4396-AE57-81CDFD23EACE}" type="pres">
      <dgm:prSet presAssocID="{579F6A0E-559A-4284-9809-B6CAF83E3E1C}" presName="root" presStyleCnt="0"/>
      <dgm:spPr/>
    </dgm:pt>
    <dgm:pt modelId="{98098CEA-0A94-450D-9913-4E1A26D1D54F}" type="pres">
      <dgm:prSet presAssocID="{579F6A0E-559A-4284-9809-B6CAF83E3E1C}" presName="rootComposite" presStyleCnt="0"/>
      <dgm:spPr/>
    </dgm:pt>
    <dgm:pt modelId="{43DC8153-C2F4-44E2-8C8C-7F2F3596E35E}" type="pres">
      <dgm:prSet presAssocID="{579F6A0E-559A-4284-9809-B6CAF83E3E1C}" presName="rootText" presStyleLbl="node1" presStyleIdx="0" presStyleCnt="1" custScaleX="88960" custScaleY="167286" custLinFactNeighborX="-34580" custLinFactNeighborY="-9990"/>
      <dgm:spPr/>
    </dgm:pt>
    <dgm:pt modelId="{E9AC3E2E-AAA0-4EA9-8292-4A6B7434D54F}" type="pres">
      <dgm:prSet presAssocID="{579F6A0E-559A-4284-9809-B6CAF83E3E1C}" presName="rootConnector" presStyleLbl="node1" presStyleIdx="0" presStyleCnt="1"/>
      <dgm:spPr/>
    </dgm:pt>
    <dgm:pt modelId="{3E07C46B-DE5E-436B-994F-E38372EF8248}" type="pres">
      <dgm:prSet presAssocID="{579F6A0E-559A-4284-9809-B6CAF83E3E1C}" presName="childShape" presStyleCnt="0"/>
      <dgm:spPr/>
    </dgm:pt>
  </dgm:ptLst>
  <dgm:cxnLst>
    <dgm:cxn modelId="{3812B614-53C1-4050-8622-BE46BA4BC8EF}" srcId="{F8D84A9D-AC59-4CBA-BABB-6BC02E891C27}" destId="{579F6A0E-559A-4284-9809-B6CAF83E3E1C}" srcOrd="0" destOrd="0" parTransId="{FC2E88FA-90DC-4A0D-961A-E7B6D08A267D}" sibTransId="{5C940C2D-B630-4129-8D65-04D9C210E485}"/>
    <dgm:cxn modelId="{15B92138-45AB-4748-B366-890EA9BE0F8E}" type="presOf" srcId="{579F6A0E-559A-4284-9809-B6CAF83E3E1C}" destId="{43DC8153-C2F4-44E2-8C8C-7F2F3596E35E}" srcOrd="0" destOrd="0" presId="urn:microsoft.com/office/officeart/2005/8/layout/hierarchy3"/>
    <dgm:cxn modelId="{B2AEE948-36C4-44FB-9DE2-A9C390E01322}" type="presOf" srcId="{579F6A0E-559A-4284-9809-B6CAF83E3E1C}" destId="{E9AC3E2E-AAA0-4EA9-8292-4A6B7434D54F}" srcOrd="1" destOrd="0" presId="urn:microsoft.com/office/officeart/2005/8/layout/hierarchy3"/>
    <dgm:cxn modelId="{6EFFD6B2-4F0D-4EBE-BE37-9EA565B85CED}" type="presOf" srcId="{F8D84A9D-AC59-4CBA-BABB-6BC02E891C27}" destId="{F3FC0ED6-B83F-400A-8499-106A3447F8E1}" srcOrd="0" destOrd="0" presId="urn:microsoft.com/office/officeart/2005/8/layout/hierarchy3"/>
    <dgm:cxn modelId="{FA04439E-06CC-4FB1-9576-0B878C5C6D7F}" type="presParOf" srcId="{F3FC0ED6-B83F-400A-8499-106A3447F8E1}" destId="{038E6A45-A995-4396-AE57-81CDFD23EACE}" srcOrd="0" destOrd="0" presId="urn:microsoft.com/office/officeart/2005/8/layout/hierarchy3"/>
    <dgm:cxn modelId="{65427AAD-DFA0-4BF6-B835-21CC842B41BD}" type="presParOf" srcId="{038E6A45-A995-4396-AE57-81CDFD23EACE}" destId="{98098CEA-0A94-450D-9913-4E1A26D1D54F}" srcOrd="0" destOrd="0" presId="urn:microsoft.com/office/officeart/2005/8/layout/hierarchy3"/>
    <dgm:cxn modelId="{F95E379A-597B-4E9E-B68D-811A3C900B69}" type="presParOf" srcId="{98098CEA-0A94-450D-9913-4E1A26D1D54F}" destId="{43DC8153-C2F4-44E2-8C8C-7F2F3596E35E}" srcOrd="0" destOrd="0" presId="urn:microsoft.com/office/officeart/2005/8/layout/hierarchy3"/>
    <dgm:cxn modelId="{E55D999E-D210-4E77-B121-A0DCCB6C6D14}" type="presParOf" srcId="{98098CEA-0A94-450D-9913-4E1A26D1D54F}" destId="{E9AC3E2E-AAA0-4EA9-8292-4A6B7434D54F}" srcOrd="1" destOrd="0" presId="urn:microsoft.com/office/officeart/2005/8/layout/hierarchy3"/>
    <dgm:cxn modelId="{B9BC2BA2-1458-4B50-9899-5AFD6A337B4F}" type="presParOf" srcId="{038E6A45-A995-4396-AE57-81CDFD23EACE}" destId="{3E07C46B-DE5E-436B-994F-E38372EF8248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F78E727-FAD8-4E82-8936-3CD4E1156DA7}" type="doc">
      <dgm:prSet loTypeId="urn:microsoft.com/office/officeart/2005/8/layout/hierarchy3" loCatId="list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A7D05106-0FCA-4C3C-9F45-4A574B3ED667}">
      <dgm:prSet custT="1"/>
      <dgm:spPr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</dgm:spPr>
      <dgm:t>
        <a:bodyPr anchor="t"/>
        <a:lstStyle/>
        <a:p>
          <a:pPr algn="just" rtl="0"/>
          <a:r>
            <a:rPr lang="ru-RU" sz="1400" b="1" i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- 505 муниципальных служащих и лиц, замещающих муниципальные должности, повысили квалификацию и прошли профессиональную переподготовку по основным  вопросам деятельности органов местного самоуправления</a:t>
          </a:r>
        </a:p>
        <a:p>
          <a:pPr algn="just" rtl="0"/>
          <a:endParaRPr lang="ru-RU" sz="1400" b="1" i="1" dirty="0">
            <a:solidFill>
              <a:schemeClr val="tx2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 algn="just" rtl="0"/>
          <a:r>
            <a:rPr lang="ru-RU" sz="1400" b="1" i="1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- удовлетворенность деятельностью органов местного самоуправления Кировской области, в том числе их информационной открытостью составила 57,7%, состоянием межнациональных отношений  87,5%</a:t>
          </a:r>
          <a:endParaRPr lang="ru-RU" sz="1400" b="1" i="1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gm:t>
    </dgm:pt>
    <dgm:pt modelId="{F0022BC8-91B4-4D22-93B6-80829390CF1C}" type="sibTrans" cxnId="{1FB24D40-EDFB-40BD-9ACA-EA18938942A0}">
      <dgm:prSet/>
      <dgm:spPr/>
      <dgm:t>
        <a:bodyPr/>
        <a:lstStyle/>
        <a:p>
          <a:endParaRPr lang="ru-RU"/>
        </a:p>
      </dgm:t>
    </dgm:pt>
    <dgm:pt modelId="{FCBE84C8-4273-4CB8-994A-5876D9D5FAA0}" type="parTrans" cxnId="{1FB24D40-EDFB-40BD-9ACA-EA18938942A0}">
      <dgm:prSet/>
      <dgm:spPr/>
      <dgm:t>
        <a:bodyPr/>
        <a:lstStyle/>
        <a:p>
          <a:endParaRPr lang="ru-RU"/>
        </a:p>
      </dgm:t>
    </dgm:pt>
    <dgm:pt modelId="{0038A5D0-0EA4-445E-867B-B95E836D51B4}" type="pres">
      <dgm:prSet presAssocID="{6F78E727-FAD8-4E82-8936-3CD4E1156DA7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2665D4A-259A-4620-8179-0F605D8812E1}" type="pres">
      <dgm:prSet presAssocID="{A7D05106-0FCA-4C3C-9F45-4A574B3ED667}" presName="root" presStyleCnt="0"/>
      <dgm:spPr/>
    </dgm:pt>
    <dgm:pt modelId="{D20FAB66-9B17-4C11-AFF6-1DFA65785722}" type="pres">
      <dgm:prSet presAssocID="{A7D05106-0FCA-4C3C-9F45-4A574B3ED667}" presName="rootComposite" presStyleCnt="0"/>
      <dgm:spPr/>
    </dgm:pt>
    <dgm:pt modelId="{6E5D749D-5E9C-4B42-AA9B-221E4158C3E3}" type="pres">
      <dgm:prSet presAssocID="{A7D05106-0FCA-4C3C-9F45-4A574B3ED667}" presName="rootText" presStyleLbl="node1" presStyleIdx="0" presStyleCnt="1" custScaleY="163152" custLinFactNeighborX="3185" custLinFactNeighborY="-151"/>
      <dgm:spPr/>
    </dgm:pt>
    <dgm:pt modelId="{A9E1B2BA-DF45-4FD3-A5E5-235E1E9923D8}" type="pres">
      <dgm:prSet presAssocID="{A7D05106-0FCA-4C3C-9F45-4A574B3ED667}" presName="rootConnector" presStyleLbl="node1" presStyleIdx="0" presStyleCnt="1"/>
      <dgm:spPr/>
    </dgm:pt>
    <dgm:pt modelId="{A4D76F42-EA0C-4411-8959-A35C3C7063B5}" type="pres">
      <dgm:prSet presAssocID="{A7D05106-0FCA-4C3C-9F45-4A574B3ED667}" presName="childShape" presStyleCnt="0"/>
      <dgm:spPr/>
    </dgm:pt>
  </dgm:ptLst>
  <dgm:cxnLst>
    <dgm:cxn modelId="{5FCB5E1D-B50D-4AE6-9E84-5EECAB9335A9}" type="presOf" srcId="{A7D05106-0FCA-4C3C-9F45-4A574B3ED667}" destId="{A9E1B2BA-DF45-4FD3-A5E5-235E1E9923D8}" srcOrd="1" destOrd="0" presId="urn:microsoft.com/office/officeart/2005/8/layout/hierarchy3"/>
    <dgm:cxn modelId="{1FB24D40-EDFB-40BD-9ACA-EA18938942A0}" srcId="{6F78E727-FAD8-4E82-8936-3CD4E1156DA7}" destId="{A7D05106-0FCA-4C3C-9F45-4A574B3ED667}" srcOrd="0" destOrd="0" parTransId="{FCBE84C8-4273-4CB8-994A-5876D9D5FAA0}" sibTransId="{F0022BC8-91B4-4D22-93B6-80829390CF1C}"/>
    <dgm:cxn modelId="{C5FD6641-352A-4DAC-9A71-3FDE1548FFE8}" type="presOf" srcId="{6F78E727-FAD8-4E82-8936-3CD4E1156DA7}" destId="{0038A5D0-0EA4-445E-867B-B95E836D51B4}" srcOrd="0" destOrd="0" presId="urn:microsoft.com/office/officeart/2005/8/layout/hierarchy3"/>
    <dgm:cxn modelId="{83A6A44E-84A1-4837-84E1-B5F0757C5E59}" type="presOf" srcId="{A7D05106-0FCA-4C3C-9F45-4A574B3ED667}" destId="{6E5D749D-5E9C-4B42-AA9B-221E4158C3E3}" srcOrd="0" destOrd="0" presId="urn:microsoft.com/office/officeart/2005/8/layout/hierarchy3"/>
    <dgm:cxn modelId="{3B962C6B-7A9E-4CF5-B565-BFB2D9CDBE3B}" type="presParOf" srcId="{0038A5D0-0EA4-445E-867B-B95E836D51B4}" destId="{12665D4A-259A-4620-8179-0F605D8812E1}" srcOrd="0" destOrd="0" presId="urn:microsoft.com/office/officeart/2005/8/layout/hierarchy3"/>
    <dgm:cxn modelId="{14B5423D-91F1-480E-ABB2-72E1B2E48E81}" type="presParOf" srcId="{12665D4A-259A-4620-8179-0F605D8812E1}" destId="{D20FAB66-9B17-4C11-AFF6-1DFA65785722}" srcOrd="0" destOrd="0" presId="urn:microsoft.com/office/officeart/2005/8/layout/hierarchy3"/>
    <dgm:cxn modelId="{C4787CD0-9981-4ECB-962C-C3931D004DB6}" type="presParOf" srcId="{D20FAB66-9B17-4C11-AFF6-1DFA65785722}" destId="{6E5D749D-5E9C-4B42-AA9B-221E4158C3E3}" srcOrd="0" destOrd="0" presId="urn:microsoft.com/office/officeart/2005/8/layout/hierarchy3"/>
    <dgm:cxn modelId="{8C3D4FB2-8998-4310-9587-61B0E1A7CFE3}" type="presParOf" srcId="{D20FAB66-9B17-4C11-AFF6-1DFA65785722}" destId="{A9E1B2BA-DF45-4FD3-A5E5-235E1E9923D8}" srcOrd="1" destOrd="0" presId="urn:microsoft.com/office/officeart/2005/8/layout/hierarchy3"/>
    <dgm:cxn modelId="{615ADF0A-8E22-4D13-93FB-B71B32EE5227}" type="presParOf" srcId="{12665D4A-259A-4620-8179-0F605D8812E1}" destId="{A4D76F42-EA0C-4411-8959-A35C3C7063B5}" srcOrd="1" destOrd="0" presId="urn:microsoft.com/office/officeart/2005/8/layout/hierarchy3"/>
  </dgm:cxnLst>
  <dgm:bg/>
  <dgm:whole>
    <a:ln>
      <a:solidFill>
        <a:schemeClr val="lt1">
          <a:hueOff val="0"/>
          <a:satOff val="0"/>
          <a:lumOff val="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C8153-C2F4-44E2-8C8C-7F2F3596E35E}">
      <dsp:nvSpPr>
        <dsp:cNvPr id="0" name=""/>
        <dsp:cNvSpPr/>
      </dsp:nvSpPr>
      <dsp:spPr>
        <a:xfrm>
          <a:off x="9744" y="4258"/>
          <a:ext cx="4979274" cy="435343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Издана «Книга памяти» в количестве 250 экземпляров. Книга посвящена морякам-</a:t>
          </a:r>
          <a:r>
            <a:rPr lang="ru-RU" sz="1600" b="1" i="1" kern="1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кировчанам</a:t>
          </a: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, отдавшим жизнь за Родину. В ней содержатся данные о событиях Великой Отечественной войны, основанные на конкретных фактах, о жителях города Кирова и области, защищавших морские границы государства в годы Великой Отечественной войны.</a:t>
          </a:r>
          <a:r>
            <a:rPr lang="ru-RU" sz="1600" b="0" i="0" kern="1200" dirty="0"/>
            <a:t>.</a:t>
          </a:r>
        </a:p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300"/>
            </a:spcAft>
            <a:buClrTx/>
            <a:buSzTx/>
            <a:buFontTx/>
            <a:buNone/>
            <a:tabLst/>
            <a:defRPr/>
          </a:pP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Восстановлен памятник землякам, участникам Великой Отечественной войны, который установлен в селе Троица </a:t>
          </a:r>
          <a:r>
            <a:rPr lang="ru-RU" sz="1600" b="1" i="1" kern="1200" dirty="0" err="1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Белохолуницкого</a:t>
          </a: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 района. Для этого проведена большая поисковая работа волонтерами-краеведами села. Решением сельского схода в памятный реестр были вписаны имена не только погибших во время войны, но и умерших в послевоенное время. Всего 275 воинов. </a:t>
          </a:r>
          <a:br>
            <a:rPr lang="ru-RU" sz="1100" b="1" kern="1200" dirty="0"/>
          </a:br>
          <a:endParaRPr lang="ru-RU" sz="1100" kern="1200" dirty="0"/>
        </a:p>
      </dsp:txBody>
      <dsp:txXfrm>
        <a:off x="137252" y="131766"/>
        <a:ext cx="4724258" cy="40984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DC8153-C2F4-44E2-8C8C-7F2F3596E35E}">
      <dsp:nvSpPr>
        <dsp:cNvPr id="0" name=""/>
        <dsp:cNvSpPr/>
      </dsp:nvSpPr>
      <dsp:spPr>
        <a:xfrm>
          <a:off x="0" y="0"/>
          <a:ext cx="5374362" cy="5053145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 w="19050" cap="rnd" cmpd="sng" algn="ctr">
          <a:solidFill>
            <a:schemeClr val="tx2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t" anchorCtr="0">
          <a:noAutofit/>
        </a:bodyPr>
        <a:lstStyle/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- 300 представителей семей с детьми в возрасте </a:t>
          </a:r>
          <a:b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от 8-14 лет приняли участие в социально-образовательном проекте «Интеллектуальные промышленные игры». В ходе занятий участники  узнали о производствах нашего региона, познакомились с ведущими специалистами предприятий;</a:t>
          </a:r>
          <a:endParaRPr lang="ru-RU" sz="1600" b="0" i="0" kern="1200" dirty="0"/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- 34 человека с инвалидностью из разных возрастных групп прошли курс занятий по компьютерной грамотности, в ходе которых они получили минимально необходимый уровень знаний и навыков для безопасного и эффективного использования цифровых технологий и ресурсов интернета </a:t>
          </a:r>
          <a:b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в повседневной жизни;</a:t>
          </a:r>
        </a:p>
        <a:p>
          <a:pPr marL="0" lvl="0" indent="0" algn="just" defTabSz="711200">
            <a:lnSpc>
              <a:spcPct val="90000"/>
            </a:lnSpc>
            <a:spcBef>
              <a:spcPct val="0"/>
            </a:spcBef>
            <a:spcAft>
              <a:spcPts val="300"/>
            </a:spcAft>
            <a:buNone/>
          </a:pP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- 1268 учениц общеобразовательных школ Кировской области в возрасте 10-14 лет приняли участие </a:t>
          </a:r>
          <a:b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в информационно-просветительском проекте «Равный равному», который был направлен </a:t>
          </a:r>
          <a:b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</a:br>
          <a:r>
            <a:rPr lang="ru-RU" sz="1600" b="1" i="1" kern="1200" dirty="0">
              <a:solidFill>
                <a:schemeClr val="tx2"/>
              </a:solidFill>
              <a:latin typeface="Calibri" panose="020F0502020204030204" pitchFamily="34" charset="0"/>
              <a:cs typeface="Calibri" panose="020F0502020204030204" pitchFamily="34" charset="0"/>
            </a:rPr>
            <a:t>на формирование у девочек-школьниц ответственного отношения к своему здоровью с юного возраста.</a:t>
          </a:r>
          <a:endParaRPr lang="ru-RU" sz="1100" kern="1200" dirty="0">
            <a:solidFill>
              <a:srgbClr val="FF0000"/>
            </a:solidFill>
          </a:endParaRPr>
        </a:p>
      </dsp:txBody>
      <dsp:txXfrm>
        <a:off x="148002" y="148002"/>
        <a:ext cx="5078358" cy="47571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E5D749D-5E9C-4B42-AA9B-221E4158C3E3}">
      <dsp:nvSpPr>
        <dsp:cNvPr id="0" name=""/>
        <dsp:cNvSpPr/>
      </dsp:nvSpPr>
      <dsp:spPr>
        <a:xfrm>
          <a:off x="123865" y="0"/>
          <a:ext cx="4249873" cy="3466876"/>
        </a:xfrm>
        <a:prstGeom prst="roundRect">
          <a:avLst>
            <a:gd name="adj" fmla="val 10000"/>
          </a:avLst>
        </a:prstGeom>
        <a:solidFill>
          <a:schemeClr val="accent1">
            <a:lumMod val="40000"/>
            <a:lumOff val="60000"/>
          </a:schemeClr>
        </a:solidFill>
        <a:ln>
          <a:solidFill>
            <a:schemeClr val="tx2"/>
          </a:solidFill>
        </a:ln>
        <a:effectLst>
          <a:outerShdw blurRad="38100" dist="254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t" anchorCtr="0">
          <a:noAutofit/>
        </a:bodyPr>
        <a:lstStyle/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- 505 муниципальных служащих и лиц, замещающих муниципальные должности, повысили квалификацию и прошли профессиональную переподготовку по основным  вопросам деятельности органов местного самоуправления</a:t>
          </a: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400" b="1" i="1" kern="1200" dirty="0">
            <a:solidFill>
              <a:schemeClr val="tx2"/>
            </a:solidFill>
            <a:effectLst/>
            <a:latin typeface="Calibri" panose="020F0502020204030204" pitchFamily="34" charset="0"/>
            <a:cs typeface="Calibri" panose="020F0502020204030204" pitchFamily="34" charset="0"/>
          </a:endParaRPr>
        </a:p>
        <a:p>
          <a:pPr marL="0" lvl="0" indent="0" algn="just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i="1" kern="1200" dirty="0">
              <a:solidFill>
                <a:schemeClr val="tx2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rPr>
            <a:t>- удовлетворенность деятельностью органов местного самоуправления Кировской области, в том числе их информационной открытостью составила 57,7%, состоянием межнациональных отношений  87,5%</a:t>
          </a:r>
          <a:endParaRPr lang="ru-RU" sz="1400" b="1" i="1" kern="1200" dirty="0">
            <a:solidFill>
              <a:schemeClr val="tx2"/>
            </a:solidFill>
            <a:latin typeface="Calibri" panose="020F0502020204030204" pitchFamily="34" charset="0"/>
            <a:cs typeface="Calibri" panose="020F0502020204030204" pitchFamily="34" charset="0"/>
          </a:endParaRPr>
        </a:p>
      </dsp:txBody>
      <dsp:txXfrm>
        <a:off x="225406" y="101541"/>
        <a:ext cx="4046791" cy="32637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CBAFF-04B3-4A41-949B-9170B0CE1B50}" type="datetimeFigureOut">
              <a:rPr lang="ru-RU" smtClean="0"/>
              <a:pPr/>
              <a:t>14.05.2024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F5E74A-23F6-4C15-8F28-F8C9BE895BC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19285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34955224-309F-4C18-ACC4-7A2F8CC39ED2}" type="datetimeFigureOut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B55B7CF-10CE-4161-8511-6EE14F0825E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914619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55B7CF-10CE-4161-8511-6EE14F0825EA}" type="slidenum">
              <a:rPr lang="ru-RU" altLang="ru-RU" smtClean="0"/>
              <a:pPr/>
              <a:t>5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634959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B55B7CF-10CE-4161-8511-6EE14F0825EA}" type="slidenum">
              <a:rPr lang="ru-RU" altLang="ru-RU" smtClean="0"/>
              <a:pPr/>
              <a:t>8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104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49CDC9F-4747-45B5-BBFC-5CD6B300D3A1}" type="slidenum">
              <a:rPr lang="ru-RU" altLang="ru-RU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951850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E0659-AC61-4F55-BF1C-7A1F16B944F3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4CBDDB-8BE5-46D1-9C63-4675AE71C0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C0FA00-D846-498C-B6A7-AE27FA7B41DE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E3626D-E40A-40F5-A7DD-B87A4564B59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DD5D1-BE5C-4AEE-8E35-946A101B596E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0F55FC8F-AE52-4B78-866B-CEEB0A2883F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9AD862-D76D-45B8-9F63-E89C30F2E71E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DC951E-7389-4B84-82B1-51EA3E4D762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ru-RU" sz="8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734884-9827-4A90-BC8A-040F7CAD2A59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FB7A64BD-3AE0-48C7-B019-6368AA48C8F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FFC43-2D23-477F-956D-A6CBF2A6D99B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3E982BE2-1D04-4266-B3FB-210E3264A5F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022DC-8178-4526-9507-1BE87374A6EF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DE5067-1ABE-4C5E-B82F-E60C7A809E1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2D2D26-CC44-4227-BA70-8BB29D19D422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8EAB58-BE5C-489A-A33E-E6DE3A6F3FC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6" y="-8468"/>
            <a:chExt cx="9169804" cy="6874935"/>
          </a:xfrm>
        </p:grpSpPr>
        <p:cxnSp>
          <p:nvCxnSpPr>
            <p:cNvPr id="5" name="Straight Connector 16"/>
            <p:cNvCxnSpPr/>
            <p:nvPr/>
          </p:nvCxnSpPr>
          <p:spPr>
            <a:xfrm flipV="1">
              <a:off x="5130498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Straight Connector 17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Freeform 18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8" name="Freeform 19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9" name="Freeform 20"/>
            <p:cNvSpPr/>
            <p:nvPr/>
          </p:nvSpPr>
          <p:spPr>
            <a:xfrm>
              <a:off x="6638689" y="3919613"/>
              <a:ext cx="2513123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21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22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23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24"/>
            <p:cNvSpPr/>
            <p:nvPr/>
          </p:nvSpPr>
          <p:spPr>
            <a:xfrm>
              <a:off x="8059565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27"/>
            <p:cNvSpPr/>
            <p:nvPr/>
          </p:nvSpPr>
          <p:spPr>
            <a:xfrm>
              <a:off x="-8466" y="-8468"/>
              <a:ext cx="863639" cy="5698416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6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4050">
                <a:solidFill>
                  <a:schemeClr val="accent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6" y="4050836"/>
            <a:ext cx="5826719" cy="1096899"/>
          </a:xfr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6D8B7-EDAF-4888-BB6C-61B9FFC7B431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CA567A-00AC-4D09-91B0-9A1784D8ACC8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1BFE18-CEA4-41C3-B07A-EC49CDE17A9E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9F8882-8A7A-42DC-9EED-F6DCF24FDB2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2700870"/>
            <a:ext cx="6347715" cy="1826581"/>
          </a:xfrm>
        </p:spPr>
        <p:txBody>
          <a:bodyPr anchor="b"/>
          <a:lstStyle>
            <a:lvl1pPr algn="l">
              <a:defRPr sz="3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860400"/>
          </a:xfrm>
        </p:spPr>
        <p:txBody>
          <a:bodyPr/>
          <a:lstStyle>
            <a:lvl1pPr marL="0" indent="0" algn="l">
              <a:buNone/>
              <a:defRPr sz="15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16B2F-4044-40C8-B2F0-AF7147703AAE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8C39369-93E0-450F-8350-ABA1F11200A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0CFB4C-3563-4936-BD9D-B8B0C620C2AB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8A8EE-DE16-4F2D-9276-324E72BC55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1" y="2160589"/>
            <a:ext cx="3088109" cy="3880772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CD5B7-3696-46FB-AE3D-F28D17569CF8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ACB3B8-AAFA-4DA4-A0F2-7C4BECB5A31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1800" b="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8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0089C2-67A7-43F2-8D2C-7C95E6EC0CB0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34F621-F723-448B-A5DC-D551F84D231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49590C-4C9F-4CFF-82CC-FA33C1368734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A515F-614A-4BA1-9936-1FBF2465030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B774DF-DD39-49FF-A8B3-27FEE6046012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C5102D-FD8B-4C27-832F-30E175C0387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98604"/>
            <a:ext cx="2790182" cy="1278466"/>
          </a:xfrm>
        </p:spPr>
        <p:txBody>
          <a:bodyPr anchor="b">
            <a:normAutofit/>
          </a:bodyPr>
          <a:lstStyle>
            <a:lvl1pPr>
              <a:defRPr sz="15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6" y="514927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05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57D3A4-59A7-467F-A06B-E51CBA9C3774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905830-14F9-472B-A645-9E48A079CAD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1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600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200"/>
            </a:lvl1pPr>
            <a:lvl2pPr marL="342900" indent="0">
              <a:buNone/>
              <a:defRPr sz="1200"/>
            </a:lvl2pPr>
            <a:lvl3pPr marL="685800" indent="0">
              <a:buNone/>
              <a:defRPr sz="1200"/>
            </a:lvl3pPr>
            <a:lvl4pPr marL="1028700" indent="0">
              <a:buNone/>
              <a:defRPr sz="1200"/>
            </a:lvl4pPr>
            <a:lvl5pPr marL="1371600" indent="0">
              <a:buNone/>
              <a:defRPr sz="1200"/>
            </a:lvl5pPr>
            <a:lvl6pPr marL="1714500" indent="0">
              <a:buNone/>
              <a:defRPr sz="1200"/>
            </a:lvl6pPr>
            <a:lvl7pPr marL="2057400" indent="0">
              <a:buNone/>
              <a:defRPr sz="1200"/>
            </a:lvl7pPr>
            <a:lvl8pPr marL="2400300" indent="0">
              <a:buNone/>
              <a:defRPr sz="1200"/>
            </a:lvl8pPr>
            <a:lvl9pPr marL="2743200" indent="0">
              <a:buNone/>
              <a:defRPr sz="12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90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74E320-AC1C-4A40-BED9-6A95F0DF90C4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EC91E-3518-4E0E-9666-FFFC4655AA6F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CB58F8-93C4-4997-A7F4-371C2F4FFB94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71E89F-9871-4D04-88CB-7023D8ED9669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5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0A6282-7E6D-4587-A2FD-98DB733BC991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B4543DB5-DC45-4282-B17F-8911B7253B85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85D5DF-AE88-4729-B428-5C8A1A05D92B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BB998F-F334-42F9-B2C5-6010784760ED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482600" y="790575"/>
            <a:ext cx="457200" cy="584200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“</a:t>
            </a: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6748463" y="2886075"/>
            <a:ext cx="457200" cy="58578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defTabSz="342900" eaLnBrk="1" hangingPunct="1">
              <a:defRPr/>
            </a:pPr>
            <a:r>
              <a:rPr lang="en-US" altLang="ru-RU" sz="6000">
                <a:solidFill>
                  <a:srgbClr val="C0E474"/>
                </a:solidFill>
                <a:latin typeface="Arial" panose="020B0604020202020204" pitchFamily="34" charset="0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6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FCACC-47DE-4421-9839-8553A4FD3C36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4643087C-1234-448E-839B-B6C4090C2D6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EAE47F-F04C-43CD-A371-69C815BAF583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125B60-47C6-4B04-B47D-7ACA4D070B1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9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33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FontTx/>
              <a:buNone/>
              <a:defRPr/>
            </a:lvl2pPr>
            <a:lvl3pPr marL="685800" indent="0">
              <a:buFontTx/>
              <a:buNone/>
              <a:defRPr/>
            </a:lvl3pPr>
            <a:lvl4pPr marL="1028700" indent="0">
              <a:buFontTx/>
              <a:buNone/>
              <a:defRPr/>
            </a:lvl4pPr>
            <a:lvl5pPr marL="13716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4527448"/>
            <a:ext cx="6347715" cy="1513914"/>
          </a:xfrm>
        </p:spPr>
        <p:txBody>
          <a:bodyPr>
            <a:normAutofit/>
          </a:bodyPr>
          <a:lstStyle>
            <a:lvl1pPr marL="0" indent="0" algn="l">
              <a:buNone/>
              <a:defRPr sz="135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8B105E-D122-4162-A1C5-E722DF856643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fld id="{22DB2280-63F3-4702-AE3D-5612C5E6A5A1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C65655-1356-4166-BFD0-059ACAC88382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E167D3-D6DF-4E47-9F30-90C34C5D36B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2"/>
            <a:ext cx="978812" cy="5251451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609602"/>
            <a:ext cx="5195026" cy="5251451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A75F7-E2C4-483D-91E6-0F094079A84D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6164FE-4026-4AE7-874F-778E051B1A3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004878-76EE-46C6-ABD3-94486E592D6C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9FA2C5-F5E3-40F0-8AFA-51DCC142A714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ADD7A-785A-4390-82BE-3D76D3EA344F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14BF56A-8C91-4806-9F74-E0559C8D6D9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92AFA0-3F46-4D3F-BB7E-5A101771AD53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58424C-A4C8-4DDB-B7ED-F937FCFB52C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832A58-0460-43F4-A074-4C8A448596E3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D069A5-5FE2-4F42-A4AC-7D3106403EA6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4DA4E-15AD-43D5-A9CE-A29850082F04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F2C574-1472-4F91-850F-3A6E5C9810EC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rtlCol="0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noProof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F71A2C-35C6-4A8E-BB6A-F19E86052D49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308DEE-0BD9-482C-B090-200A07CC9C2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1027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1028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082872D-9606-4184-A3EB-449D4B7CC98D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chemeClr val="accent1"/>
                </a:solidFill>
              </a:defRPr>
            </a:lvl1pPr>
          </a:lstStyle>
          <a:p>
            <a:fld id="{7AE8748A-26D5-4E42-B5C0-2C0CFF0769E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6" r:id="rId1"/>
    <p:sldLayoutId id="2147484610" r:id="rId2"/>
    <p:sldLayoutId id="2147484611" r:id="rId3"/>
    <p:sldLayoutId id="2147484612" r:id="rId4"/>
    <p:sldLayoutId id="2147484613" r:id="rId5"/>
    <p:sldLayoutId id="2147484614" r:id="rId6"/>
    <p:sldLayoutId id="2147484615" r:id="rId7"/>
    <p:sldLayoutId id="2147484616" r:id="rId8"/>
    <p:sldLayoutId id="2147484617" r:id="rId9"/>
    <p:sldLayoutId id="2147484618" r:id="rId10"/>
    <p:sldLayoutId id="2147484637" r:id="rId11"/>
    <p:sldLayoutId id="2147484619" r:id="rId12"/>
    <p:sldLayoutId id="2147484638" r:id="rId13"/>
    <p:sldLayoutId id="2147484620" r:id="rId14"/>
    <p:sldLayoutId id="2147484621" r:id="rId15"/>
    <p:sldLayoutId id="2147484622" r:id="rId1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600" kern="1200">
          <a:solidFill>
            <a:srgbClr val="404040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400" kern="1200">
          <a:solidFill>
            <a:srgbClr val="404040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16"/>
          <p:cNvGrpSpPr>
            <a:grpSpLocks/>
          </p:cNvGrpSpPr>
          <p:nvPr/>
        </p:nvGrpSpPr>
        <p:grpSpPr bwMode="auto">
          <a:xfrm>
            <a:off x="-7938" y="-7938"/>
            <a:ext cx="9169401" cy="6873876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90"/>
              <a:ext cx="457221" cy="285317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497" y="4175239"/>
              <a:ext cx="4022902" cy="2683288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1932" y="-529"/>
              <a:ext cx="1219254" cy="6859057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113" y="-529"/>
              <a:ext cx="2270225" cy="686699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452" y="-8468"/>
              <a:ext cx="1947948" cy="6866996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8689" y="3919613"/>
              <a:ext cx="2513124" cy="2938915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180" y="-8468"/>
              <a:ext cx="2143219" cy="6866996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6112" y="-8468"/>
              <a:ext cx="857288" cy="6866996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027" y="-8468"/>
              <a:ext cx="1066847" cy="6866996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59564" y="4894488"/>
              <a:ext cx="1095423" cy="1964040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051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609600"/>
            <a:ext cx="6348413" cy="132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  <a:endParaRPr lang="en-US" altLang="ru-RU"/>
          </a:p>
        </p:txBody>
      </p:sp>
      <p:sp>
        <p:nvSpPr>
          <p:cNvPr id="2052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2160588"/>
            <a:ext cx="6348413" cy="3881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  <a:endParaRPr lang="en-US" altLang="ru-R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438" y="6042025"/>
            <a:ext cx="6842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defTabSz="3429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fld id="{17ABF660-C0B9-4936-B085-F640C8F608D2}" type="datetime1">
              <a:rPr lang="ru-RU"/>
              <a:pPr>
                <a:defRPr/>
              </a:pPr>
              <a:t>14.05.2024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042025"/>
            <a:ext cx="462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defTabSz="342900" eaLnBrk="1" fontAlgn="auto" hangingPunct="1">
              <a:spcBef>
                <a:spcPts val="0"/>
              </a:spcBef>
              <a:spcAft>
                <a:spcPts val="0"/>
              </a:spcAft>
              <a:defRPr sz="675">
                <a:solidFill>
                  <a:prstClr val="black">
                    <a:tint val="75000"/>
                  </a:prst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5250" y="6042025"/>
            <a:ext cx="512763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defTabSz="342900" eaLnBrk="1" hangingPunct="1">
              <a:defRPr sz="600">
                <a:solidFill>
                  <a:srgbClr val="90C226"/>
                </a:solidFill>
              </a:defRPr>
            </a:lvl1pPr>
          </a:lstStyle>
          <a:p>
            <a:fld id="{BEA48C74-D865-47EC-8AD3-2053BCA0ABD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639" r:id="rId1"/>
    <p:sldLayoutId id="2147484623" r:id="rId2"/>
    <p:sldLayoutId id="2147484624" r:id="rId3"/>
    <p:sldLayoutId id="2147484625" r:id="rId4"/>
    <p:sldLayoutId id="2147484626" r:id="rId5"/>
    <p:sldLayoutId id="2147484627" r:id="rId6"/>
    <p:sldLayoutId id="2147484628" r:id="rId7"/>
    <p:sldLayoutId id="2147484629" r:id="rId8"/>
    <p:sldLayoutId id="2147484630" r:id="rId9"/>
    <p:sldLayoutId id="2147484631" r:id="rId10"/>
    <p:sldLayoutId id="2147484640" r:id="rId11"/>
    <p:sldLayoutId id="2147484632" r:id="rId12"/>
    <p:sldLayoutId id="2147484641" r:id="rId13"/>
    <p:sldLayoutId id="2147484633" r:id="rId14"/>
    <p:sldLayoutId id="2147484634" r:id="rId15"/>
    <p:sldLayoutId id="2147484635" r:id="rId16"/>
  </p:sldLayoutIdLst>
  <p:hf hdr="0" ftr="0" dt="0"/>
  <p:txStyles>
    <p:titleStyle>
      <a:lvl1pPr algn="l" defTabSz="342900" rtl="0" eaLnBrk="0" fontAlgn="base" hangingPunct="0">
        <a:spcBef>
          <a:spcPct val="0"/>
        </a:spcBef>
        <a:spcAft>
          <a:spcPct val="0"/>
        </a:spcAft>
        <a:defRPr sz="27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2pPr>
      <a:lvl3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3pPr>
      <a:lvl4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4pPr>
      <a:lvl5pPr algn="l" defTabSz="342900" rtl="0" eaLnBrk="0" fontAlgn="base" hangingPunct="0">
        <a:spcBef>
          <a:spcPct val="0"/>
        </a:spcBef>
        <a:spcAft>
          <a:spcPct val="0"/>
        </a:spcAft>
        <a:defRPr sz="2700">
          <a:solidFill>
            <a:schemeClr val="accent1"/>
          </a:solidFill>
          <a:latin typeface="Trebuchet MS" panose="020B0603020202020204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57175" indent="-257175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kern="1200">
          <a:solidFill>
            <a:srgbClr val="404040"/>
          </a:solidFill>
          <a:latin typeface="+mn-lt"/>
          <a:ea typeface="+mn-ea"/>
          <a:cs typeface="+mn-cs"/>
        </a:defRPr>
      </a:lvl1pPr>
      <a:lvl2pPr marL="557213" indent="-214313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200" kern="1200">
          <a:solidFill>
            <a:srgbClr val="404040"/>
          </a:solidFill>
          <a:latin typeface="+mn-lt"/>
          <a:ea typeface="+mn-ea"/>
          <a:cs typeface="+mn-cs"/>
        </a:defRPr>
      </a:lvl2pPr>
      <a:lvl3pPr marL="8572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1000" kern="1200">
          <a:solidFill>
            <a:srgbClr val="404040"/>
          </a:solidFill>
          <a:latin typeface="+mn-lt"/>
          <a:ea typeface="+mn-ea"/>
          <a:cs typeface="+mn-cs"/>
        </a:defRPr>
      </a:lvl3pPr>
      <a:lvl4pPr marL="12001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4pPr>
      <a:lvl5pPr marL="1543050" indent="-171450" algn="l" defTabSz="342900" rtl="0" eaLnBrk="0" fontAlgn="base" hangingPunct="0">
        <a:spcBef>
          <a:spcPts val="750"/>
        </a:spcBef>
        <a:spcAft>
          <a:spcPct val="0"/>
        </a:spcAft>
        <a:buClr>
          <a:schemeClr val="accent1"/>
        </a:buClr>
        <a:buSzPct val="80000"/>
        <a:buFont typeface="Wingdings 3" pitchFamily="18" charset="2"/>
        <a:buChar char=""/>
        <a:defRPr sz="900" kern="1200">
          <a:solidFill>
            <a:srgbClr val="404040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ts val="75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8.xml"/><Relationship Id="rId5" Type="http://schemas.openxmlformats.org/officeDocument/2006/relationships/comments" Target="../comments/comment1.xml"/><Relationship Id="rId4" Type="http://schemas.openxmlformats.org/officeDocument/2006/relationships/chart" Target="../charts/char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8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3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8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png"/><Relationship Id="rId7" Type="http://schemas.openxmlformats.org/officeDocument/2006/relationships/image" Target="../media/image10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3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611188" y="1844675"/>
            <a:ext cx="7772400" cy="1470025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3200" b="1" dirty="0">
                <a:solidFill>
                  <a:srgbClr val="002060"/>
                </a:solidFill>
              </a:rPr>
              <a:t>Государственная программа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3200" b="1" dirty="0">
                <a:solidFill>
                  <a:srgbClr val="002060"/>
                </a:solidFill>
              </a:rPr>
              <a:t>Кировской области</a:t>
            </a:r>
            <a:br>
              <a:rPr lang="ru-RU" altLang="ru-RU" sz="3200" b="1" dirty="0">
                <a:solidFill>
                  <a:srgbClr val="002060"/>
                </a:solidFill>
              </a:rPr>
            </a:br>
            <a:r>
              <a:rPr lang="ru-RU" altLang="ru-RU" sz="3200" b="1" dirty="0">
                <a:solidFill>
                  <a:srgbClr val="002060"/>
                </a:solidFill>
              </a:rPr>
              <a:t> «Содействие развитию гражданского общества и реализация государственной национальной политики»</a:t>
            </a:r>
            <a:br>
              <a:rPr lang="ru-RU" altLang="ru-RU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altLang="ru-RU" dirty="0">
              <a:solidFill>
                <a:srgbClr val="002060"/>
              </a:solidFill>
            </a:endParaRPr>
          </a:p>
        </p:txBody>
      </p:sp>
      <p:sp>
        <p:nvSpPr>
          <p:cNvPr id="10243" name="Подзаголовок 2"/>
          <p:cNvSpPr>
            <a:spLocks noGrp="1" noChangeArrowheads="1"/>
          </p:cNvSpPr>
          <p:nvPr>
            <p:ph type="subTitle" idx="1"/>
          </p:nvPr>
        </p:nvSpPr>
        <p:spPr>
          <a:xfrm>
            <a:off x="1187450" y="4941888"/>
            <a:ext cx="6400800" cy="1752600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ответственный исполнитель: </a:t>
            </a:r>
          </a:p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0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министерство внутренней политики Кировской области </a:t>
            </a:r>
          </a:p>
        </p:txBody>
      </p:sp>
      <p:sp>
        <p:nvSpPr>
          <p:cNvPr id="4100" name="Подзаголовок 2"/>
          <p:cNvSpPr txBox="1">
            <a:spLocks/>
          </p:cNvSpPr>
          <p:nvPr/>
        </p:nvSpPr>
        <p:spPr bwMode="auto">
          <a:xfrm>
            <a:off x="1619250" y="3502025"/>
            <a:ext cx="6400800" cy="81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altLang="ru-RU" sz="3200" b="1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итоги за 2023 год</a:t>
            </a:r>
          </a:p>
        </p:txBody>
      </p:sp>
      <p:sp>
        <p:nvSpPr>
          <p:cNvPr id="10245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fld id="{37D5A279-A663-48DB-A30D-EDB66D8E5F25}" type="slidenum">
              <a:rPr lang="ru-RU" altLang="ru-RU">
                <a:solidFill>
                  <a:schemeClr val="bg1"/>
                </a:solidFill>
              </a:rPr>
              <a:pPr/>
              <a:t>1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403350" y="1628775"/>
            <a:ext cx="7561263" cy="788988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765175"/>
            <a:ext cx="84645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5126" name="TextBox 18"/>
          <p:cNvSpPr txBox="1">
            <a:spLocks noChangeArrowheads="1"/>
          </p:cNvSpPr>
          <p:nvPr/>
        </p:nvSpPr>
        <p:spPr bwMode="auto">
          <a:xfrm>
            <a:off x="169863" y="1169988"/>
            <a:ext cx="935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50" y="1773238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Задача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388" y="1554163"/>
            <a:ext cx="720725" cy="31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388" y="2205038"/>
            <a:ext cx="865187" cy="158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1071563" y="981075"/>
            <a:ext cx="7893050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5882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023938" y="1009650"/>
            <a:ext cx="7827962" cy="517525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Гармонизация национальных, межнациональных (межэтнических) отношений</a:t>
            </a:r>
            <a:endParaRPr lang="ru-RU" altLang="ru-RU" sz="1900" b="1" dirty="0">
              <a:solidFill>
                <a:srgbClr val="00206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20" name="TextBox 33"/>
          <p:cNvSpPr txBox="1">
            <a:spLocks noChangeArrowheads="1"/>
          </p:cNvSpPr>
          <p:nvPr/>
        </p:nvSpPr>
        <p:spPr bwMode="auto">
          <a:xfrm>
            <a:off x="1393825" y="1617663"/>
            <a:ext cx="742473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1300" b="1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Воспитание культуры межнационального общения, основанной на сохранении взаимного уважения к национальным и конфессиональным традициям и обычаям народов, проживающих на территории Кировской области, и традиционных российских духовно-нравственных ценностях</a:t>
            </a:r>
          </a:p>
        </p:txBody>
      </p:sp>
      <p:sp>
        <p:nvSpPr>
          <p:cNvPr id="23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fld id="{423C89CE-F469-4071-87D3-1A7EEF5CE238}" type="slidenum">
              <a:rPr lang="ru-RU" altLang="ru-RU" sz="600">
                <a:solidFill>
                  <a:schemeClr val="bg1"/>
                </a:solidFill>
              </a:rPr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</a:pPr>
              <a:t>10</a:t>
            </a:fld>
            <a:endParaRPr lang="ru-RU" altLang="ru-RU" sz="600" dirty="0">
              <a:solidFill>
                <a:schemeClr val="bg1"/>
              </a:solidFill>
            </a:endParaRPr>
          </a:p>
        </p:txBody>
      </p:sp>
      <p:pic>
        <p:nvPicPr>
          <p:cNvPr id="27" name="Picture 2" descr="https://xn----7sbbfrtj7bkdk8b3heh.xn--p1ai/upload/iblock/c7d/c7d3f998c7dba092686599ad03531c4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287" y="2519362"/>
            <a:ext cx="2795563" cy="1782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https://sun9-31.userapi.com/impg/VPfeaGZNpiql4M5iKL7i4vg6M7jXjutBNG0hzA/yVQzDcVNgAo.jpg?size=2560x1440&amp;quality=95&amp;sign=4604b1263331ced9462959722db2af6e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333" y="2416176"/>
            <a:ext cx="2741490" cy="19239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4" descr="https://progorod43.ru/userfiles/picfullsize/image-1688304273_747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1" y="2505282"/>
            <a:ext cx="2878411" cy="1794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https://sun9-68.userapi.com/impg/wIu3r39r6gBeyZdbM2ZKx74dwuJO2G8eKUUk7g/lc-WeC3F_xQ.jpg?size=1280x960&amp;quality=95&amp;sign=5b9cb3d4710dca7e50445a5b205aa3d7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204" y="4795250"/>
            <a:ext cx="2736303" cy="2106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Прямоугольник 33"/>
          <p:cNvSpPr/>
          <p:nvPr/>
        </p:nvSpPr>
        <p:spPr>
          <a:xfrm>
            <a:off x="449287" y="5222093"/>
            <a:ext cx="2631236" cy="943514"/>
          </a:xfrm>
          <a:prstGeom prst="rect">
            <a:avLst/>
          </a:prstGeom>
          <a:solidFill>
            <a:srgbClr val="FFFF00"/>
          </a:solidFill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b="1" i="1" dirty="0">
                <a:latin typeface="Calibri" pitchFamily="34" charset="0"/>
                <a:cs typeface="Calibri" pitchFamily="34" charset="0"/>
              </a:rPr>
              <a:t>Обеспечена безопасность участников Великорецкого крестного хода</a:t>
            </a:r>
            <a:endParaRPr lang="ru-RU" sz="2000" b="1" i="1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5" name="TextBox 3"/>
          <p:cNvSpPr txBox="1">
            <a:spLocks noChangeArrowheads="1"/>
          </p:cNvSpPr>
          <p:nvPr/>
        </p:nvSpPr>
        <p:spPr bwMode="auto">
          <a:xfrm>
            <a:off x="449287" y="4334032"/>
            <a:ext cx="2664296" cy="83099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>
                <a:solidFill>
                  <a:srgbClr val="40404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Подведомственным министерству КОГАУ «Дом дружба народов» проведено 35 мероприятий по государственному заданию</a:t>
            </a:r>
            <a:endParaRPr lang="ru-RU" altLang="ru-RU" sz="1200" b="1" i="1" dirty="0">
              <a:latin typeface="Calibri" pitchFamily="34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37" name="TextBox 8"/>
          <p:cNvSpPr txBox="1">
            <a:spLocks noChangeArrowheads="1"/>
          </p:cNvSpPr>
          <p:nvPr/>
        </p:nvSpPr>
        <p:spPr bwMode="auto">
          <a:xfrm>
            <a:off x="6012160" y="4365104"/>
            <a:ext cx="2808437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200" b="1" i="1" dirty="0">
                <a:latin typeface="Calibri" pitchFamily="34" charset="0"/>
                <a:cs typeface="Calibri" pitchFamily="34" charset="0"/>
              </a:rPr>
              <a:t>Проведен региональный национальный праздник «Сабантуй»</a:t>
            </a:r>
          </a:p>
        </p:txBody>
      </p:sp>
      <p:pic>
        <p:nvPicPr>
          <p:cNvPr id="2" name="Picture 2" descr="https://xn----7sbbfrtj7bkdk8b3heh.xn--p1ai/upload/iblock/c7d/c7d3f998c7dba092686599ad03531c43.jpg">
            <a:extLst>
              <a:ext uri="{FF2B5EF4-FFF2-40B4-BE49-F238E27FC236}">
                <a16:creationId xmlns:a16="http://schemas.microsoft.com/office/drawing/2014/main" id="{F5503F6F-A857-7A71-C314-927B93D4D1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551" y="4397676"/>
            <a:ext cx="2795563" cy="246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Box 13"/>
          <p:cNvSpPr txBox="1">
            <a:spLocks noChangeArrowheads="1"/>
          </p:cNvSpPr>
          <p:nvPr/>
        </p:nvSpPr>
        <p:spPr bwMode="auto">
          <a:xfrm>
            <a:off x="1173163" y="2060575"/>
            <a:ext cx="189071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ДОСТИЖЕНИЕ ПОКАЗАТЕЛЕЙ</a:t>
            </a:r>
          </a:p>
        </p:txBody>
      </p:sp>
      <p:graphicFrame>
        <p:nvGraphicFramePr>
          <p:cNvPr id="12" name="Диаграмма 2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89181618"/>
              </p:ext>
            </p:extLst>
          </p:nvPr>
        </p:nvGraphicFramePr>
        <p:xfrm>
          <a:off x="5584825" y="2444750"/>
          <a:ext cx="3027363" cy="26177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030" name="TextBox 21"/>
          <p:cNvSpPr txBox="1">
            <a:spLocks noChangeArrowheads="1"/>
          </p:cNvSpPr>
          <p:nvPr/>
        </p:nvSpPr>
        <p:spPr bwMode="auto">
          <a:xfrm>
            <a:off x="6221413" y="2022475"/>
            <a:ext cx="1960562" cy="25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ВЫПОЛНЕНИЕ МЕРОПРИЯТИЙ</a:t>
            </a:r>
          </a:p>
        </p:txBody>
      </p:sp>
      <p:sp>
        <p:nvSpPr>
          <p:cNvPr id="6149" name="TextBox 22"/>
          <p:cNvSpPr txBox="1">
            <a:spLocks noChangeArrowheads="1"/>
          </p:cNvSpPr>
          <p:nvPr/>
        </p:nvSpPr>
        <p:spPr bwMode="auto">
          <a:xfrm>
            <a:off x="6712022" y="3387725"/>
            <a:ext cx="772969" cy="600164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Степень 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825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выполнения: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97,6%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endParaRPr kumimoji="0" lang="ru-RU" altLang="ru-RU" sz="825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+mn-cs"/>
            </a:endParaRPr>
          </a:p>
        </p:txBody>
      </p:sp>
      <p:sp>
        <p:nvSpPr>
          <p:cNvPr id="1032" name="TextBox 23"/>
          <p:cNvSpPr txBox="1">
            <a:spLocks noChangeArrowheads="1"/>
          </p:cNvSpPr>
          <p:nvPr/>
        </p:nvSpPr>
        <p:spPr bwMode="auto">
          <a:xfrm>
            <a:off x="3825145" y="1771650"/>
            <a:ext cx="1391727" cy="4154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ОСВОЕНИЕ СРЕДСТВ </a:t>
            </a:r>
          </a:p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050" b="1" i="0" u="none" strike="noStrike" kern="1200" cap="none" spc="0" normalizeH="0" baseline="0" noProof="0" dirty="0">
                <a:ln>
                  <a:noFill/>
                </a:ln>
                <a:solidFill>
                  <a:srgbClr val="2C3C43">
                    <a:lumMod val="75000"/>
                  </a:srgbClr>
                </a:solidFill>
                <a:effectLst/>
                <a:uLnTx/>
                <a:uFillTx/>
                <a:latin typeface="Calibri" pitchFamily="34" charset="0"/>
                <a:ea typeface="+mn-ea"/>
                <a:cs typeface="Arial" charset="0"/>
              </a:rPr>
              <a:t>(ТЫС. РУБЛЕЙ)</a:t>
            </a:r>
            <a:endParaRPr kumimoji="0" lang="ru-RU" sz="10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itchFamily="34" charset="0"/>
              <a:ea typeface="+mn-ea"/>
              <a:cs typeface="Arial" charset="0"/>
            </a:endParaRPr>
          </a:p>
        </p:txBody>
      </p:sp>
      <p:sp>
        <p:nvSpPr>
          <p:cNvPr id="11271" name="TextBox 36"/>
          <p:cNvSpPr txBox="1">
            <a:spLocks noChangeArrowheads="1"/>
          </p:cNvSpPr>
          <p:nvPr/>
        </p:nvSpPr>
        <p:spPr bwMode="auto">
          <a:xfrm>
            <a:off x="1817688" y="1052513"/>
            <a:ext cx="5508625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ИТОГИ ХОДА РЕАЛИЗАЦИИ ГОСУДАРСТВЕННОЙ ПРОГРАММЫ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itchFamily="18" charset="2"/>
              <a:buNone/>
              <a:tabLst/>
              <a:defRPr/>
            </a:pPr>
            <a:r>
              <a:rPr kumimoji="0" lang="ru-RU" altLang="ru-RU" sz="15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itchFamily="34" charset="0"/>
                <a:ea typeface="+mn-ea"/>
                <a:cs typeface="+mn-cs"/>
              </a:rPr>
              <a:t>в 2023  году </a:t>
            </a:r>
          </a:p>
        </p:txBody>
      </p:sp>
      <p:graphicFrame>
        <p:nvGraphicFramePr>
          <p:cNvPr id="13" name="Диаграмма 33"/>
          <p:cNvGraphicFramePr>
            <a:graphicFrameLocks/>
          </p:cNvGraphicFramePr>
          <p:nvPr/>
        </p:nvGraphicFramePr>
        <p:xfrm>
          <a:off x="138113" y="2374900"/>
          <a:ext cx="3252787" cy="29067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6154" name="TextBox 31"/>
          <p:cNvSpPr txBox="1">
            <a:spLocks noChangeArrowheads="1"/>
          </p:cNvSpPr>
          <p:nvPr/>
        </p:nvSpPr>
        <p:spPr bwMode="auto">
          <a:xfrm>
            <a:off x="1619655" y="3494088"/>
            <a:ext cx="704039" cy="334707"/>
          </a:xfrm>
          <a:prstGeom prst="rect">
            <a:avLst/>
          </a:prstGeom>
          <a:noFill/>
          <a:ln>
            <a:noFill/>
          </a:ln>
        </p:spPr>
        <p:txBody>
          <a:bodyPr wrap="non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7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Достигнуты: </a:t>
            </a:r>
          </a:p>
          <a:p>
            <a:pPr marL="0" marR="0" lvl="0" indent="0" algn="ct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 3" panose="05040102010807070707" pitchFamily="18" charset="2"/>
              <a:buNone/>
              <a:tabLst/>
              <a:defRPr/>
            </a:pPr>
            <a:r>
              <a:rPr kumimoji="0" lang="ru-RU" altLang="ru-RU" sz="825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85,7%</a:t>
            </a:r>
          </a:p>
        </p:txBody>
      </p:sp>
      <p:sp>
        <p:nvSpPr>
          <p:cNvPr id="11274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F52A1C12-1F00-47B3-A2F6-39C8B8ECBBA2}" type="slidenum">
              <a:rPr kumimoji="0" lang="ru-RU" altLang="ru-RU" sz="6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3429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altLang="ru-RU" sz="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graphicFrame>
        <p:nvGraphicFramePr>
          <p:cNvPr id="2" name="Диаграмма 4">
            <a:extLst>
              <a:ext uri="{FF2B5EF4-FFF2-40B4-BE49-F238E27FC236}">
                <a16:creationId xmlns:a16="http://schemas.microsoft.com/office/drawing/2014/main" id="{217BE73C-274E-CF5A-0324-50001298D1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47303721"/>
              </p:ext>
            </p:extLst>
          </p:nvPr>
        </p:nvGraphicFramePr>
        <p:xfrm>
          <a:off x="3000364" y="1857364"/>
          <a:ext cx="3351224" cy="45037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Box 4"/>
          <p:cNvSpPr txBox="1">
            <a:spLocks noChangeArrowheads="1"/>
          </p:cNvSpPr>
          <p:nvPr/>
        </p:nvSpPr>
        <p:spPr bwMode="auto">
          <a:xfrm>
            <a:off x="395288" y="260350"/>
            <a:ext cx="84978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СВЕДЕНИЯ О ДОСТИЖЕНИИ ЗНАЧЕНИЙ ЦЕЛЕВЫХ ПОКАЗАТЕЛЕЙ ЭФФЕКТИВНОСТИ РЕАЛИЗАЦИИ ГОСПРОГРАММЫ В 2023 ГОДУ</a:t>
            </a:r>
          </a:p>
        </p:txBody>
      </p: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468313" y="1470025"/>
            <a:ext cx="4452937" cy="1027113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ts val="14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ru-RU" altLang="ru-RU" sz="1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граждан в Кировской области, положительно оценивающих состояние межнациональных (межэтнических) отношений, в общей численности граждан, проживающих в Кировской области 87,5% (план – 87,2%)</a:t>
            </a:r>
            <a:endParaRPr lang="ru-RU" altLang="ru-RU" sz="1200" b="1" dirty="0">
              <a:solidFill>
                <a:srgbClr val="C00000"/>
              </a:solidFill>
            </a:endParaRPr>
          </a:p>
          <a:p>
            <a:pPr algn="just">
              <a:lnSpc>
                <a:spcPts val="14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ru-RU" altLang="ru-RU" sz="1200" b="1" i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983163" y="2003425"/>
            <a:ext cx="3908425" cy="1169988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ts val="14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ru-RU" altLang="ru-RU" sz="1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Доля муниципальных образований Кировской области, применяющих систему самообложения граждан, в общем количестве муниципальных образований Кировской области, принявших решение о введении самообложения граждан на местном референдуме – 100%  (план – 100%) </a:t>
            </a:r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983163" y="4005064"/>
            <a:ext cx="3908425" cy="990015"/>
          </a:xfrm>
          <a:prstGeom prst="rect">
            <a:avLst/>
          </a:prstGeom>
          <a:solidFill>
            <a:schemeClr val="bg2"/>
          </a:solidFill>
          <a:ln w="28575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>
            <a:lvl1pPr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>
                <a:solidFill>
                  <a:srgbClr val="404040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600">
                <a:solidFill>
                  <a:srgbClr val="404040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400">
                <a:solidFill>
                  <a:srgbClr val="404040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ts val="1000"/>
              </a:spcBef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5pPr>
            <a:lvl6pPr marL="25146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6pPr>
            <a:lvl7pPr marL="29718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7pPr>
            <a:lvl8pPr marL="34290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8pPr>
            <a:lvl9pPr marL="3886200" indent="-228600" defTabSz="457200" eaLnBrk="0" fontAlgn="base" hangingPunct="0"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anose="05040102010807070707" pitchFamily="18" charset="2"/>
              <a:buChar char=""/>
              <a:defRPr sz="1200">
                <a:solidFill>
                  <a:srgbClr val="404040"/>
                </a:solidFill>
                <a:latin typeface="Trebuchet MS" panose="020B0603020202020204" pitchFamily="34" charset="0"/>
              </a:defRPr>
            </a:lvl9pPr>
          </a:lstStyle>
          <a:p>
            <a:pPr algn="just">
              <a:lnSpc>
                <a:spcPts val="14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r>
              <a:rPr lang="ru-RU" altLang="ru-RU" sz="1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Количество лиц, замещающих муниципальные должности, и муниципальных служащих органов местного самоуправления, повысивших квалификацию  и прошедших профессиональную переподготовку – 505 человек (план –  350 человек)</a:t>
            </a:r>
          </a:p>
        </p:txBody>
      </p:sp>
      <p:graphicFrame>
        <p:nvGraphicFramePr>
          <p:cNvPr id="8" name="Диаграмма 4"/>
          <p:cNvGraphicFramePr>
            <a:graphicFrameLocks/>
          </p:cNvGraphicFramePr>
          <p:nvPr/>
        </p:nvGraphicFramePr>
        <p:xfrm>
          <a:off x="287338" y="2446338"/>
          <a:ext cx="4518025" cy="35528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fld id="{423C89CE-F469-4071-87D3-1A7EEF5CE238}" type="slidenum">
              <a:rPr lang="ru-RU" altLang="ru-RU">
                <a:solidFill>
                  <a:schemeClr val="bg1"/>
                </a:solidFill>
              </a:rPr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</a:pPr>
              <a:t>3</a:t>
            </a:fld>
            <a:endParaRPr lang="ru-RU" alt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403350" y="1628775"/>
            <a:ext cx="7561263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17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fld id="{13407E28-34BB-4541-8EFE-B2B63F1888AF}" type="slidenum">
              <a:rPr lang="ru-RU" altLang="ru-RU">
                <a:solidFill>
                  <a:schemeClr val="bg1"/>
                </a:solidFill>
              </a:rPr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</a:pPr>
              <a:t>4</a:t>
            </a:fld>
            <a:endParaRPr lang="ru-RU" altLang="ru-RU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765175"/>
            <a:ext cx="84645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19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5126" name="TextBox 18"/>
          <p:cNvSpPr txBox="1">
            <a:spLocks noChangeArrowheads="1"/>
          </p:cNvSpPr>
          <p:nvPr/>
        </p:nvSpPr>
        <p:spPr bwMode="auto">
          <a:xfrm>
            <a:off x="169863" y="1169988"/>
            <a:ext cx="935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50" y="1773238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Задача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388" y="1554163"/>
            <a:ext cx="720725" cy="31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388" y="2205038"/>
            <a:ext cx="865187" cy="158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1071563" y="981075"/>
            <a:ext cx="7893050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5882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3325" name="TextBox 32"/>
          <p:cNvSpPr txBox="1">
            <a:spLocks noChangeArrowheads="1"/>
          </p:cNvSpPr>
          <p:nvPr/>
        </p:nvSpPr>
        <p:spPr bwMode="auto">
          <a:xfrm>
            <a:off x="1187450" y="1125538"/>
            <a:ext cx="720090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ru-RU" altLang="ru-RU" sz="2000" b="1">
                <a:solidFill>
                  <a:srgbClr val="002060"/>
                </a:solidFill>
                <a:latin typeface="Calibri" pitchFamily="34" charset="0"/>
                <a:cs typeface="Calibri" pitchFamily="34" charset="0"/>
              </a:rPr>
              <a:t>Развитие гражданской активности </a:t>
            </a:r>
          </a:p>
        </p:txBody>
      </p:sp>
      <p:sp>
        <p:nvSpPr>
          <p:cNvPr id="13326" name="TextBox 33"/>
          <p:cNvSpPr txBox="1">
            <a:spLocks noChangeArrowheads="1"/>
          </p:cNvSpPr>
          <p:nvPr/>
        </p:nvSpPr>
        <p:spPr bwMode="auto">
          <a:xfrm>
            <a:off x="1573213" y="1654175"/>
            <a:ext cx="72072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lnSpc>
                <a:spcPts val="16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Создание условий для обеспечения развития институтов гражданского общества в Кировской области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493640" y="3581417"/>
            <a:ext cx="7390728" cy="102726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2022 год – 69 заявок на общую сумму 30,221 млн. руб. поступило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на участие в региональном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конкурсе</a:t>
            </a:r>
          </a:p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31 проект – победитель на сумму 14 млн. руб.</a:t>
            </a:r>
          </a:p>
        </p:txBody>
      </p:sp>
      <p:sp>
        <p:nvSpPr>
          <p:cNvPr id="18" name="Прямоугольник 17"/>
          <p:cNvSpPr/>
          <p:nvPr/>
        </p:nvSpPr>
        <p:spPr>
          <a:xfrm rot="16200000">
            <a:off x="3732688" y="1581573"/>
            <a:ext cx="912634" cy="73907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outerShdw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anchor="ctr"/>
          <a:lstStyle/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2023 год – 91 заявка на общую сумму 59,000 млн. руб. поступила</a:t>
            </a:r>
            <a:b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на участие в региональном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грантовом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конкурсе</a:t>
            </a:r>
          </a:p>
          <a:p>
            <a:pPr algn="just">
              <a:defRPr/>
            </a:pP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      44 проекта – победителя на сумму 29,57 млн. руб.</a:t>
            </a:r>
          </a:p>
        </p:txBody>
      </p:sp>
      <p:sp>
        <p:nvSpPr>
          <p:cNvPr id="28" name="Заголовок 10"/>
          <p:cNvSpPr txBox="1">
            <a:spLocks/>
          </p:cNvSpPr>
          <p:nvPr/>
        </p:nvSpPr>
        <p:spPr bwMode="auto">
          <a:xfrm>
            <a:off x="900113" y="2385228"/>
            <a:ext cx="6984255" cy="98425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>
              <a:defRPr/>
            </a:pPr>
            <a:r>
              <a:rPr lang="ru-RU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Региональный </a:t>
            </a:r>
            <a:r>
              <a:rPr lang="ru-RU" sz="2000" b="1" i="1" dirty="0" err="1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грантовый</a:t>
            </a:r>
            <a:r>
              <a:rPr lang="ru-RU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конкурс социально ориентированных некоммерческих организаций </a:t>
            </a:r>
            <a:br>
              <a:rPr lang="ru-RU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2000" b="1" i="1" dirty="0">
                <a:solidFill>
                  <a:schemeClr val="tx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на реализацию социально значимых проектов (инициатив)</a:t>
            </a:r>
          </a:p>
        </p:txBody>
      </p:sp>
      <p:sp>
        <p:nvSpPr>
          <p:cNvPr id="19" name="Заголовок 10"/>
          <p:cNvSpPr txBox="1">
            <a:spLocks/>
          </p:cNvSpPr>
          <p:nvPr/>
        </p:nvSpPr>
        <p:spPr bwMode="auto">
          <a:xfrm>
            <a:off x="5508103" y="6059826"/>
            <a:ext cx="3456509" cy="48634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о проектах на сайте киров.гранты.рф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403350" y="1628775"/>
            <a:ext cx="7561263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lnSpc>
                <a:spcPts val="1600"/>
              </a:lnSpc>
              <a:defRPr/>
            </a:pPr>
            <a:r>
              <a:rPr lang="ru-RU" alt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Создание условий для обеспечения развития институтов гражданского общества в Кировской области</a:t>
            </a:r>
          </a:p>
        </p:txBody>
      </p:sp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1426361065"/>
              </p:ext>
            </p:extLst>
          </p:nvPr>
        </p:nvGraphicFramePr>
        <p:xfrm>
          <a:off x="214282" y="2399274"/>
          <a:ext cx="4989023" cy="4357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34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fld id="{423C89CE-F469-4071-87D3-1A7EEF5CE238}" type="slidenum">
              <a:rPr lang="ru-RU" altLang="ru-RU">
                <a:solidFill>
                  <a:schemeClr val="bg1"/>
                </a:solidFill>
              </a:rPr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</a:pPr>
              <a:t>5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765175"/>
            <a:ext cx="84645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5126" name="TextBox 18"/>
          <p:cNvSpPr txBox="1">
            <a:spLocks noChangeArrowheads="1"/>
          </p:cNvSpPr>
          <p:nvPr/>
        </p:nvSpPr>
        <p:spPr bwMode="auto">
          <a:xfrm>
            <a:off x="169863" y="1169988"/>
            <a:ext cx="935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50" y="1773238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Задача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388" y="1554163"/>
            <a:ext cx="720725" cy="31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388" y="2205038"/>
            <a:ext cx="865187" cy="158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1071563" y="981075"/>
            <a:ext cx="7893050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5882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104900" y="1008063"/>
            <a:ext cx="7683500" cy="3143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Развитие гражданской активности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" name="Заголовок 10"/>
          <p:cNvSpPr txBox="1">
            <a:spLocks/>
          </p:cNvSpPr>
          <p:nvPr/>
        </p:nvSpPr>
        <p:spPr bwMode="auto">
          <a:xfrm>
            <a:off x="5203305" y="6208739"/>
            <a:ext cx="3760907" cy="4429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о проектах на сайте киров.гранты.рф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4188" y="4428270"/>
            <a:ext cx="2671747" cy="17804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2435333"/>
            <a:ext cx="1800200" cy="24529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Схема 13"/>
          <p:cNvGraphicFramePr/>
          <p:nvPr>
            <p:extLst>
              <p:ext uri="{D42A27DB-BD31-4B8C-83A1-F6EECF244321}">
                <p14:modId xmlns:p14="http://schemas.microsoft.com/office/powerpoint/2010/main" val="2871788685"/>
              </p:ext>
            </p:extLst>
          </p:nvPr>
        </p:nvGraphicFramePr>
        <p:xfrm>
          <a:off x="233162" y="1152433"/>
          <a:ext cx="6229926" cy="50563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340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358214" y="6286520"/>
            <a:ext cx="512763" cy="365125"/>
          </a:xfrm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fld id="{423C89CE-F469-4071-87D3-1A7EEF5CE238}" type="slidenum">
              <a:rPr lang="ru-RU" altLang="ru-RU">
                <a:solidFill>
                  <a:schemeClr val="bg1"/>
                </a:solidFill>
              </a:rPr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</a:pPr>
              <a:t>6</a:t>
            </a:fld>
            <a:endParaRPr lang="ru-RU" altLang="ru-RU" dirty="0">
              <a:solidFill>
                <a:schemeClr val="bg1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765175"/>
            <a:ext cx="84645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342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16" name="Заголовок 10"/>
          <p:cNvSpPr txBox="1">
            <a:spLocks/>
          </p:cNvSpPr>
          <p:nvPr/>
        </p:nvSpPr>
        <p:spPr bwMode="auto">
          <a:xfrm>
            <a:off x="5203305" y="6208739"/>
            <a:ext cx="3760907" cy="44290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r" defTabSz="342900" rtl="0" eaLnBrk="0" fontAlgn="base" hangingPunct="0">
              <a:spcBef>
                <a:spcPct val="0"/>
              </a:spcBef>
              <a:spcAft>
                <a:spcPct val="0"/>
              </a:spcAft>
              <a:defRPr sz="405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2pPr>
            <a:lvl3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3pPr>
            <a:lvl4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4pPr>
            <a:lvl5pPr algn="l" defTabSz="342900" rtl="0" eaLnBrk="0" fontAlgn="base" hangingPunct="0">
              <a:spcBef>
                <a:spcPct val="0"/>
              </a:spcBef>
              <a:spcAft>
                <a:spcPct val="0"/>
              </a:spcAft>
              <a:defRPr sz="2700">
                <a:solidFill>
                  <a:schemeClr val="accent1"/>
                </a:solidFill>
                <a:latin typeface="Trebuchet MS" panose="020B0603020202020204" pitchFamily="34" charset="0"/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16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информация о проектах на сайте киров.гранты.рф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A59B29E-886E-BA9C-2E56-1F9A1309688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3085" y="986533"/>
            <a:ext cx="2583127" cy="17220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741" y="4415550"/>
            <a:ext cx="2518901" cy="16784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8985" y="2708618"/>
            <a:ext cx="2494437" cy="1663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11542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BB998F-F334-42F9-B2C5-6010784760ED}" type="slidenum">
              <a:rPr lang="ru-RU" altLang="ru-RU" smtClean="0"/>
              <a:pPr/>
              <a:t>7</a:t>
            </a:fld>
            <a:endParaRPr lang="ru-RU" altLang="ru-RU"/>
          </a:p>
        </p:txBody>
      </p:sp>
      <p:sp>
        <p:nvSpPr>
          <p:cNvPr id="216" name="Прямоугольник 215"/>
          <p:cNvSpPr/>
          <p:nvPr/>
        </p:nvSpPr>
        <p:spPr>
          <a:xfrm>
            <a:off x="273023" y="753925"/>
            <a:ext cx="8727743" cy="5572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91" name="Google Shape;378;p6"/>
          <p:cNvGrpSpPr/>
          <p:nvPr/>
        </p:nvGrpSpPr>
        <p:grpSpPr>
          <a:xfrm>
            <a:off x="8228309" y="879279"/>
            <a:ext cx="487095" cy="428430"/>
            <a:chOff x="8363272" y="358325"/>
            <a:chExt cx="589460" cy="575923"/>
          </a:xfrm>
          <a:effectLst/>
        </p:grpSpPr>
        <p:sp>
          <p:nvSpPr>
            <p:cNvPr id="392" name="Google Shape;379;p6"/>
            <p:cNvSpPr/>
            <p:nvPr/>
          </p:nvSpPr>
          <p:spPr>
            <a:xfrm>
              <a:off x="8449150" y="453475"/>
              <a:ext cx="425371" cy="402431"/>
            </a:xfrm>
            <a:custGeom>
              <a:avLst/>
              <a:gdLst/>
              <a:ahLst/>
              <a:cxnLst/>
              <a:rect l="l" t="t" r="r" b="b"/>
              <a:pathLst>
                <a:path w="17621" h="16669" extrusionOk="0">
                  <a:moveTo>
                    <a:pt x="0" y="16574"/>
                  </a:moveTo>
                  <a:lnTo>
                    <a:pt x="0" y="239"/>
                  </a:lnTo>
                  <a:lnTo>
                    <a:pt x="8953" y="8525"/>
                  </a:lnTo>
                  <a:lnTo>
                    <a:pt x="17621" y="48"/>
                  </a:lnTo>
                  <a:lnTo>
                    <a:pt x="17621" y="16622"/>
                  </a:lnTo>
                  <a:lnTo>
                    <a:pt x="15002" y="16669"/>
                  </a:lnTo>
                  <a:lnTo>
                    <a:pt x="15049" y="4953"/>
                  </a:lnTo>
                  <a:lnTo>
                    <a:pt x="2762" y="16336"/>
                  </a:lnTo>
                  <a:lnTo>
                    <a:pt x="2762" y="0"/>
                  </a:lnTo>
                </a:path>
              </a:pathLst>
            </a:custGeom>
            <a:noFill/>
            <a:ln w="19050" cap="flat" cmpd="sng">
              <a:solidFill>
                <a:srgbClr val="5383BD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393" name="Google Shape;380;p6"/>
            <p:cNvSpPr>
              <a:spLocks noChangeAspect="1"/>
            </p:cNvSpPr>
            <p:nvPr/>
          </p:nvSpPr>
          <p:spPr>
            <a:xfrm>
              <a:off x="8363272" y="358325"/>
              <a:ext cx="589460" cy="575923"/>
            </a:xfrm>
            <a:prstGeom prst="roundRect">
              <a:avLst>
                <a:gd name="adj" fmla="val 16667"/>
              </a:avLst>
            </a:prstGeom>
            <a:noFill/>
            <a:ln w="19050" cap="flat" cmpd="sng">
              <a:solidFill>
                <a:srgbClr val="5383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4D7D9F"/>
                </a:solidFill>
              </a:endParaRPr>
            </a:p>
          </p:txBody>
        </p:sp>
        <p:sp>
          <p:nvSpPr>
            <p:cNvPr id="394" name="Google Shape;381;p6"/>
            <p:cNvSpPr/>
            <p:nvPr/>
          </p:nvSpPr>
          <p:spPr>
            <a:xfrm>
              <a:off x="8395081" y="390803"/>
              <a:ext cx="529200" cy="509700"/>
            </a:xfrm>
            <a:prstGeom prst="roundRect">
              <a:avLst>
                <a:gd name="adj" fmla="val 16667"/>
              </a:avLst>
            </a:prstGeom>
            <a:noFill/>
            <a:ln w="9525" cap="flat" cmpd="sng">
              <a:solidFill>
                <a:srgbClr val="5383BD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 dirty="0">
                <a:solidFill>
                  <a:srgbClr val="4D7D9F"/>
                </a:solidFill>
              </a:endParaRPr>
            </a:p>
          </p:txBody>
        </p:sp>
      </p:grpSp>
      <p:sp>
        <p:nvSpPr>
          <p:cNvPr id="397" name="TextBox 396"/>
          <p:cNvSpPr txBox="1"/>
          <p:nvPr/>
        </p:nvSpPr>
        <p:spPr>
          <a:xfrm>
            <a:off x="-928726" y="2369714"/>
            <a:ext cx="357789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400" b="1" kern="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397</a:t>
            </a:r>
            <a:endParaRPr lang="ru-RU" sz="2400" b="1" kern="0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  <a:p>
            <a:pPr algn="ctr">
              <a:lnSpc>
                <a:spcPct val="80000"/>
              </a:lnSpc>
            </a:pPr>
            <a:r>
              <a:rPr lang="en-US" sz="1400" b="1" kern="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ИНИЦИАТИВ</a:t>
            </a:r>
            <a:br>
              <a:rPr lang="ru-RU" sz="1400" b="1" kern="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</a:br>
            <a:r>
              <a:rPr lang="en-US" sz="1400" b="1" kern="0" dirty="0">
                <a:solidFill>
                  <a:schemeClr val="accent1">
                    <a:lumMod val="50000"/>
                  </a:schemeClr>
                </a:solidFill>
                <a:cs typeface="Tahoma" pitchFamily="34" charset="0"/>
              </a:rPr>
              <a:t> ЖИТЕЛЕЙ</a:t>
            </a:r>
            <a:endParaRPr lang="ru-RU" sz="1400" b="1" kern="0" dirty="0">
              <a:solidFill>
                <a:schemeClr val="accent1">
                  <a:lumMod val="50000"/>
                </a:schemeClr>
              </a:solidFill>
              <a:cs typeface="Tahoma" pitchFamily="34" charset="0"/>
            </a:endParaRPr>
          </a:p>
        </p:txBody>
      </p:sp>
      <p:sp>
        <p:nvSpPr>
          <p:cNvPr id="398" name="Прямоугольник 397"/>
          <p:cNvSpPr/>
          <p:nvPr/>
        </p:nvSpPr>
        <p:spPr>
          <a:xfrm>
            <a:off x="-95683" y="3095194"/>
            <a:ext cx="1952764" cy="41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1600" b="1" kern="0" dirty="0">
                <a:solidFill>
                  <a:srgbClr val="325886"/>
                </a:solidFill>
                <a:cs typeface="Tahoma" pitchFamily="34" charset="0"/>
              </a:rPr>
              <a:t>21</a:t>
            </a:r>
            <a:r>
              <a:rPr lang="ru-RU" sz="1600" b="1" kern="0" dirty="0">
                <a:solidFill>
                  <a:srgbClr val="325886"/>
                </a:solidFill>
                <a:cs typeface="Tahoma" pitchFamily="34" charset="0"/>
              </a:rPr>
              <a:t> </a:t>
            </a:r>
            <a:r>
              <a:rPr lang="ru-RU" sz="1400" b="1" kern="0" dirty="0">
                <a:solidFill>
                  <a:srgbClr val="325886"/>
                </a:solidFill>
                <a:cs typeface="Tahoma" pitchFamily="34" charset="0"/>
              </a:rPr>
              <a:t>ОТКАЗ </a:t>
            </a:r>
            <a:br>
              <a:rPr lang="ru-RU" sz="1400" b="1" kern="0" dirty="0">
                <a:solidFill>
                  <a:srgbClr val="4376B3"/>
                </a:solidFill>
                <a:cs typeface="Tahoma" pitchFamily="34" charset="0"/>
              </a:rPr>
            </a:br>
            <a:r>
              <a:rPr lang="ru-RU" sz="1050" b="1" kern="0" dirty="0">
                <a:solidFill>
                  <a:srgbClr val="4376B3"/>
                </a:solidFill>
                <a:cs typeface="Tahoma" pitchFamily="34" charset="0"/>
              </a:rPr>
              <a:t>ОТ РЕАЛИЗАЦИИ</a:t>
            </a:r>
            <a:endParaRPr lang="ru-RU" sz="1050" dirty="0">
              <a:solidFill>
                <a:srgbClr val="4376B3"/>
              </a:solidFill>
            </a:endParaRPr>
          </a:p>
        </p:txBody>
      </p:sp>
      <p:sp>
        <p:nvSpPr>
          <p:cNvPr id="399" name="TextBox 398"/>
          <p:cNvSpPr txBox="1"/>
          <p:nvPr/>
        </p:nvSpPr>
        <p:spPr>
          <a:xfrm>
            <a:off x="1805075" y="1116512"/>
            <a:ext cx="1409603" cy="6694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D9124A"/>
                </a:solidFill>
                <a:cs typeface="Tahoma" pitchFamily="34" charset="0"/>
              </a:rPr>
              <a:t>549</a:t>
            </a:r>
            <a:endParaRPr lang="ru-RU" sz="2400" b="1" kern="0" dirty="0">
              <a:solidFill>
                <a:srgbClr val="D9124A"/>
              </a:solidFill>
              <a:cs typeface="Tahoma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ru-RU" sz="1600" b="1" kern="0" dirty="0">
                <a:solidFill>
                  <a:srgbClr val="4376B3"/>
                </a:solidFill>
                <a:cs typeface="Tahoma" pitchFamily="34" charset="0"/>
              </a:rPr>
              <a:t>собраний</a:t>
            </a:r>
          </a:p>
        </p:txBody>
      </p:sp>
      <p:sp>
        <p:nvSpPr>
          <p:cNvPr id="400" name="TextBox 399"/>
          <p:cNvSpPr txBox="1"/>
          <p:nvPr/>
        </p:nvSpPr>
        <p:spPr>
          <a:xfrm>
            <a:off x="4789039" y="1071546"/>
            <a:ext cx="2458106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b="1" kern="0" dirty="0">
                <a:solidFill>
                  <a:srgbClr val="D9124A"/>
                </a:solidFill>
                <a:cs typeface="Tahoma" pitchFamily="34" charset="0"/>
              </a:rPr>
              <a:t>&gt;100 000</a:t>
            </a:r>
            <a:endParaRPr lang="ru-RU" sz="2400" b="1" kern="0" dirty="0">
              <a:solidFill>
                <a:srgbClr val="D9124A"/>
              </a:solidFill>
              <a:cs typeface="Tahoma" pitchFamily="34" charset="0"/>
            </a:endParaRPr>
          </a:p>
          <a:p>
            <a:pPr algn="ctr">
              <a:lnSpc>
                <a:spcPct val="75000"/>
              </a:lnSpc>
            </a:pPr>
            <a:r>
              <a:rPr lang="ru-RU" sz="1600" b="1" kern="0" dirty="0">
                <a:solidFill>
                  <a:srgbClr val="4376B3"/>
                </a:solidFill>
                <a:cs typeface="Tahoma" pitchFamily="34" charset="0"/>
              </a:rPr>
              <a:t>участников собраний</a:t>
            </a:r>
          </a:p>
        </p:txBody>
      </p:sp>
      <p:pic>
        <p:nvPicPr>
          <p:cNvPr id="401" name="Рисунок 400"/>
          <p:cNvPicPr>
            <a:picLocks noChangeAspect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1934" y="1176063"/>
            <a:ext cx="714130" cy="535997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pic>
        <p:nvPicPr>
          <p:cNvPr id="402" name="Рисунок 401" descr="трудо.png"/>
          <p:cNvPicPr>
            <a:picLocks noChangeAspect="1"/>
          </p:cNvPicPr>
          <p:nvPr/>
        </p:nvPicPr>
        <p:blipFill rotWithShape="1"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>
                    <a14:imgEffect>
                      <a14:artisticTexturizer/>
                    </a14:imgEffect>
                  </a14:imgLayer>
                </a14:imgProps>
              </a:ext>
            </a:extLst>
          </a:blip>
          <a:srcRect l="30593" t="-14810"/>
          <a:stretch/>
        </p:blipFill>
        <p:spPr>
          <a:xfrm>
            <a:off x="1422128" y="1062680"/>
            <a:ext cx="411724" cy="68105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  <p:sp>
        <p:nvSpPr>
          <p:cNvPr id="403" name="TextBox 402"/>
          <p:cNvSpPr txBox="1"/>
          <p:nvPr/>
        </p:nvSpPr>
        <p:spPr>
          <a:xfrm>
            <a:off x="3120142" y="2317912"/>
            <a:ext cx="3577894" cy="7325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323</a:t>
            </a: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ПРОЕКТА</a:t>
            </a:r>
            <a:b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ПЛАНИРОВАЛОСЬ </a:t>
            </a:r>
            <a:b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К РЕАЛИЗАЦИИ</a:t>
            </a:r>
          </a:p>
        </p:txBody>
      </p:sp>
      <p:sp>
        <p:nvSpPr>
          <p:cNvPr id="404" name="Прямоугольник 403"/>
          <p:cNvSpPr/>
          <p:nvPr/>
        </p:nvSpPr>
        <p:spPr>
          <a:xfrm>
            <a:off x="6094420" y="1928802"/>
            <a:ext cx="2458221" cy="5656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kern="0" dirty="0">
                <a:solidFill>
                  <a:srgbClr val="C00000"/>
                </a:solidFill>
                <a:cs typeface="Tahoma" pitchFamily="34" charset="0"/>
              </a:rPr>
              <a:t>97% (313)</a:t>
            </a:r>
            <a:br>
              <a:rPr lang="ru-RU" sz="2000" b="1" kern="0" dirty="0">
                <a:solidFill>
                  <a:srgbClr val="C00000"/>
                </a:solidFill>
                <a:cs typeface="Tahoma" pitchFamily="34" charset="0"/>
              </a:rPr>
            </a:br>
            <a:r>
              <a:rPr lang="ru-RU" b="1" kern="0" dirty="0">
                <a:solidFill>
                  <a:srgbClr val="C00000"/>
                </a:solidFill>
                <a:cs typeface="Tahoma" pitchFamily="34" charset="0"/>
              </a:rPr>
              <a:t>РЕАЛИЗОВАНО</a:t>
            </a:r>
            <a:endParaRPr lang="ru-RU" sz="1200" dirty="0">
              <a:solidFill>
                <a:srgbClr val="C00000"/>
              </a:solidFill>
            </a:endParaRPr>
          </a:p>
        </p:txBody>
      </p:sp>
      <p:sp>
        <p:nvSpPr>
          <p:cNvPr id="405" name="Прямоугольник 404"/>
          <p:cNvSpPr/>
          <p:nvPr/>
        </p:nvSpPr>
        <p:spPr>
          <a:xfrm>
            <a:off x="2887698" y="3037992"/>
            <a:ext cx="4104456" cy="50199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05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в том числе 3 </a:t>
            </a: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проектов </a:t>
            </a:r>
            <a:b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не реализованных </a:t>
            </a:r>
            <a:b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1100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в прошлые периоды</a:t>
            </a:r>
          </a:p>
        </p:txBody>
      </p:sp>
      <p:sp>
        <p:nvSpPr>
          <p:cNvPr id="406" name="Левая фигурная скобка 405"/>
          <p:cNvSpPr/>
          <p:nvPr/>
        </p:nvSpPr>
        <p:spPr>
          <a:xfrm rot="10800000">
            <a:off x="1281716" y="2209512"/>
            <a:ext cx="360617" cy="1634060"/>
          </a:xfrm>
          <a:prstGeom prst="leftBrace">
            <a:avLst>
              <a:gd name="adj1" fmla="val 8333"/>
              <a:gd name="adj2" fmla="val 503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7" name="Прямоугольник 406"/>
          <p:cNvSpPr/>
          <p:nvPr/>
        </p:nvSpPr>
        <p:spPr>
          <a:xfrm>
            <a:off x="214282" y="285728"/>
            <a:ext cx="871543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ru-RU" sz="2500" b="1" kern="0" dirty="0">
                <a:solidFill>
                  <a:schemeClr val="accent5"/>
                </a:solidFill>
                <a:cs typeface="Tahoma" pitchFamily="34" charset="0"/>
              </a:rPr>
              <a:t>РЕАЛИЗАЦИЯ ПРОЕКТОВ ПО ПОДДЕРЖКЕ                     МЕСТНЫХ ИНИЦИАТИВ </a:t>
            </a:r>
          </a:p>
        </p:txBody>
      </p:sp>
      <p:sp>
        <p:nvSpPr>
          <p:cNvPr id="408" name="Левая фигурная скобка 407"/>
          <p:cNvSpPr/>
          <p:nvPr/>
        </p:nvSpPr>
        <p:spPr>
          <a:xfrm rot="10800000">
            <a:off x="5735579" y="1965511"/>
            <a:ext cx="360617" cy="1752575"/>
          </a:xfrm>
          <a:prstGeom prst="leftBrace">
            <a:avLst>
              <a:gd name="adj1" fmla="val 8333"/>
              <a:gd name="adj2" fmla="val 503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9" name="Прямоугольник 408"/>
          <p:cNvSpPr/>
          <p:nvPr/>
        </p:nvSpPr>
        <p:spPr>
          <a:xfrm>
            <a:off x="5929490" y="3110000"/>
            <a:ext cx="2853339" cy="4124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10 </a:t>
            </a: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ПРОЕКТОВ </a:t>
            </a:r>
            <a:b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НЕ РЕАЛИЗОВАНЫ В 2023 г.</a:t>
            </a:r>
            <a:endParaRPr lang="ru-RU" sz="100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0" name="Прямоугольник 409"/>
          <p:cNvSpPr/>
          <p:nvPr/>
        </p:nvSpPr>
        <p:spPr>
          <a:xfrm>
            <a:off x="5263962" y="2578186"/>
            <a:ext cx="4104456" cy="486287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kern="0" dirty="0">
                <a:solidFill>
                  <a:srgbClr val="2B67AF"/>
                </a:solidFill>
                <a:cs typeface="Tahoma" pitchFamily="34" charset="0"/>
              </a:rPr>
              <a:t>на сумму областной </a:t>
            </a:r>
            <a:br>
              <a:rPr lang="ru-RU" sz="1600" b="1" kern="0" dirty="0">
                <a:solidFill>
                  <a:srgbClr val="2B67AF"/>
                </a:solidFill>
                <a:cs typeface="Tahoma" pitchFamily="34" charset="0"/>
              </a:rPr>
            </a:br>
            <a:r>
              <a:rPr lang="ru-RU" sz="1600" b="1" kern="0" dirty="0">
                <a:solidFill>
                  <a:srgbClr val="2B67AF"/>
                </a:solidFill>
                <a:cs typeface="Tahoma" pitchFamily="34" charset="0"/>
              </a:rPr>
              <a:t>субсидии 355,7 млн.руб.</a:t>
            </a:r>
          </a:p>
        </p:txBody>
      </p:sp>
      <p:sp>
        <p:nvSpPr>
          <p:cNvPr id="412" name="Прямоугольник 411"/>
          <p:cNvSpPr/>
          <p:nvPr/>
        </p:nvSpPr>
        <p:spPr>
          <a:xfrm>
            <a:off x="1807579" y="2231864"/>
            <a:ext cx="20171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2</a:t>
            </a:r>
            <a:r>
              <a:rPr lang="en-US" sz="24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80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 млн. </a:t>
            </a:r>
            <a:r>
              <a:rPr lang="en-US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р</a:t>
            </a:r>
            <a:r>
              <a:rPr lang="ru-RU" sz="2000" b="1" kern="0" dirty="0" err="1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уб</a:t>
            </a: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.</a:t>
            </a:r>
            <a:endParaRPr lang="ru-RU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3" name="Прямоугольник 412"/>
          <p:cNvSpPr/>
          <p:nvPr/>
        </p:nvSpPr>
        <p:spPr>
          <a:xfrm>
            <a:off x="1329467" y="2779578"/>
            <a:ext cx="2920271" cy="991041"/>
          </a:xfrm>
          <a:prstGeom prst="rect">
            <a:avLst/>
          </a:prstGeom>
          <a:noFill/>
          <a:ln>
            <a:noFill/>
            <a:prstDash val="sysDash"/>
          </a:ln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+ 100 </a:t>
            </a: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млн.руб. </a:t>
            </a:r>
            <a:b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выделено по поручению Губернатора Соколова А.В.</a:t>
            </a:r>
          </a:p>
          <a:p>
            <a:pPr algn="ctr">
              <a:lnSpc>
                <a:spcPct val="80000"/>
              </a:lnSpc>
            </a:pPr>
            <a:r>
              <a:rPr lang="ru-RU" sz="20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ИТОГО 380 млн. руб</a:t>
            </a:r>
            <a:r>
              <a:rPr lang="ru-RU" sz="1600" b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. </a:t>
            </a:r>
          </a:p>
          <a:p>
            <a:pPr algn="ctr">
              <a:lnSpc>
                <a:spcPct val="80000"/>
              </a:lnSpc>
            </a:pPr>
            <a:endParaRPr lang="ru-RU" sz="9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4" name="TextBox 413"/>
          <p:cNvSpPr txBox="1"/>
          <p:nvPr/>
        </p:nvSpPr>
        <p:spPr>
          <a:xfrm>
            <a:off x="1807578" y="2815652"/>
            <a:ext cx="4697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rgbClr val="D9124A"/>
                </a:solidFill>
              </a:rPr>
              <a:t>!</a:t>
            </a:r>
          </a:p>
        </p:txBody>
      </p:sp>
      <p:sp>
        <p:nvSpPr>
          <p:cNvPr id="415" name="Левая фигурная скобка 414"/>
          <p:cNvSpPr/>
          <p:nvPr/>
        </p:nvSpPr>
        <p:spPr>
          <a:xfrm rot="10800000">
            <a:off x="3887797" y="2022186"/>
            <a:ext cx="360617" cy="1752575"/>
          </a:xfrm>
          <a:prstGeom prst="leftBrace">
            <a:avLst>
              <a:gd name="adj1" fmla="val 8333"/>
              <a:gd name="adj2" fmla="val 50300"/>
            </a:avLst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sz="1600"/>
          </a:p>
        </p:txBody>
      </p:sp>
      <p:sp>
        <p:nvSpPr>
          <p:cNvPr id="416" name="TextBox 415"/>
          <p:cNvSpPr txBox="1"/>
          <p:nvPr/>
        </p:nvSpPr>
        <p:spPr>
          <a:xfrm>
            <a:off x="5912034" y="3442029"/>
            <a:ext cx="2761196" cy="44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(не найден подрядчик, </a:t>
            </a:r>
            <a:br>
              <a:rPr lang="ru-RU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</a:br>
            <a:r>
              <a:rPr lang="ru-RU" sz="90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работы выполнены не в полном объеме, расторгнут контракт</a:t>
            </a:r>
            <a:r>
              <a:rPr lang="ru-RU" sz="1050" i="1" kern="0" dirty="0">
                <a:solidFill>
                  <a:schemeClr val="tx1">
                    <a:lumMod val="65000"/>
                    <a:lumOff val="35000"/>
                  </a:schemeClr>
                </a:solidFill>
                <a:cs typeface="Tahoma" pitchFamily="34" charset="0"/>
              </a:rPr>
              <a:t>)</a:t>
            </a:r>
            <a:endParaRPr lang="ru-RU" sz="1050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19" name="TextBox 6"/>
          <p:cNvSpPr txBox="1"/>
          <p:nvPr/>
        </p:nvSpPr>
        <p:spPr>
          <a:xfrm>
            <a:off x="1893258" y="5166882"/>
            <a:ext cx="67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</a:t>
            </a:r>
          </a:p>
        </p:txBody>
      </p:sp>
      <p:sp>
        <p:nvSpPr>
          <p:cNvPr id="425" name="TextBox 424"/>
          <p:cNvSpPr txBox="1"/>
          <p:nvPr/>
        </p:nvSpPr>
        <p:spPr>
          <a:xfrm>
            <a:off x="6050985" y="5134819"/>
            <a:ext cx="6750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до</a:t>
            </a:r>
          </a:p>
        </p:txBody>
      </p:sp>
      <p:sp>
        <p:nvSpPr>
          <p:cNvPr id="426" name="TextBox 425"/>
          <p:cNvSpPr txBox="1"/>
          <p:nvPr/>
        </p:nvSpPr>
        <p:spPr>
          <a:xfrm>
            <a:off x="7943880" y="5158476"/>
            <a:ext cx="9924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chemeClr val="bg1"/>
                </a:solidFill>
              </a:rPr>
              <a:t>после</a:t>
            </a:r>
          </a:p>
        </p:txBody>
      </p:sp>
      <p:sp>
        <p:nvSpPr>
          <p:cNvPr id="427" name="Номер слайда 1"/>
          <p:cNvSpPr txBox="1">
            <a:spLocks noChangeArrowheads="1"/>
          </p:cNvSpPr>
          <p:nvPr/>
        </p:nvSpPr>
        <p:spPr bwMode="auto">
          <a:xfrm>
            <a:off x="8358214" y="6286520"/>
            <a:ext cx="5127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3429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buFont typeface="Wingdings 3" pitchFamily="18" charset="2"/>
              <a:buChar char=""/>
              <a:tabLst/>
              <a:defRPr/>
            </a:pPr>
            <a:fld id="{423C89CE-F469-4071-87D3-1A7EEF5CE238}" type="slidenum">
              <a:rPr kumimoji="0" lang="ru-RU" altLang="ru-RU" sz="6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3429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buFont typeface="Wingdings 3" pitchFamily="18" charset="2"/>
                <a:buChar char=""/>
                <a:tabLst/>
                <a:defRPr/>
              </a:pPr>
              <a:t>7</a:t>
            </a:fld>
            <a:endParaRPr kumimoji="0" lang="ru-RU" altLang="ru-RU" sz="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  <p:pic>
        <p:nvPicPr>
          <p:cNvPr id="40" name="Picture 3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0984"/>
          <a:stretch/>
        </p:blipFill>
        <p:spPr bwMode="auto">
          <a:xfrm>
            <a:off x="1835696" y="4509120"/>
            <a:ext cx="2718380" cy="17177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" name="Picture 2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27" r="8872" b="21748"/>
          <a:stretch/>
        </p:blipFill>
        <p:spPr bwMode="auto">
          <a:xfrm>
            <a:off x="251520" y="4509120"/>
            <a:ext cx="2232248" cy="1726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1547664" y="5877272"/>
            <a:ext cx="72008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0" dirty="0">
                <a:solidFill>
                  <a:schemeClr val="bg1"/>
                </a:solidFill>
                <a:cs typeface="Tahoma" pitchFamily="34" charset="0"/>
              </a:rPr>
              <a:t>до</a:t>
            </a:r>
            <a:endParaRPr lang="ru-RU" sz="1000" b="1" kern="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2555776" y="5877272"/>
            <a:ext cx="72008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0" dirty="0">
                <a:solidFill>
                  <a:schemeClr val="bg1"/>
                </a:solidFill>
                <a:cs typeface="Tahoma" pitchFamily="34" charset="0"/>
              </a:rPr>
              <a:t>после</a:t>
            </a:r>
            <a:endParaRPr lang="ru-RU" sz="1000" b="1" kern="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0" y="6444297"/>
            <a:ext cx="5832648" cy="4137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sz="1200" b="1" dirty="0">
                <a:cs typeface="Arial" charset="0"/>
              </a:rPr>
              <a:t>Капитальный ремонт здания </a:t>
            </a:r>
            <a:r>
              <a:rPr lang="ru-RU" sz="1200" b="1" dirty="0" err="1">
                <a:cs typeface="Arial" charset="0"/>
              </a:rPr>
              <a:t>Светлополянского</a:t>
            </a:r>
            <a:r>
              <a:rPr lang="ru-RU" sz="1200" b="1" dirty="0">
                <a:cs typeface="Arial" charset="0"/>
              </a:rPr>
              <a:t> Дома культуры "Юность"</a:t>
            </a:r>
          </a:p>
          <a:p>
            <a:pPr>
              <a:lnSpc>
                <a:spcPct val="87000"/>
              </a:lnSpc>
              <a:spcBef>
                <a:spcPts val="13"/>
              </a:spcBef>
              <a:spcAft>
                <a:spcPts val="13"/>
              </a:spcAft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  <a:tab pos="3594100" algn="l"/>
                <a:tab pos="4043363" algn="l"/>
                <a:tab pos="4492625" algn="l"/>
              </a:tabLst>
            </a:pPr>
            <a:r>
              <a:rPr lang="ru-RU" sz="1200" b="1" dirty="0">
                <a:cs typeface="Arial" charset="0"/>
              </a:rPr>
              <a:t>пос. </a:t>
            </a:r>
            <a:r>
              <a:rPr lang="ru-RU" sz="1200" b="1" dirty="0" err="1">
                <a:cs typeface="Arial" charset="0"/>
              </a:rPr>
              <a:t>Светлополянск</a:t>
            </a:r>
            <a:r>
              <a:rPr lang="ru-RU" sz="1200" b="1" dirty="0">
                <a:cs typeface="Arial" charset="0"/>
              </a:rPr>
              <a:t> Верхнекамский муниципальный округ</a:t>
            </a:r>
          </a:p>
        </p:txBody>
      </p:sp>
      <p:pic>
        <p:nvPicPr>
          <p:cNvPr id="45" name="Picture 3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41" b="8956"/>
          <a:stretch/>
        </p:blipFill>
        <p:spPr bwMode="auto">
          <a:xfrm>
            <a:off x="6516216" y="4509120"/>
            <a:ext cx="2448272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4" name="Picture 2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490"/>
          <a:stretch/>
        </p:blipFill>
        <p:spPr bwMode="auto">
          <a:xfrm>
            <a:off x="4716016" y="4509120"/>
            <a:ext cx="2037574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5868144" y="5949280"/>
            <a:ext cx="72008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0" dirty="0">
                <a:solidFill>
                  <a:schemeClr val="bg1"/>
                </a:solidFill>
                <a:cs typeface="Tahoma" pitchFamily="34" charset="0"/>
              </a:rPr>
              <a:t>до</a:t>
            </a:r>
            <a:endParaRPr lang="ru-RU" sz="1000" b="1" kern="0" dirty="0">
              <a:solidFill>
                <a:schemeClr val="bg1"/>
              </a:solidFill>
              <a:cs typeface="Tahoma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8172400" y="5877272"/>
            <a:ext cx="720080" cy="2646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400" b="1" kern="0" dirty="0">
                <a:solidFill>
                  <a:schemeClr val="bg1"/>
                </a:solidFill>
                <a:cs typeface="Tahoma" pitchFamily="34" charset="0"/>
              </a:rPr>
              <a:t>после</a:t>
            </a:r>
            <a:endParaRPr lang="ru-RU" sz="1000" b="1" kern="0" dirty="0">
              <a:solidFill>
                <a:schemeClr val="bg1"/>
              </a:solidFill>
              <a:cs typeface="Tahoma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chemeClr val="bg1">
            <a:alpha val="98822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Номер слайда 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pPr>
              <a:spcBef>
                <a:spcPts val="1000"/>
              </a:spcBef>
              <a:buClr>
                <a:schemeClr val="accent1"/>
              </a:buClr>
              <a:buSzPct val="80000"/>
              <a:buFont typeface="Wingdings 3" pitchFamily="18" charset="2"/>
              <a:buChar char=""/>
            </a:pPr>
            <a:fld id="{140E8B39-7E30-43EF-A3E5-BD2043F2994F}" type="slidenum">
              <a:rPr lang="ru-RU" altLang="ru-RU">
                <a:solidFill>
                  <a:srgbClr val="404040"/>
                </a:solidFill>
              </a:rPr>
              <a:pPr>
                <a:spcBef>
                  <a:spcPts val="1000"/>
                </a:spcBef>
                <a:buClr>
                  <a:schemeClr val="accent1"/>
                </a:buClr>
                <a:buSzPct val="80000"/>
                <a:buFont typeface="Wingdings 3" pitchFamily="18" charset="2"/>
                <a:buChar char=""/>
              </a:pPr>
              <a:t>8</a:t>
            </a:fld>
            <a:endParaRPr lang="ru-RU" altLang="ru-RU">
              <a:solidFill>
                <a:srgbClr val="404040"/>
              </a:solidFill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765175"/>
            <a:ext cx="84645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367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Основные результаты реализации государственной программы в 2023 году</a:t>
            </a:r>
          </a:p>
        </p:txBody>
      </p:sp>
      <p:grpSp>
        <p:nvGrpSpPr>
          <p:cNvPr id="6" name="Group 4">
            <a:extLst>
              <a:ext uri="{FF2B5EF4-FFF2-40B4-BE49-F238E27FC236}">
                <a16:creationId xmlns:a16="http://schemas.microsoft.com/office/drawing/2014/main" id="{F73CB61D-77BB-E590-46F0-450C51DF2360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2699792" y="1006474"/>
            <a:ext cx="3179125" cy="746126"/>
            <a:chOff x="1409" y="614"/>
            <a:chExt cx="2647" cy="470"/>
          </a:xfrm>
        </p:grpSpPr>
        <p:sp>
          <p:nvSpPr>
            <p:cNvPr id="9" name="Rectangle 5">
              <a:extLst>
                <a:ext uri="{FF2B5EF4-FFF2-40B4-BE49-F238E27FC236}">
                  <a16:creationId xmlns:a16="http://schemas.microsoft.com/office/drawing/2014/main" id="{3425B4B9-F11A-5A55-F7F6-7B949DC861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09" y="6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0" name="Rectangle 6">
              <a:extLst>
                <a:ext uri="{FF2B5EF4-FFF2-40B4-BE49-F238E27FC236}">
                  <a16:creationId xmlns:a16="http://schemas.microsoft.com/office/drawing/2014/main" id="{C6B6FFE7-DA86-21AE-F34A-E04E13843E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3" y="6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1" name="Rectangle 7">
              <a:extLst>
                <a:ext uri="{FF2B5EF4-FFF2-40B4-BE49-F238E27FC236}">
                  <a16:creationId xmlns:a16="http://schemas.microsoft.com/office/drawing/2014/main" id="{6C4F4950-0D88-975F-0B4A-59564D7D30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887" y="614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2" name="Rectangle 8">
              <a:extLst>
                <a:ext uri="{FF2B5EF4-FFF2-40B4-BE49-F238E27FC236}">
                  <a16:creationId xmlns:a16="http://schemas.microsoft.com/office/drawing/2014/main" id="{5CC8390B-2D97-071E-1EE7-2DCD48D133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43" y="614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4" name="Rectangle 10">
              <a:extLst>
                <a:ext uri="{FF2B5EF4-FFF2-40B4-BE49-F238E27FC236}">
                  <a16:creationId xmlns:a16="http://schemas.microsoft.com/office/drawing/2014/main" id="{9AC3BAD3-07FB-34FD-30C4-4A819C03C7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70" y="614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7" name="Rectangle 13">
              <a:extLst>
                <a:ext uri="{FF2B5EF4-FFF2-40B4-BE49-F238E27FC236}">
                  <a16:creationId xmlns:a16="http://schemas.microsoft.com/office/drawing/2014/main" id="{8EA8808F-6D67-E337-A8A3-288F2D4ECA8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4" y="763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8" name="Rectangle 14">
              <a:extLst>
                <a:ext uri="{FF2B5EF4-FFF2-40B4-BE49-F238E27FC236}">
                  <a16:creationId xmlns:a16="http://schemas.microsoft.com/office/drawing/2014/main" id="{7AE9B083-203F-11A5-5D7E-6CF5E185B4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56" y="910"/>
              <a:ext cx="1087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19" name="Rectangle 15">
              <a:extLst>
                <a:ext uri="{FF2B5EF4-FFF2-40B4-BE49-F238E27FC236}">
                  <a16:creationId xmlns:a16="http://schemas.microsoft.com/office/drawing/2014/main" id="{C6DCEB62-F6E4-DB83-75FD-B1BCE37236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65" y="9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4" name="Rectangle 16">
              <a:extLst>
                <a:ext uri="{FF2B5EF4-FFF2-40B4-BE49-F238E27FC236}">
                  <a16:creationId xmlns:a16="http://schemas.microsoft.com/office/drawing/2014/main" id="{9F000ABD-97F2-2A36-0A68-D56C6FE43EB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05" y="910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alt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sp>
          <p:nvSpPr>
            <p:cNvPr id="26" name="Rectangle 17">
              <a:extLst>
                <a:ext uri="{FF2B5EF4-FFF2-40B4-BE49-F238E27FC236}">
                  <a16:creationId xmlns:a16="http://schemas.microsoft.com/office/drawing/2014/main" id="{F05D1699-5457-BA3D-CC57-3C5B1FC163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23" y="910"/>
              <a:ext cx="8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altLang="ru-RU" sz="1600" b="1" i="0" u="none" strike="noStrike" cap="none" normalizeH="0" baseline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anose="02020603050405020304" pitchFamily="18" charset="0"/>
                </a:rPr>
                <a:t> </a:t>
              </a:r>
              <a:endParaRPr kumimoji="0" lang="ru-RU" altLang="ru-RU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sp>
        <p:nvSpPr>
          <p:cNvPr id="35" name="TextBox 34">
            <a:extLst>
              <a:ext uri="{FF2B5EF4-FFF2-40B4-BE49-F238E27FC236}">
                <a16:creationId xmlns:a16="http://schemas.microsoft.com/office/drawing/2014/main" id="{D1571431-2C75-F3BD-3BB1-4EF4CDF97549}"/>
              </a:ext>
            </a:extLst>
          </p:cNvPr>
          <p:cNvSpPr txBox="1"/>
          <p:nvPr/>
        </p:nvSpPr>
        <p:spPr>
          <a:xfrm>
            <a:off x="611981" y="2119166"/>
            <a:ext cx="7488832" cy="9251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31850" algn="l"/>
              </a:tabLst>
            </a:pPr>
            <a:r>
              <a:rPr lang="ru-RU" sz="1600" b="1" i="1" spc="-5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Подано 210 заявок, из них победителями стали – 122 проекта:</a:t>
            </a:r>
            <a:endParaRPr lang="ru-RU" sz="1100" b="1" i="1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31850" algn="l"/>
              </a:tabLst>
            </a:pPr>
            <a:r>
              <a:rPr lang="ru-RU" sz="1600" b="1" i="1" spc="-5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57 – по направлению – «Благоустройство общественных пространств»</a:t>
            </a:r>
            <a:endParaRPr lang="ru-RU" sz="1100" b="1" i="1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  <a:p>
            <a:pPr algn="just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31850" algn="l"/>
              </a:tabLst>
            </a:pPr>
            <a:r>
              <a:rPr lang="ru-RU" sz="1600" b="1" i="1" spc="-5" dirty="0">
                <a:solidFill>
                  <a:srgbClr val="002060"/>
                </a:solidFill>
                <a:effectLst/>
                <a:latin typeface="Calibri Light" panose="020F0302020204030204" pitchFamily="34" charset="0"/>
                <a:ea typeface="Times New Roman" panose="02020603050405020304" pitchFamily="18" charset="0"/>
                <a:cs typeface="Calibri Light" panose="020F0302020204030204" pitchFamily="34" charset="0"/>
              </a:rPr>
              <a:t>65 – по направлению – «Событие»</a:t>
            </a:r>
            <a:endParaRPr lang="ru-RU" sz="1100" b="1" i="1" dirty="0">
              <a:solidFill>
                <a:srgbClr val="002060"/>
              </a:solidFill>
              <a:effectLst/>
              <a:latin typeface="Calibri Light" panose="020F0302020204030204" pitchFamily="34" charset="0"/>
              <a:ea typeface="Times New Roman" panose="02020603050405020304" pitchFamily="18" charset="0"/>
              <a:cs typeface="Calibri Light" panose="020F03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9DB044B3-1ED6-E2B8-7475-98A75B645102}"/>
              </a:ext>
            </a:extLst>
          </p:cNvPr>
          <p:cNvSpPr txBox="1"/>
          <p:nvPr/>
        </p:nvSpPr>
        <p:spPr>
          <a:xfrm>
            <a:off x="683568" y="901699"/>
            <a:ext cx="7272808" cy="11846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ИТОГИ КОНКУРСА </a:t>
            </a:r>
          </a:p>
          <a:p>
            <a:pPr algn="ctr">
              <a:spcAft>
                <a:spcPts val="600"/>
              </a:spcAft>
            </a:pPr>
            <a:r>
              <a:rPr lang="ru-RU" sz="2000" b="1" dirty="0">
                <a:latin typeface="Calibri" panose="020F0502020204030204" pitchFamily="34" charset="0"/>
                <a:cs typeface="Calibri" panose="020F0502020204030204" pitchFamily="34" charset="0"/>
              </a:rPr>
              <a:t>«ГОРОД ДОБРЫХ СОСЕДЕЙ</a:t>
            </a:r>
            <a:r>
              <a:rPr lang="ru-RU" sz="2000" dirty="0">
                <a:latin typeface="Calibri" panose="020F0502020204030204" pitchFamily="34" charset="0"/>
                <a:cs typeface="Calibri" panose="020F0502020204030204" pitchFamily="34" charset="0"/>
              </a:rPr>
              <a:t>»   </a:t>
            </a:r>
            <a:endParaRPr lang="ru-RU" sz="2400" spc="-5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450215" algn="l"/>
                <a:tab pos="831850" algn="l"/>
              </a:tabLst>
            </a:pPr>
            <a:r>
              <a:rPr lang="ru-RU" sz="2400" b="1" i="1" spc="-5" dirty="0">
                <a:solidFill>
                  <a:srgbClr val="7030A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о</a:t>
            </a:r>
            <a:r>
              <a:rPr lang="ru-RU" sz="2400" b="1" i="1" spc="-5" dirty="0">
                <a:solidFill>
                  <a:srgbClr val="7030A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бщий фонд 50 миллионов рублей</a:t>
            </a:r>
            <a:endParaRPr lang="ru-RU" sz="2400" b="1" i="1" dirty="0">
              <a:solidFill>
                <a:srgbClr val="7030A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32321208-E1DA-776D-32BE-E54CCAE17E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779" y="767632"/>
            <a:ext cx="1837958" cy="2374205"/>
          </a:xfrm>
          <a:prstGeom prst="rect">
            <a:avLst/>
          </a:prstGeom>
          <a:solidFill>
            <a:srgbClr val="FF00FF"/>
          </a:solidFill>
          <a:ln>
            <a:solidFill>
              <a:srgbClr val="9966FF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57" name="Прямоугольник 56">
            <a:extLst>
              <a:ext uri="{FF2B5EF4-FFF2-40B4-BE49-F238E27FC236}">
                <a16:creationId xmlns:a16="http://schemas.microsoft.com/office/drawing/2014/main" id="{4CFAD02E-07F4-4C44-FF79-24EC7D4BC04E}"/>
              </a:ext>
            </a:extLst>
          </p:cNvPr>
          <p:cNvSpPr/>
          <p:nvPr/>
        </p:nvSpPr>
        <p:spPr>
          <a:xfrm>
            <a:off x="323526" y="3190229"/>
            <a:ext cx="2736306" cy="180065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831850" algn="l"/>
              </a:tabLst>
            </a:pPr>
            <a:r>
              <a:rPr lang="ru-RU" sz="1600" b="1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 Танцующий город – это танцевальные вечера для жителей Нововятского района</a:t>
            </a:r>
            <a:endParaRPr lang="ru-RU" sz="1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59" name="Овал 58">
            <a:extLst>
              <a:ext uri="{FF2B5EF4-FFF2-40B4-BE49-F238E27FC236}">
                <a16:creationId xmlns:a16="http://schemas.microsoft.com/office/drawing/2014/main" id="{A08B85CC-AE7C-1DC7-96A9-4DBAAD3DDB7B}"/>
              </a:ext>
            </a:extLst>
          </p:cNvPr>
          <p:cNvSpPr/>
          <p:nvPr/>
        </p:nvSpPr>
        <p:spPr>
          <a:xfrm>
            <a:off x="3059832" y="4199927"/>
            <a:ext cx="2642534" cy="1554064"/>
          </a:xfrm>
          <a:prstGeom prst="ellipse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7030A0"/>
                </a:solidFill>
              </a:rPr>
              <a:t>Реализованные проекты </a:t>
            </a: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472083C9-DFA6-DC33-7A59-F10CA4D125E3}"/>
              </a:ext>
            </a:extLst>
          </p:cNvPr>
          <p:cNvSpPr/>
          <p:nvPr/>
        </p:nvSpPr>
        <p:spPr>
          <a:xfrm>
            <a:off x="323526" y="4942771"/>
            <a:ext cx="2736306" cy="176925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831850" algn="l"/>
              </a:tabLst>
            </a:pPr>
            <a:r>
              <a:rPr lang="ru-RU" sz="1600" b="1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 «Память поколе-</a:t>
            </a:r>
            <a:r>
              <a:rPr lang="ru-RU" sz="1600" b="1" i="1" spc="-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ний</a:t>
            </a:r>
            <a:r>
              <a:rPr lang="ru-RU" sz="1600" b="1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», благоустроена территория вокруг </a:t>
            </a:r>
            <a:r>
              <a:rPr lang="ru-RU" sz="1600" b="1" i="1" spc="-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памят</a:t>
            </a:r>
            <a:r>
              <a:rPr lang="ru-RU" sz="1600" b="1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-ника Воинам </a:t>
            </a:r>
            <a:r>
              <a:rPr lang="ru-RU" sz="1600" b="1" i="1" spc="-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Лянгасовцам</a:t>
            </a:r>
            <a:endParaRPr lang="ru-RU" sz="1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0301124E-21DE-1D3A-8311-542392116211}"/>
              </a:ext>
            </a:extLst>
          </p:cNvPr>
          <p:cNvSpPr/>
          <p:nvPr/>
        </p:nvSpPr>
        <p:spPr>
          <a:xfrm>
            <a:off x="5702366" y="3137466"/>
            <a:ext cx="3098917" cy="17932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831850" algn="l"/>
              </a:tabLst>
            </a:pPr>
            <a:r>
              <a:rPr lang="ru-RU" sz="1600" b="1" i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Проект - Арт объект «Вятка Киров» -  установлена фото-зона  в парке имени Кирова</a:t>
            </a:r>
            <a:endParaRPr lang="ru-RU" sz="1600" b="1" i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sp>
        <p:nvSpPr>
          <p:cNvPr id="62" name="Прямоугольник 61">
            <a:extLst>
              <a:ext uri="{FF2B5EF4-FFF2-40B4-BE49-F238E27FC236}">
                <a16:creationId xmlns:a16="http://schemas.microsoft.com/office/drawing/2014/main" id="{30FA8BD3-0D2C-C5D5-C823-C11A55B3D415}"/>
              </a:ext>
            </a:extLst>
          </p:cNvPr>
          <p:cNvSpPr/>
          <p:nvPr/>
        </p:nvSpPr>
        <p:spPr>
          <a:xfrm>
            <a:off x="5702366" y="4930754"/>
            <a:ext cx="3113915" cy="1781271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15000"/>
              </a:lnSpc>
              <a:spcAft>
                <a:spcPts val="1000"/>
              </a:spcAft>
              <a:tabLst>
                <a:tab pos="450215" algn="l"/>
                <a:tab pos="831850" algn="l"/>
              </a:tabLst>
            </a:pPr>
            <a:r>
              <a:rPr lang="ru-RU" sz="1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Берег Героев - это проект по благоустройству Аллеи Памяти на </a:t>
            </a:r>
            <a:r>
              <a:rPr lang="ru-RU" sz="16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набережной</a:t>
            </a:r>
            <a:r>
              <a:rPr lang="ru-RU" sz="1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микрорайона </a:t>
            </a:r>
            <a:r>
              <a:rPr lang="ru-RU" sz="1400" b="1" spc="-5" dirty="0" err="1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Солнеч-ный</a:t>
            </a:r>
            <a:r>
              <a:rPr lang="ru-RU" sz="1400" b="1" spc="-5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берег в честь героев Великой Отечественной войны и др..</a:t>
            </a:r>
            <a:endParaRPr lang="ru-RU" sz="1400" b="1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олилиния 24"/>
          <p:cNvSpPr/>
          <p:nvPr/>
        </p:nvSpPr>
        <p:spPr>
          <a:xfrm>
            <a:off x="1403350" y="1628775"/>
            <a:ext cx="7561263" cy="5762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6000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468313" y="765175"/>
            <a:ext cx="8464550" cy="1588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107950" y="260350"/>
            <a:ext cx="88566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</a:rPr>
              <a:t>Основные результаты реализации государственной программы в 2023 году</a:t>
            </a:r>
          </a:p>
        </p:txBody>
      </p:sp>
      <p:sp>
        <p:nvSpPr>
          <p:cNvPr id="5126" name="TextBox 18"/>
          <p:cNvSpPr txBox="1">
            <a:spLocks noChangeArrowheads="1"/>
          </p:cNvSpPr>
          <p:nvPr/>
        </p:nvSpPr>
        <p:spPr bwMode="auto">
          <a:xfrm>
            <a:off x="169863" y="1169988"/>
            <a:ext cx="935037" cy="40005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r>
              <a:rPr lang="ru-RU" altLang="ru-RU" sz="2000" b="1" dirty="0">
                <a:solidFill>
                  <a:schemeClr val="accent1">
                    <a:lumMod val="75000"/>
                  </a:schemeClr>
                </a:solidFill>
              </a:rPr>
              <a:t>Цель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7950" y="1773238"/>
            <a:ext cx="1295400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chemeClr val="accent1">
                    <a:lumMod val="75000"/>
                  </a:schemeClr>
                </a:solidFill>
                <a:latin typeface="Calibri" pitchFamily="34" charset="0"/>
                <a:cs typeface="Arial" charset="0"/>
              </a:rPr>
              <a:t>Задача</a:t>
            </a: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179388" y="1554163"/>
            <a:ext cx="720725" cy="3175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179388" y="2205038"/>
            <a:ext cx="865187" cy="1587"/>
          </a:xfrm>
          <a:prstGeom prst="line">
            <a:avLst/>
          </a:prstGeom>
          <a:ln>
            <a:solidFill>
              <a:schemeClr val="accent3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олилиния 31"/>
          <p:cNvSpPr/>
          <p:nvPr/>
        </p:nvSpPr>
        <p:spPr>
          <a:xfrm>
            <a:off x="1071563" y="981075"/>
            <a:ext cx="7893050" cy="500063"/>
          </a:xfrm>
          <a:custGeom>
            <a:avLst/>
            <a:gdLst>
              <a:gd name="connsiteX0" fmla="*/ 59533 w 7643866"/>
              <a:gd name="connsiteY0" fmla="*/ 0 h 357190"/>
              <a:gd name="connsiteX1" fmla="*/ 7584333 w 7643866"/>
              <a:gd name="connsiteY1" fmla="*/ 0 h 357190"/>
              <a:gd name="connsiteX2" fmla="*/ 7643866 w 7643866"/>
              <a:gd name="connsiteY2" fmla="*/ 59533 h 357190"/>
              <a:gd name="connsiteX3" fmla="*/ 7643866 w 7643866"/>
              <a:gd name="connsiteY3" fmla="*/ 357190 h 357190"/>
              <a:gd name="connsiteX4" fmla="*/ 0 w 7643866"/>
              <a:gd name="connsiteY4" fmla="*/ 357190 h 357190"/>
              <a:gd name="connsiteX5" fmla="*/ 0 w 7643866"/>
              <a:gd name="connsiteY5" fmla="*/ 59533 h 357190"/>
              <a:gd name="connsiteX6" fmla="*/ 17437 w 7643866"/>
              <a:gd name="connsiteY6" fmla="*/ 17437 h 357190"/>
              <a:gd name="connsiteX7" fmla="*/ 59533 w 7643866"/>
              <a:gd name="connsiteY7" fmla="*/ 0 h 3571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643866" h="357190">
                <a:moveTo>
                  <a:pt x="59533" y="0"/>
                </a:moveTo>
                <a:lnTo>
                  <a:pt x="7584333" y="0"/>
                </a:lnTo>
                <a:lnTo>
                  <a:pt x="7643866" y="59533"/>
                </a:lnTo>
                <a:lnTo>
                  <a:pt x="7643866" y="357190"/>
                </a:lnTo>
                <a:lnTo>
                  <a:pt x="0" y="357190"/>
                </a:lnTo>
                <a:lnTo>
                  <a:pt x="0" y="59533"/>
                </a:lnTo>
                <a:cubicBezTo>
                  <a:pt x="0" y="43744"/>
                  <a:pt x="6272" y="28601"/>
                  <a:pt x="17437" y="17437"/>
                </a:cubicBezTo>
                <a:cubicBezTo>
                  <a:pt x="28602" y="6272"/>
                  <a:pt x="43744" y="0"/>
                  <a:pt x="59533" y="0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accent1">
                <a:lumMod val="75000"/>
                <a:alpha val="45882"/>
              </a:schemeClr>
            </a:solidFill>
            <a:prstDash val="solid"/>
          </a:ln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3" name="TextBox 32"/>
          <p:cNvSpPr txBox="1"/>
          <p:nvPr/>
        </p:nvSpPr>
        <p:spPr>
          <a:xfrm>
            <a:off x="1136650" y="1006475"/>
            <a:ext cx="7827963" cy="5191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 eaLnBrk="1" fontAlgn="auto" hangingPunct="1">
              <a:lnSpc>
                <a:spcPts val="16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Содействие развитию местного самоуправления в Кировской области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96" name="TextBox 33"/>
          <p:cNvSpPr txBox="1">
            <a:spLocks noChangeArrowheads="1"/>
          </p:cNvSpPr>
          <p:nvPr/>
        </p:nvSpPr>
        <p:spPr bwMode="auto">
          <a:xfrm>
            <a:off x="1403350" y="1773238"/>
            <a:ext cx="74231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1" hangingPunct="1">
              <a:lnSpc>
                <a:spcPts val="1600"/>
              </a:lnSpc>
            </a:pPr>
            <a:r>
              <a:rPr lang="ru-RU" altLang="ru-RU" sz="2000" b="1" dirty="0">
                <a:solidFill>
                  <a:srgbClr val="00206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Содействие в организации местного самоуправления на территории Кировской области</a:t>
            </a:r>
          </a:p>
        </p:txBody>
      </p:sp>
      <p:sp>
        <p:nvSpPr>
          <p:cNvPr id="40" name="Прямоугольник с двумя скругленными противолежащими углами 39"/>
          <p:cNvSpPr/>
          <p:nvPr/>
        </p:nvSpPr>
        <p:spPr>
          <a:xfrm>
            <a:off x="5365750" y="2349500"/>
            <a:ext cx="3594100" cy="4335463"/>
          </a:xfrm>
          <a:prstGeom prst="round2DiagRect">
            <a:avLst>
              <a:gd name="adj1" fmla="val 16667"/>
              <a:gd name="adj2" fmla="val 923"/>
            </a:avLst>
          </a:prstGeom>
          <a:solidFill>
            <a:schemeClr val="bg1"/>
          </a:solidFill>
          <a:ln>
            <a:solidFill>
              <a:schemeClr val="accent1">
                <a:lumMod val="75000"/>
                <a:alpha val="73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dirty="0"/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4173451279"/>
              </p:ext>
            </p:extLst>
          </p:nvPr>
        </p:nvGraphicFramePr>
        <p:xfrm>
          <a:off x="630308" y="2682876"/>
          <a:ext cx="4373739" cy="3467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6399" name="Рисунок 4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08613" y="2781300"/>
            <a:ext cx="3508375" cy="353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Номер слайда 1"/>
          <p:cNvSpPr txBox="1">
            <a:spLocks noChangeArrowheads="1"/>
          </p:cNvSpPr>
          <p:nvPr/>
        </p:nvSpPr>
        <p:spPr bwMode="auto">
          <a:xfrm>
            <a:off x="8429652" y="6286520"/>
            <a:ext cx="512763" cy="36512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ts val="1000"/>
              </a:spcBef>
              <a:spcAft>
                <a:spcPct val="0"/>
              </a:spcAft>
              <a:buClr>
                <a:schemeClr val="accent1"/>
              </a:buClr>
              <a:buSzPct val="80000"/>
              <a:tabLst/>
              <a:defRPr/>
            </a:pPr>
            <a:fld id="{423C89CE-F469-4071-87D3-1A7EEF5CE238}" type="slidenum">
              <a:rPr kumimoji="0" lang="ru-RU" altLang="ru-RU" sz="600" b="0" i="0" u="none" strike="noStrike" kern="1200" cap="none" spc="0" normalizeH="0" baseline="0" noProof="0" smtClean="0">
                <a:ln>
                  <a:noFill/>
                </a:ln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ts val="1000"/>
                </a:spcBef>
                <a:spcAft>
                  <a:spcPct val="0"/>
                </a:spcAft>
                <a:buClr>
                  <a:schemeClr val="accent1"/>
                </a:buClr>
                <a:buSzPct val="80000"/>
                <a:tabLst/>
                <a:defRPr/>
              </a:pPr>
              <a:t>9</a:t>
            </a:fld>
            <a:endParaRPr kumimoji="0" lang="ru-RU" altLang="ru-RU" sz="6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1_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3230</TotalTime>
  <Words>990</Words>
  <Application>Microsoft Office PowerPoint</Application>
  <PresentationFormat>Экран (4:3)</PresentationFormat>
  <Paragraphs>123</Paragraphs>
  <Slides>10</Slides>
  <Notes>3</Notes>
  <HiddenSlides>1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9" baseType="lpstr">
      <vt:lpstr>Arial</vt:lpstr>
      <vt:lpstr>Calibri</vt:lpstr>
      <vt:lpstr>Calibri Light</vt:lpstr>
      <vt:lpstr>Tahoma</vt:lpstr>
      <vt:lpstr>Times New Roman</vt:lpstr>
      <vt:lpstr>Trebuchet MS</vt:lpstr>
      <vt:lpstr>Wingdings 3</vt:lpstr>
      <vt:lpstr>Аспект</vt:lpstr>
      <vt:lpstr>1_Аспект</vt:lpstr>
      <vt:lpstr>Государственная программа Кировской области  «Содействие развитию гражданского общества и реализация государственной национальной политики»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260</cp:revision>
  <cp:lastPrinted>2024-02-19T12:45:42Z</cp:lastPrinted>
  <dcterms:created xsi:type="dcterms:W3CDTF">2020-09-21T10:46:46Z</dcterms:created>
  <dcterms:modified xsi:type="dcterms:W3CDTF">2024-05-14T14:53:12Z</dcterms:modified>
</cp:coreProperties>
</file>