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79" r:id="rId4"/>
    <p:sldId id="280" r:id="rId5"/>
    <p:sldId id="281" r:id="rId6"/>
    <p:sldId id="282" r:id="rId7"/>
    <p:sldId id="283" r:id="rId8"/>
    <p:sldId id="284" r:id="rId9"/>
  </p:sldIdLst>
  <p:sldSz cx="9156700" cy="5162550"/>
  <p:notesSz cx="9156700" cy="51625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0" userDrawn="1">
          <p15:clr>
            <a:srgbClr val="A4A3A4"/>
          </p15:clr>
        </p15:guide>
        <p15:guide id="2" pos="5764" userDrawn="1">
          <p15:clr>
            <a:srgbClr val="A4A3A4"/>
          </p15:clr>
        </p15:guide>
        <p15:guide id="3" pos="5476" userDrawn="1">
          <p15:clr>
            <a:srgbClr val="A4A3A4"/>
          </p15:clr>
        </p15:guide>
        <p15:guide id="4" orient="horz" pos="762" userDrawn="1">
          <p15:clr>
            <a:srgbClr val="A4A3A4"/>
          </p15:clr>
        </p15:guide>
        <p15:guide id="5" orient="horz" pos="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7C93A1"/>
    <a:srgbClr val="D5EBEF"/>
    <a:srgbClr val="5488C7"/>
    <a:srgbClr val="F68220"/>
    <a:srgbClr val="355680"/>
    <a:srgbClr val="63BDE2"/>
    <a:srgbClr val="0A8BBF"/>
    <a:srgbClr val="7C6EB0"/>
    <a:srgbClr val="4F46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/>
    <p:restoredTop sz="94666"/>
  </p:normalViewPr>
  <p:slideViewPr>
    <p:cSldViewPr>
      <p:cViewPr varScale="1">
        <p:scale>
          <a:sx n="142" d="100"/>
          <a:sy n="142" d="100"/>
        </p:scale>
        <p:origin x="708" y="126"/>
      </p:cViewPr>
      <p:guideLst>
        <p:guide orient="horz" pos="2970"/>
        <p:guide pos="5764"/>
        <p:guide pos="5476"/>
        <p:guide orient="horz" pos="762"/>
        <p:guide orient="horz" pos="47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605500954716434"/>
          <c:y val="0.18439310788630792"/>
          <c:w val="0.51603348851466557"/>
          <c:h val="0.5842693217066863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311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0F0-46A7-B67F-1BAA687B5769}"/>
              </c:ext>
            </c:extLst>
          </c:dPt>
          <c:dPt>
            <c:idx val="1"/>
            <c:bubble3D val="0"/>
            <c:spPr>
              <a:solidFill>
                <a:srgbClr val="3072C2"/>
              </a:solidFill>
              <a:ln w="0">
                <a:solidFill>
                  <a:srgbClr val="3072C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F0-46A7-B67F-1BAA687B5769}"/>
              </c:ext>
            </c:extLst>
          </c:dPt>
          <c:dLbls>
            <c:dLbl>
              <c:idx val="1"/>
              <c:layout>
                <c:manualLayout>
                  <c:x val="1.9801980198019802E-2"/>
                  <c:y val="-1.0141904538988253E-16"/>
                </c:manualLayout>
              </c:layout>
              <c:tx>
                <c:rich>
                  <a:bodyPr/>
                  <a:lstStyle/>
                  <a:p>
                    <a:pPr>
                      <a:defRPr sz="1374" b="1" i="0" u="none" strike="noStrike" baseline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dirty="0"/>
                      <a:t>37</a:t>
                    </a:r>
                  </a:p>
                </c:rich>
              </c:tx>
              <c:spPr>
                <a:noFill/>
                <a:ln w="17472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0F0-46A7-B67F-1BAA687B576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 выполнено</c:v>
                </c:pt>
                <c:pt idx="1">
                  <c:v>выполнено полностью</c:v>
                </c:pt>
              </c:strCache>
            </c:strRef>
          </c:cat>
          <c:val>
            <c:numRef>
              <c:f>Лист1!$B$2:$B$3</c:f>
              <c:numCache>
                <c:formatCode>\О\с\н\о\в\н\о\й</c:formatCode>
                <c:ptCount val="2"/>
                <c:pt idx="0">
                  <c:v>1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F0-46A7-B67F-1BAA687B57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1"/>
      </c:doughnutChart>
      <c:spPr>
        <a:noFill/>
        <a:ln w="17552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898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885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ayout>
        <c:manualLayout>
          <c:xMode val="edge"/>
          <c:yMode val="edge"/>
          <c:x val="9.1262960941763463E-2"/>
          <c:y val="0.72034547631710888"/>
          <c:w val="0.90873709314254492"/>
          <c:h val="0.19938911318804697"/>
        </c:manualLayout>
      </c:layout>
      <c:overlay val="0"/>
      <c:spPr>
        <a:noFill/>
        <a:ln w="17479">
          <a:noFill/>
        </a:ln>
      </c:spPr>
      <c:txPr>
        <a:bodyPr/>
        <a:lstStyle/>
        <a:p>
          <a:pPr>
            <a:defRPr sz="885" b="1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822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96227176572287"/>
          <c:y val="0.10383918631430719"/>
          <c:w val="0.59126508619223495"/>
          <c:h val="0.7387216687298733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rgbClr val="C00000"/>
              </a:solidFill>
              <a:ln w="12798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EFAA-4B1B-BDAF-51D8E65FC3DB}"/>
              </c:ext>
            </c:extLst>
          </c:dPt>
          <c:dPt>
            <c:idx val="1"/>
            <c:bubble3D val="0"/>
            <c:spPr>
              <a:solidFill>
                <a:srgbClr val="3072C2"/>
              </a:solidFill>
              <a:ln w="0">
                <a:solidFill>
                  <a:srgbClr val="3072C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AA-4B1B-BDAF-51D8E65FC3DB}"/>
              </c:ext>
            </c:extLst>
          </c:dPt>
          <c:cat>
            <c:strRef>
              <c:f>Лист1!$A$2:$A$3</c:f>
              <c:strCache>
                <c:ptCount val="2"/>
                <c:pt idx="0">
                  <c:v>не достигнуты</c:v>
                </c:pt>
                <c:pt idx="1">
                  <c:v>достигнуты </c:v>
                </c:pt>
              </c:strCache>
            </c:strRef>
          </c:cat>
          <c:val>
            <c:numRef>
              <c:f>Лист1!$B$2:$B$3</c:f>
              <c:numCache>
                <c:formatCode>\О\с\н\о\в\н\о\й</c:formatCode>
                <c:ptCount val="2"/>
                <c:pt idx="0">
                  <c:v>0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AA-4B1B-BDAF-51D8E65FC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1"/>
      </c:doughnutChart>
      <c:spPr>
        <a:noFill/>
        <a:ln w="18192">
          <a:noFill/>
        </a:ln>
      </c:spPr>
    </c:plotArea>
    <c:legend>
      <c:legendPos val="b"/>
      <c:legendEntry>
        <c:idx val="0"/>
        <c:delete val="1"/>
      </c:legendEntry>
      <c:legendEntry>
        <c:idx val="1"/>
        <c:txPr>
          <a:bodyPr/>
          <a:lstStyle/>
          <a:p>
            <a:pPr>
              <a:defRPr sz="862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</c:legendEntry>
      <c:layout>
        <c:manualLayout>
          <c:xMode val="edge"/>
          <c:yMode val="edge"/>
          <c:x val="0.35746757879467511"/>
          <c:y val="0.87298445881120734"/>
          <c:w val="0.34959139267754341"/>
          <c:h val="0.11322431751089045"/>
        </c:manualLayout>
      </c:layout>
      <c:overlay val="0"/>
      <c:spPr>
        <a:noFill/>
        <a:ln w="18112">
          <a:noFill/>
        </a:ln>
      </c:spPr>
      <c:txPr>
        <a:bodyPr/>
        <a:lstStyle/>
        <a:p>
          <a:pPr>
            <a:defRPr sz="862" b="1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70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0.51618</cdr:x>
      <cdr:y>0.1798</cdr:y>
    </cdr:from>
    <cdr:to>
      <cdr:x>0.60742</cdr:x>
      <cdr:y>0.28311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24202" y="412766"/>
          <a:ext cx="234067" cy="2371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chemeClr val="bg1"/>
              </a:solidFill>
            </a:rPr>
            <a:t>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0.47366</cdr:x>
      <cdr:y>0.13444</cdr:y>
    </cdr:from>
    <cdr:to>
      <cdr:x>0.5757</cdr:x>
      <cdr:y>0.26193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18694" y="247597"/>
          <a:ext cx="240998" cy="2348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solidFill>
                <a:schemeClr val="bg1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0.33615</cdr:x>
      <cdr:y>0.398</cdr:y>
    </cdr:from>
    <cdr:to>
      <cdr:x>0.72226</cdr:x>
      <cdr:y>0.602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8519" y="1036193"/>
          <a:ext cx="1284734" cy="5311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900" b="1" dirty="0">
              <a:solidFill>
                <a:srgbClr val="404040"/>
              </a:solidFill>
            </a:rPr>
            <a:t>Достигнуты:</a:t>
          </a:r>
        </a:p>
        <a:p xmlns:a="http://schemas.openxmlformats.org/drawingml/2006/main">
          <a:pPr algn="ctr"/>
          <a:r>
            <a:rPr lang="ru-RU" sz="900" b="1" dirty="0">
              <a:solidFill>
                <a:srgbClr val="404040"/>
              </a:solidFill>
            </a:rPr>
            <a:t>100%</a:t>
          </a:r>
        </a:p>
      </cdr:txBody>
    </cdr:sp>
  </cdr:relSizeAnchor>
  <cdr:relSizeAnchor xmlns:cdr="http://schemas.openxmlformats.org/drawingml/2006/chartDrawing">
    <cdr:from>
      <cdr:x>0.45421</cdr:x>
      <cdr:y>0.66049</cdr:y>
    </cdr:from>
    <cdr:to>
      <cdr:x>0.63134</cdr:x>
      <cdr:y>0.78798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72763" y="1216466"/>
          <a:ext cx="418347" cy="2348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chemeClr val="bg1"/>
              </a:solidFill>
            </a:rPr>
            <a:t>18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7163" cy="258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6363" y="0"/>
            <a:ext cx="3968750" cy="258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4D0F1-EA14-754B-9903-393961F89662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033713" y="646113"/>
            <a:ext cx="3089275" cy="1741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5988" y="2484438"/>
            <a:ext cx="7324725" cy="2033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4903788"/>
            <a:ext cx="3967163" cy="258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6363" y="4903788"/>
            <a:ext cx="3968750" cy="258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FDDE9-D213-8343-95EC-FBDA8168D8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86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6453"/>
            <a:ext cx="7772400" cy="1081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1404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1404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41404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003113" y="4864696"/>
            <a:ext cx="153670" cy="201295"/>
          </a:xfrm>
          <a:custGeom>
            <a:avLst/>
            <a:gdLst/>
            <a:ahLst/>
            <a:cxnLst/>
            <a:rect l="l" t="t" r="r" b="b"/>
            <a:pathLst>
              <a:path w="153670" h="201295">
                <a:moveTo>
                  <a:pt x="153593" y="0"/>
                </a:moveTo>
                <a:lnTo>
                  <a:pt x="0" y="102311"/>
                </a:lnTo>
                <a:lnTo>
                  <a:pt x="153593" y="200736"/>
                </a:lnTo>
                <a:lnTo>
                  <a:pt x="153593" y="0"/>
                </a:lnTo>
                <a:close/>
              </a:path>
            </a:pathLst>
          </a:custGeom>
          <a:solidFill>
            <a:srgbClr val="D322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717828" y="4967008"/>
            <a:ext cx="439420" cy="190500"/>
          </a:xfrm>
          <a:custGeom>
            <a:avLst/>
            <a:gdLst/>
            <a:ahLst/>
            <a:cxnLst/>
            <a:rect l="l" t="t" r="r" b="b"/>
            <a:pathLst>
              <a:path w="439420" h="190500">
                <a:moveTo>
                  <a:pt x="285280" y="0"/>
                </a:moveTo>
                <a:lnTo>
                  <a:pt x="0" y="190080"/>
                </a:lnTo>
                <a:lnTo>
                  <a:pt x="438886" y="190080"/>
                </a:lnTo>
                <a:lnTo>
                  <a:pt x="438886" y="98424"/>
                </a:lnTo>
                <a:lnTo>
                  <a:pt x="285280" y="0"/>
                </a:lnTo>
                <a:close/>
              </a:path>
            </a:pathLst>
          </a:custGeom>
          <a:solidFill>
            <a:srgbClr val="FA3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38712" y="120167"/>
            <a:ext cx="593090" cy="408940"/>
          </a:xfrm>
          <a:custGeom>
            <a:avLst/>
            <a:gdLst/>
            <a:ahLst/>
            <a:cxnLst/>
            <a:rect l="l" t="t" r="r" b="b"/>
            <a:pathLst>
              <a:path w="593090" h="408940">
                <a:moveTo>
                  <a:pt x="590524" y="0"/>
                </a:moveTo>
                <a:lnTo>
                  <a:pt x="189839" y="0"/>
                </a:lnTo>
                <a:lnTo>
                  <a:pt x="188010" y="1130"/>
                </a:lnTo>
                <a:lnTo>
                  <a:pt x="187198" y="2946"/>
                </a:lnTo>
                <a:lnTo>
                  <a:pt x="0" y="404355"/>
                </a:lnTo>
                <a:lnTo>
                  <a:pt x="4038" y="408762"/>
                </a:lnTo>
                <a:lnTo>
                  <a:pt x="591477" y="194957"/>
                </a:lnTo>
                <a:lnTo>
                  <a:pt x="592823" y="193014"/>
                </a:lnTo>
                <a:lnTo>
                  <a:pt x="592823" y="2286"/>
                </a:lnTo>
                <a:lnTo>
                  <a:pt x="590524" y="0"/>
                </a:lnTo>
                <a:close/>
              </a:path>
            </a:pathLst>
          </a:custGeom>
          <a:solidFill>
            <a:srgbClr val="FA3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635745" y="129810"/>
            <a:ext cx="384810" cy="175260"/>
          </a:xfrm>
          <a:custGeom>
            <a:avLst/>
            <a:gdLst/>
            <a:ahLst/>
            <a:cxnLst/>
            <a:rect l="l" t="t" r="r" b="b"/>
            <a:pathLst>
              <a:path w="384809" h="175260">
                <a:moveTo>
                  <a:pt x="333578" y="123405"/>
                </a:moveTo>
                <a:lnTo>
                  <a:pt x="326402" y="123405"/>
                </a:lnTo>
                <a:lnTo>
                  <a:pt x="326402" y="174561"/>
                </a:lnTo>
                <a:lnTo>
                  <a:pt x="334683" y="174561"/>
                </a:lnTo>
                <a:lnTo>
                  <a:pt x="340052" y="155778"/>
                </a:lnTo>
                <a:lnTo>
                  <a:pt x="333578" y="155778"/>
                </a:lnTo>
                <a:lnTo>
                  <a:pt x="333578" y="123405"/>
                </a:lnTo>
                <a:close/>
              </a:path>
              <a:path w="384809" h="175260">
                <a:moveTo>
                  <a:pt x="351929" y="138506"/>
                </a:moveTo>
                <a:lnTo>
                  <a:pt x="344703" y="138506"/>
                </a:lnTo>
                <a:lnTo>
                  <a:pt x="344703" y="174561"/>
                </a:lnTo>
                <a:lnTo>
                  <a:pt x="351929" y="174561"/>
                </a:lnTo>
                <a:lnTo>
                  <a:pt x="351929" y="138506"/>
                </a:lnTo>
                <a:close/>
              </a:path>
              <a:path w="384809" h="175260">
                <a:moveTo>
                  <a:pt x="351929" y="123405"/>
                </a:moveTo>
                <a:lnTo>
                  <a:pt x="343077" y="123405"/>
                </a:lnTo>
                <a:lnTo>
                  <a:pt x="336524" y="144525"/>
                </a:lnTo>
                <a:lnTo>
                  <a:pt x="333578" y="155778"/>
                </a:lnTo>
                <a:lnTo>
                  <a:pt x="340052" y="155778"/>
                </a:lnTo>
                <a:lnTo>
                  <a:pt x="341388" y="151104"/>
                </a:lnTo>
                <a:lnTo>
                  <a:pt x="344703" y="138506"/>
                </a:lnTo>
                <a:lnTo>
                  <a:pt x="351929" y="138506"/>
                </a:lnTo>
                <a:lnTo>
                  <a:pt x="351929" y="123405"/>
                </a:lnTo>
                <a:close/>
              </a:path>
              <a:path w="384809" h="175260">
                <a:moveTo>
                  <a:pt x="316598" y="122821"/>
                </a:moveTo>
                <a:lnTo>
                  <a:pt x="300786" y="122821"/>
                </a:lnTo>
                <a:lnTo>
                  <a:pt x="296710" y="127507"/>
                </a:lnTo>
                <a:lnTo>
                  <a:pt x="296710" y="170472"/>
                </a:lnTo>
                <a:lnTo>
                  <a:pt x="300786" y="175158"/>
                </a:lnTo>
                <a:lnTo>
                  <a:pt x="316598" y="175158"/>
                </a:lnTo>
                <a:lnTo>
                  <a:pt x="320687" y="170472"/>
                </a:lnTo>
                <a:lnTo>
                  <a:pt x="320687" y="167766"/>
                </a:lnTo>
                <a:lnTo>
                  <a:pt x="306362" y="167766"/>
                </a:lnTo>
                <a:lnTo>
                  <a:pt x="304723" y="166471"/>
                </a:lnTo>
                <a:lnTo>
                  <a:pt x="304723" y="131521"/>
                </a:lnTo>
                <a:lnTo>
                  <a:pt x="306362" y="130098"/>
                </a:lnTo>
                <a:lnTo>
                  <a:pt x="320687" y="130098"/>
                </a:lnTo>
                <a:lnTo>
                  <a:pt x="320687" y="127507"/>
                </a:lnTo>
                <a:lnTo>
                  <a:pt x="316598" y="122821"/>
                </a:lnTo>
                <a:close/>
              </a:path>
              <a:path w="384809" h="175260">
                <a:moveTo>
                  <a:pt x="320687" y="155486"/>
                </a:moveTo>
                <a:lnTo>
                  <a:pt x="313067" y="155486"/>
                </a:lnTo>
                <a:lnTo>
                  <a:pt x="313067" y="166471"/>
                </a:lnTo>
                <a:lnTo>
                  <a:pt x="311467" y="167766"/>
                </a:lnTo>
                <a:lnTo>
                  <a:pt x="320687" y="167766"/>
                </a:lnTo>
                <a:lnTo>
                  <a:pt x="320687" y="155486"/>
                </a:lnTo>
                <a:close/>
              </a:path>
              <a:path w="384809" h="175260">
                <a:moveTo>
                  <a:pt x="320687" y="130098"/>
                </a:moveTo>
                <a:lnTo>
                  <a:pt x="311467" y="130098"/>
                </a:lnTo>
                <a:lnTo>
                  <a:pt x="313067" y="131521"/>
                </a:lnTo>
                <a:lnTo>
                  <a:pt x="313067" y="140652"/>
                </a:lnTo>
                <a:lnTo>
                  <a:pt x="320687" y="140652"/>
                </a:lnTo>
                <a:lnTo>
                  <a:pt x="320687" y="130098"/>
                </a:lnTo>
                <a:close/>
              </a:path>
              <a:path w="384809" h="175260">
                <a:moveTo>
                  <a:pt x="287172" y="122821"/>
                </a:moveTo>
                <a:lnTo>
                  <a:pt x="271373" y="122821"/>
                </a:lnTo>
                <a:lnTo>
                  <a:pt x="267284" y="127507"/>
                </a:lnTo>
                <a:lnTo>
                  <a:pt x="267284" y="170472"/>
                </a:lnTo>
                <a:lnTo>
                  <a:pt x="271373" y="175158"/>
                </a:lnTo>
                <a:lnTo>
                  <a:pt x="287172" y="175158"/>
                </a:lnTo>
                <a:lnTo>
                  <a:pt x="291274" y="170472"/>
                </a:lnTo>
                <a:lnTo>
                  <a:pt x="291274" y="167766"/>
                </a:lnTo>
                <a:lnTo>
                  <a:pt x="276961" y="167766"/>
                </a:lnTo>
                <a:lnTo>
                  <a:pt x="275348" y="166471"/>
                </a:lnTo>
                <a:lnTo>
                  <a:pt x="275348" y="131521"/>
                </a:lnTo>
                <a:lnTo>
                  <a:pt x="276961" y="130098"/>
                </a:lnTo>
                <a:lnTo>
                  <a:pt x="291274" y="130098"/>
                </a:lnTo>
                <a:lnTo>
                  <a:pt x="291274" y="127507"/>
                </a:lnTo>
                <a:lnTo>
                  <a:pt x="287172" y="122821"/>
                </a:lnTo>
                <a:close/>
              </a:path>
              <a:path w="384809" h="175260">
                <a:moveTo>
                  <a:pt x="291274" y="155486"/>
                </a:moveTo>
                <a:lnTo>
                  <a:pt x="283654" y="155486"/>
                </a:lnTo>
                <a:lnTo>
                  <a:pt x="283654" y="166471"/>
                </a:lnTo>
                <a:lnTo>
                  <a:pt x="282041" y="167766"/>
                </a:lnTo>
                <a:lnTo>
                  <a:pt x="291274" y="167766"/>
                </a:lnTo>
                <a:lnTo>
                  <a:pt x="291274" y="155486"/>
                </a:lnTo>
                <a:close/>
              </a:path>
              <a:path w="384809" h="175260">
                <a:moveTo>
                  <a:pt x="291274" y="130098"/>
                </a:moveTo>
                <a:lnTo>
                  <a:pt x="282041" y="130098"/>
                </a:lnTo>
                <a:lnTo>
                  <a:pt x="283654" y="131521"/>
                </a:lnTo>
                <a:lnTo>
                  <a:pt x="283654" y="140652"/>
                </a:lnTo>
                <a:lnTo>
                  <a:pt x="291274" y="140652"/>
                </a:lnTo>
                <a:lnTo>
                  <a:pt x="291274" y="130098"/>
                </a:lnTo>
                <a:close/>
              </a:path>
              <a:path w="384809" h="175260">
                <a:moveTo>
                  <a:pt x="228460" y="123405"/>
                </a:moveTo>
                <a:lnTo>
                  <a:pt x="208559" y="123405"/>
                </a:lnTo>
                <a:lnTo>
                  <a:pt x="208559" y="174561"/>
                </a:lnTo>
                <a:lnTo>
                  <a:pt x="216598" y="174561"/>
                </a:lnTo>
                <a:lnTo>
                  <a:pt x="216598" y="155346"/>
                </a:lnTo>
                <a:lnTo>
                  <a:pt x="228460" y="155346"/>
                </a:lnTo>
                <a:lnTo>
                  <a:pt x="232384" y="150914"/>
                </a:lnTo>
                <a:lnTo>
                  <a:pt x="232384" y="148031"/>
                </a:lnTo>
                <a:lnTo>
                  <a:pt x="216598" y="148031"/>
                </a:lnTo>
                <a:lnTo>
                  <a:pt x="216598" y="130708"/>
                </a:lnTo>
                <a:lnTo>
                  <a:pt x="232384" y="130708"/>
                </a:lnTo>
                <a:lnTo>
                  <a:pt x="232384" y="127850"/>
                </a:lnTo>
                <a:lnTo>
                  <a:pt x="228460" y="123405"/>
                </a:lnTo>
                <a:close/>
              </a:path>
              <a:path w="384809" h="175260">
                <a:moveTo>
                  <a:pt x="232384" y="130708"/>
                </a:moveTo>
                <a:lnTo>
                  <a:pt x="222961" y="130708"/>
                </a:lnTo>
                <a:lnTo>
                  <a:pt x="224370" y="131876"/>
                </a:lnTo>
                <a:lnTo>
                  <a:pt x="224370" y="146862"/>
                </a:lnTo>
                <a:lnTo>
                  <a:pt x="222961" y="148031"/>
                </a:lnTo>
                <a:lnTo>
                  <a:pt x="232384" y="148031"/>
                </a:lnTo>
                <a:lnTo>
                  <a:pt x="232384" y="130708"/>
                </a:lnTo>
                <a:close/>
              </a:path>
              <a:path w="384809" h="175260">
                <a:moveTo>
                  <a:pt x="257416" y="122821"/>
                </a:moveTo>
                <a:lnTo>
                  <a:pt x="241604" y="122821"/>
                </a:lnTo>
                <a:lnTo>
                  <a:pt x="237324" y="127507"/>
                </a:lnTo>
                <a:lnTo>
                  <a:pt x="237324" y="170472"/>
                </a:lnTo>
                <a:lnTo>
                  <a:pt x="241604" y="175158"/>
                </a:lnTo>
                <a:lnTo>
                  <a:pt x="257416" y="175158"/>
                </a:lnTo>
                <a:lnTo>
                  <a:pt x="261721" y="170472"/>
                </a:lnTo>
                <a:lnTo>
                  <a:pt x="261721" y="167843"/>
                </a:lnTo>
                <a:lnTo>
                  <a:pt x="246964" y="167843"/>
                </a:lnTo>
                <a:lnTo>
                  <a:pt x="245338" y="166471"/>
                </a:lnTo>
                <a:lnTo>
                  <a:pt x="245338" y="131521"/>
                </a:lnTo>
                <a:lnTo>
                  <a:pt x="246964" y="130098"/>
                </a:lnTo>
                <a:lnTo>
                  <a:pt x="261721" y="130098"/>
                </a:lnTo>
                <a:lnTo>
                  <a:pt x="261721" y="127507"/>
                </a:lnTo>
                <a:lnTo>
                  <a:pt x="257416" y="122821"/>
                </a:lnTo>
                <a:close/>
              </a:path>
              <a:path w="384809" h="175260">
                <a:moveTo>
                  <a:pt x="261721" y="130098"/>
                </a:moveTo>
                <a:lnTo>
                  <a:pt x="252095" y="130098"/>
                </a:lnTo>
                <a:lnTo>
                  <a:pt x="253695" y="131521"/>
                </a:lnTo>
                <a:lnTo>
                  <a:pt x="253695" y="166471"/>
                </a:lnTo>
                <a:lnTo>
                  <a:pt x="252095" y="167843"/>
                </a:lnTo>
                <a:lnTo>
                  <a:pt x="261721" y="167843"/>
                </a:lnTo>
                <a:lnTo>
                  <a:pt x="261721" y="130098"/>
                </a:lnTo>
                <a:close/>
              </a:path>
              <a:path w="384809" h="175260">
                <a:moveTo>
                  <a:pt x="365442" y="123405"/>
                </a:moveTo>
                <a:lnTo>
                  <a:pt x="358267" y="123405"/>
                </a:lnTo>
                <a:lnTo>
                  <a:pt x="358267" y="174561"/>
                </a:lnTo>
                <a:lnTo>
                  <a:pt x="366509" y="174561"/>
                </a:lnTo>
                <a:lnTo>
                  <a:pt x="371929" y="155778"/>
                </a:lnTo>
                <a:lnTo>
                  <a:pt x="365442" y="155778"/>
                </a:lnTo>
                <a:lnTo>
                  <a:pt x="365442" y="123405"/>
                </a:lnTo>
                <a:close/>
              </a:path>
              <a:path w="384809" h="175260">
                <a:moveTo>
                  <a:pt x="383819" y="138506"/>
                </a:moveTo>
                <a:lnTo>
                  <a:pt x="376542" y="138506"/>
                </a:lnTo>
                <a:lnTo>
                  <a:pt x="376542" y="174561"/>
                </a:lnTo>
                <a:lnTo>
                  <a:pt x="383819" y="174561"/>
                </a:lnTo>
                <a:lnTo>
                  <a:pt x="383819" y="138506"/>
                </a:lnTo>
                <a:close/>
              </a:path>
              <a:path w="384809" h="175260">
                <a:moveTo>
                  <a:pt x="383819" y="123405"/>
                </a:moveTo>
                <a:lnTo>
                  <a:pt x="374942" y="123405"/>
                </a:lnTo>
                <a:lnTo>
                  <a:pt x="368363" y="144525"/>
                </a:lnTo>
                <a:lnTo>
                  <a:pt x="365442" y="155778"/>
                </a:lnTo>
                <a:lnTo>
                  <a:pt x="371929" y="155778"/>
                </a:lnTo>
                <a:lnTo>
                  <a:pt x="373278" y="151104"/>
                </a:lnTo>
                <a:lnTo>
                  <a:pt x="376542" y="138506"/>
                </a:lnTo>
                <a:lnTo>
                  <a:pt x="383819" y="138506"/>
                </a:lnTo>
                <a:lnTo>
                  <a:pt x="383819" y="123405"/>
                </a:lnTo>
                <a:close/>
              </a:path>
              <a:path w="384809" h="175260">
                <a:moveTo>
                  <a:pt x="248577" y="61429"/>
                </a:moveTo>
                <a:lnTo>
                  <a:pt x="232778" y="61429"/>
                </a:lnTo>
                <a:lnTo>
                  <a:pt x="228460" y="66078"/>
                </a:lnTo>
                <a:lnTo>
                  <a:pt x="228460" y="109067"/>
                </a:lnTo>
                <a:lnTo>
                  <a:pt x="232778" y="113741"/>
                </a:lnTo>
                <a:lnTo>
                  <a:pt x="248577" y="113741"/>
                </a:lnTo>
                <a:lnTo>
                  <a:pt x="252895" y="109067"/>
                </a:lnTo>
                <a:lnTo>
                  <a:pt x="252895" y="106451"/>
                </a:lnTo>
                <a:lnTo>
                  <a:pt x="238112" y="106451"/>
                </a:lnTo>
                <a:lnTo>
                  <a:pt x="236524" y="105054"/>
                </a:lnTo>
                <a:lnTo>
                  <a:pt x="236524" y="70091"/>
                </a:lnTo>
                <a:lnTo>
                  <a:pt x="238112" y="68706"/>
                </a:lnTo>
                <a:lnTo>
                  <a:pt x="252895" y="68706"/>
                </a:lnTo>
                <a:lnTo>
                  <a:pt x="252895" y="66078"/>
                </a:lnTo>
                <a:lnTo>
                  <a:pt x="248577" y="61429"/>
                </a:lnTo>
                <a:close/>
              </a:path>
              <a:path w="384809" h="175260">
                <a:moveTo>
                  <a:pt x="252895" y="68706"/>
                </a:moveTo>
                <a:lnTo>
                  <a:pt x="243243" y="68706"/>
                </a:lnTo>
                <a:lnTo>
                  <a:pt x="244868" y="70091"/>
                </a:lnTo>
                <a:lnTo>
                  <a:pt x="244868" y="105054"/>
                </a:lnTo>
                <a:lnTo>
                  <a:pt x="243243" y="106451"/>
                </a:lnTo>
                <a:lnTo>
                  <a:pt x="252895" y="106451"/>
                </a:lnTo>
                <a:lnTo>
                  <a:pt x="252895" y="68706"/>
                </a:lnTo>
                <a:close/>
              </a:path>
              <a:path w="384809" h="175260">
                <a:moveTo>
                  <a:pt x="383819" y="62001"/>
                </a:moveTo>
                <a:lnTo>
                  <a:pt x="375754" y="62001"/>
                </a:lnTo>
                <a:lnTo>
                  <a:pt x="375754" y="113169"/>
                </a:lnTo>
                <a:lnTo>
                  <a:pt x="383819" y="113169"/>
                </a:lnTo>
                <a:lnTo>
                  <a:pt x="383819" y="62001"/>
                </a:lnTo>
                <a:close/>
              </a:path>
              <a:path w="384809" h="175260">
                <a:moveTo>
                  <a:pt x="193344" y="62001"/>
                </a:moveTo>
                <a:lnTo>
                  <a:pt x="167957" y="62001"/>
                </a:lnTo>
                <a:lnTo>
                  <a:pt x="167957" y="113169"/>
                </a:lnTo>
                <a:lnTo>
                  <a:pt x="175983" y="113169"/>
                </a:lnTo>
                <a:lnTo>
                  <a:pt x="175983" y="69316"/>
                </a:lnTo>
                <a:lnTo>
                  <a:pt x="193344" y="69316"/>
                </a:lnTo>
                <a:lnTo>
                  <a:pt x="193344" y="62001"/>
                </a:lnTo>
                <a:close/>
              </a:path>
              <a:path w="384809" h="175260">
                <a:moveTo>
                  <a:pt x="193344" y="69316"/>
                </a:moveTo>
                <a:lnTo>
                  <a:pt x="185140" y="69316"/>
                </a:lnTo>
                <a:lnTo>
                  <a:pt x="185140" y="113169"/>
                </a:lnTo>
                <a:lnTo>
                  <a:pt x="193344" y="113169"/>
                </a:lnTo>
                <a:lnTo>
                  <a:pt x="193344" y="69316"/>
                </a:lnTo>
                <a:close/>
              </a:path>
              <a:path w="384809" h="175260">
                <a:moveTo>
                  <a:pt x="219633" y="62001"/>
                </a:moveTo>
                <a:lnTo>
                  <a:pt x="199745" y="62001"/>
                </a:lnTo>
                <a:lnTo>
                  <a:pt x="199745" y="113169"/>
                </a:lnTo>
                <a:lnTo>
                  <a:pt x="207784" y="113169"/>
                </a:lnTo>
                <a:lnTo>
                  <a:pt x="207784" y="93954"/>
                </a:lnTo>
                <a:lnTo>
                  <a:pt x="219633" y="93954"/>
                </a:lnTo>
                <a:lnTo>
                  <a:pt x="223558" y="89484"/>
                </a:lnTo>
                <a:lnTo>
                  <a:pt x="223558" y="86626"/>
                </a:lnTo>
                <a:lnTo>
                  <a:pt x="207784" y="86626"/>
                </a:lnTo>
                <a:lnTo>
                  <a:pt x="207784" y="69316"/>
                </a:lnTo>
                <a:lnTo>
                  <a:pt x="223558" y="69316"/>
                </a:lnTo>
                <a:lnTo>
                  <a:pt x="223558" y="66459"/>
                </a:lnTo>
                <a:lnTo>
                  <a:pt x="219633" y="62001"/>
                </a:lnTo>
                <a:close/>
              </a:path>
              <a:path w="384809" h="175260">
                <a:moveTo>
                  <a:pt x="223558" y="69316"/>
                </a:moveTo>
                <a:lnTo>
                  <a:pt x="214147" y="69316"/>
                </a:lnTo>
                <a:lnTo>
                  <a:pt x="215544" y="70484"/>
                </a:lnTo>
                <a:lnTo>
                  <a:pt x="215544" y="85470"/>
                </a:lnTo>
                <a:lnTo>
                  <a:pt x="214147" y="86626"/>
                </a:lnTo>
                <a:lnTo>
                  <a:pt x="223558" y="86626"/>
                </a:lnTo>
                <a:lnTo>
                  <a:pt x="223558" y="69316"/>
                </a:lnTo>
                <a:close/>
              </a:path>
              <a:path w="384809" h="175260">
                <a:moveTo>
                  <a:pt x="355358" y="62001"/>
                </a:moveTo>
                <a:lnTo>
                  <a:pt x="347306" y="62001"/>
                </a:lnTo>
                <a:lnTo>
                  <a:pt x="347306" y="113169"/>
                </a:lnTo>
                <a:lnTo>
                  <a:pt x="367195" y="113169"/>
                </a:lnTo>
                <a:lnTo>
                  <a:pt x="371157" y="108699"/>
                </a:lnTo>
                <a:lnTo>
                  <a:pt x="371157" y="105854"/>
                </a:lnTo>
                <a:lnTo>
                  <a:pt x="355358" y="105854"/>
                </a:lnTo>
                <a:lnTo>
                  <a:pt x="355358" y="88531"/>
                </a:lnTo>
                <a:lnTo>
                  <a:pt x="371157" y="88531"/>
                </a:lnTo>
                <a:lnTo>
                  <a:pt x="371157" y="85674"/>
                </a:lnTo>
                <a:lnTo>
                  <a:pt x="367195" y="81216"/>
                </a:lnTo>
                <a:lnTo>
                  <a:pt x="355358" y="81216"/>
                </a:lnTo>
                <a:lnTo>
                  <a:pt x="355358" y="62001"/>
                </a:lnTo>
                <a:close/>
              </a:path>
              <a:path w="384809" h="175260">
                <a:moveTo>
                  <a:pt x="371157" y="88531"/>
                </a:moveTo>
                <a:lnTo>
                  <a:pt x="361721" y="88531"/>
                </a:lnTo>
                <a:lnTo>
                  <a:pt x="363105" y="89712"/>
                </a:lnTo>
                <a:lnTo>
                  <a:pt x="363105" y="104686"/>
                </a:lnTo>
                <a:lnTo>
                  <a:pt x="361721" y="105854"/>
                </a:lnTo>
                <a:lnTo>
                  <a:pt x="371157" y="105854"/>
                </a:lnTo>
                <a:lnTo>
                  <a:pt x="371157" y="88531"/>
                </a:lnTo>
                <a:close/>
              </a:path>
              <a:path w="384809" h="175260">
                <a:moveTo>
                  <a:pt x="333794" y="69316"/>
                </a:moveTo>
                <a:lnTo>
                  <a:pt x="325716" y="69316"/>
                </a:lnTo>
                <a:lnTo>
                  <a:pt x="325716" y="113169"/>
                </a:lnTo>
                <a:lnTo>
                  <a:pt x="333794" y="113169"/>
                </a:lnTo>
                <a:lnTo>
                  <a:pt x="333794" y="69316"/>
                </a:lnTo>
                <a:close/>
              </a:path>
              <a:path w="384809" h="175260">
                <a:moveTo>
                  <a:pt x="342214" y="62001"/>
                </a:moveTo>
                <a:lnTo>
                  <a:pt x="317360" y="62001"/>
                </a:lnTo>
                <a:lnTo>
                  <a:pt x="317360" y="69316"/>
                </a:lnTo>
                <a:lnTo>
                  <a:pt x="342214" y="69316"/>
                </a:lnTo>
                <a:lnTo>
                  <a:pt x="342214" y="62001"/>
                </a:lnTo>
                <a:close/>
              </a:path>
              <a:path w="384809" h="175260">
                <a:moveTo>
                  <a:pt x="294665" y="62001"/>
                </a:moveTo>
                <a:lnTo>
                  <a:pt x="286626" y="62001"/>
                </a:lnTo>
                <a:lnTo>
                  <a:pt x="286626" y="113169"/>
                </a:lnTo>
                <a:lnTo>
                  <a:pt x="294665" y="113169"/>
                </a:lnTo>
                <a:lnTo>
                  <a:pt x="294665" y="97459"/>
                </a:lnTo>
                <a:lnTo>
                  <a:pt x="297154" y="92760"/>
                </a:lnTo>
                <a:lnTo>
                  <a:pt x="305177" y="92760"/>
                </a:lnTo>
                <a:lnTo>
                  <a:pt x="302044" y="84823"/>
                </a:lnTo>
                <a:lnTo>
                  <a:pt x="302311" y="84277"/>
                </a:lnTo>
                <a:lnTo>
                  <a:pt x="294665" y="84277"/>
                </a:lnTo>
                <a:lnTo>
                  <a:pt x="294665" y="62001"/>
                </a:lnTo>
                <a:close/>
              </a:path>
              <a:path w="384809" h="175260">
                <a:moveTo>
                  <a:pt x="305177" y="92760"/>
                </a:moveTo>
                <a:lnTo>
                  <a:pt x="297154" y="92760"/>
                </a:lnTo>
                <a:lnTo>
                  <a:pt x="304990" y="113169"/>
                </a:lnTo>
                <a:lnTo>
                  <a:pt x="313232" y="113169"/>
                </a:lnTo>
                <a:lnTo>
                  <a:pt x="305177" y="92760"/>
                </a:lnTo>
                <a:close/>
              </a:path>
              <a:path w="384809" h="175260">
                <a:moveTo>
                  <a:pt x="313232" y="62001"/>
                </a:moveTo>
                <a:lnTo>
                  <a:pt x="305181" y="62001"/>
                </a:lnTo>
                <a:lnTo>
                  <a:pt x="294665" y="84277"/>
                </a:lnTo>
                <a:lnTo>
                  <a:pt x="302311" y="84277"/>
                </a:lnTo>
                <a:lnTo>
                  <a:pt x="313232" y="62001"/>
                </a:lnTo>
                <a:close/>
              </a:path>
              <a:path w="384809" h="175260">
                <a:moveTo>
                  <a:pt x="280860" y="62001"/>
                </a:moveTo>
                <a:lnTo>
                  <a:pt x="258914" y="62001"/>
                </a:lnTo>
                <a:lnTo>
                  <a:pt x="258914" y="113169"/>
                </a:lnTo>
                <a:lnTo>
                  <a:pt x="280860" y="113169"/>
                </a:lnTo>
                <a:lnTo>
                  <a:pt x="280860" y="105854"/>
                </a:lnTo>
                <a:lnTo>
                  <a:pt x="266941" y="105854"/>
                </a:lnTo>
                <a:lnTo>
                  <a:pt x="266941" y="90868"/>
                </a:lnTo>
                <a:lnTo>
                  <a:pt x="277990" y="90868"/>
                </a:lnTo>
                <a:lnTo>
                  <a:pt x="277990" y="83565"/>
                </a:lnTo>
                <a:lnTo>
                  <a:pt x="266941" y="83565"/>
                </a:lnTo>
                <a:lnTo>
                  <a:pt x="266941" y="69316"/>
                </a:lnTo>
                <a:lnTo>
                  <a:pt x="280860" y="69316"/>
                </a:lnTo>
                <a:lnTo>
                  <a:pt x="280860" y="62001"/>
                </a:lnTo>
                <a:close/>
              </a:path>
              <a:path w="384809" h="175260">
                <a:moveTo>
                  <a:pt x="168046" y="609"/>
                </a:moveTo>
                <a:lnTo>
                  <a:pt x="160032" y="609"/>
                </a:lnTo>
                <a:lnTo>
                  <a:pt x="160032" y="51739"/>
                </a:lnTo>
                <a:lnTo>
                  <a:pt x="168046" y="51739"/>
                </a:lnTo>
                <a:lnTo>
                  <a:pt x="168046" y="29819"/>
                </a:lnTo>
                <a:lnTo>
                  <a:pt x="185369" y="29819"/>
                </a:lnTo>
                <a:lnTo>
                  <a:pt x="185369" y="22504"/>
                </a:lnTo>
                <a:lnTo>
                  <a:pt x="168046" y="22504"/>
                </a:lnTo>
                <a:lnTo>
                  <a:pt x="168046" y="609"/>
                </a:lnTo>
                <a:close/>
              </a:path>
              <a:path w="384809" h="175260">
                <a:moveTo>
                  <a:pt x="185369" y="29819"/>
                </a:moveTo>
                <a:lnTo>
                  <a:pt x="177190" y="29819"/>
                </a:lnTo>
                <a:lnTo>
                  <a:pt x="177190" y="51739"/>
                </a:lnTo>
                <a:lnTo>
                  <a:pt x="185369" y="51739"/>
                </a:lnTo>
                <a:lnTo>
                  <a:pt x="185369" y="29819"/>
                </a:lnTo>
                <a:close/>
              </a:path>
              <a:path w="384809" h="175260">
                <a:moveTo>
                  <a:pt x="185369" y="609"/>
                </a:moveTo>
                <a:lnTo>
                  <a:pt x="177190" y="609"/>
                </a:lnTo>
                <a:lnTo>
                  <a:pt x="177190" y="22504"/>
                </a:lnTo>
                <a:lnTo>
                  <a:pt x="185369" y="22504"/>
                </a:lnTo>
                <a:lnTo>
                  <a:pt x="185369" y="609"/>
                </a:lnTo>
                <a:close/>
              </a:path>
              <a:path w="384809" h="175260">
                <a:moveTo>
                  <a:pt x="149682" y="0"/>
                </a:moveTo>
                <a:lnTo>
                  <a:pt x="133908" y="0"/>
                </a:lnTo>
                <a:lnTo>
                  <a:pt x="129565" y="4686"/>
                </a:lnTo>
                <a:lnTo>
                  <a:pt x="129565" y="47650"/>
                </a:lnTo>
                <a:lnTo>
                  <a:pt x="133908" y="52349"/>
                </a:lnTo>
                <a:lnTo>
                  <a:pt x="149682" y="52349"/>
                </a:lnTo>
                <a:lnTo>
                  <a:pt x="154000" y="47650"/>
                </a:lnTo>
                <a:lnTo>
                  <a:pt x="154000" y="45021"/>
                </a:lnTo>
                <a:lnTo>
                  <a:pt x="139242" y="45021"/>
                </a:lnTo>
                <a:lnTo>
                  <a:pt x="137629" y="43649"/>
                </a:lnTo>
                <a:lnTo>
                  <a:pt x="137629" y="8699"/>
                </a:lnTo>
                <a:lnTo>
                  <a:pt x="139242" y="7315"/>
                </a:lnTo>
                <a:lnTo>
                  <a:pt x="154000" y="7315"/>
                </a:lnTo>
                <a:lnTo>
                  <a:pt x="154000" y="4686"/>
                </a:lnTo>
                <a:lnTo>
                  <a:pt x="149682" y="0"/>
                </a:lnTo>
                <a:close/>
              </a:path>
              <a:path w="384809" h="175260">
                <a:moveTo>
                  <a:pt x="154000" y="7315"/>
                </a:moveTo>
                <a:lnTo>
                  <a:pt x="144348" y="7315"/>
                </a:lnTo>
                <a:lnTo>
                  <a:pt x="145923" y="8699"/>
                </a:lnTo>
                <a:lnTo>
                  <a:pt x="145923" y="43649"/>
                </a:lnTo>
                <a:lnTo>
                  <a:pt x="144348" y="45021"/>
                </a:lnTo>
                <a:lnTo>
                  <a:pt x="154000" y="45021"/>
                </a:lnTo>
                <a:lnTo>
                  <a:pt x="154000" y="7315"/>
                </a:lnTo>
                <a:close/>
              </a:path>
              <a:path w="384809" h="175260">
                <a:moveTo>
                  <a:pt x="384670" y="609"/>
                </a:moveTo>
                <a:lnTo>
                  <a:pt x="362737" y="609"/>
                </a:lnTo>
                <a:lnTo>
                  <a:pt x="362737" y="51739"/>
                </a:lnTo>
                <a:lnTo>
                  <a:pt x="384670" y="51739"/>
                </a:lnTo>
                <a:lnTo>
                  <a:pt x="384670" y="44449"/>
                </a:lnTo>
                <a:lnTo>
                  <a:pt x="370751" y="44449"/>
                </a:lnTo>
                <a:lnTo>
                  <a:pt x="370751" y="29451"/>
                </a:lnTo>
                <a:lnTo>
                  <a:pt x="381838" y="29451"/>
                </a:lnTo>
                <a:lnTo>
                  <a:pt x="381838" y="22148"/>
                </a:lnTo>
                <a:lnTo>
                  <a:pt x="370751" y="22148"/>
                </a:lnTo>
                <a:lnTo>
                  <a:pt x="370751" y="7899"/>
                </a:lnTo>
                <a:lnTo>
                  <a:pt x="384670" y="7899"/>
                </a:lnTo>
                <a:lnTo>
                  <a:pt x="384670" y="609"/>
                </a:lnTo>
                <a:close/>
              </a:path>
              <a:path w="384809" h="175260">
                <a:moveTo>
                  <a:pt x="210527" y="609"/>
                </a:moveTo>
                <a:lnTo>
                  <a:pt x="198767" y="609"/>
                </a:lnTo>
                <a:lnTo>
                  <a:pt x="190563" y="51739"/>
                </a:lnTo>
                <a:lnTo>
                  <a:pt x="197942" y="51739"/>
                </a:lnTo>
                <a:lnTo>
                  <a:pt x="199364" y="42481"/>
                </a:lnTo>
                <a:lnTo>
                  <a:pt x="217256" y="42481"/>
                </a:lnTo>
                <a:lnTo>
                  <a:pt x="216140" y="35534"/>
                </a:lnTo>
                <a:lnTo>
                  <a:pt x="200380" y="35534"/>
                </a:lnTo>
                <a:lnTo>
                  <a:pt x="204254" y="9664"/>
                </a:lnTo>
                <a:lnTo>
                  <a:pt x="211983" y="9664"/>
                </a:lnTo>
                <a:lnTo>
                  <a:pt x="210527" y="609"/>
                </a:lnTo>
                <a:close/>
              </a:path>
              <a:path w="384809" h="175260">
                <a:moveTo>
                  <a:pt x="217256" y="42481"/>
                </a:moveTo>
                <a:lnTo>
                  <a:pt x="209219" y="42481"/>
                </a:lnTo>
                <a:lnTo>
                  <a:pt x="210629" y="51739"/>
                </a:lnTo>
                <a:lnTo>
                  <a:pt x="218744" y="51739"/>
                </a:lnTo>
                <a:lnTo>
                  <a:pt x="217256" y="42481"/>
                </a:lnTo>
                <a:close/>
              </a:path>
              <a:path w="384809" h="175260">
                <a:moveTo>
                  <a:pt x="211983" y="9664"/>
                </a:moveTo>
                <a:lnTo>
                  <a:pt x="204254" y="9664"/>
                </a:lnTo>
                <a:lnTo>
                  <a:pt x="208127" y="35534"/>
                </a:lnTo>
                <a:lnTo>
                  <a:pt x="216140" y="35534"/>
                </a:lnTo>
                <a:lnTo>
                  <a:pt x="211983" y="9664"/>
                </a:lnTo>
                <a:close/>
              </a:path>
              <a:path w="384809" h="175260">
                <a:moveTo>
                  <a:pt x="71742" y="609"/>
                </a:moveTo>
                <a:lnTo>
                  <a:pt x="63690" y="609"/>
                </a:lnTo>
                <a:lnTo>
                  <a:pt x="63690" y="51739"/>
                </a:lnTo>
                <a:lnTo>
                  <a:pt x="84747" y="51739"/>
                </a:lnTo>
                <a:lnTo>
                  <a:pt x="84747" y="58623"/>
                </a:lnTo>
                <a:lnTo>
                  <a:pt x="92570" y="58623"/>
                </a:lnTo>
                <a:lnTo>
                  <a:pt x="92570" y="44602"/>
                </a:lnTo>
                <a:lnTo>
                  <a:pt x="89077" y="44602"/>
                </a:lnTo>
                <a:lnTo>
                  <a:pt x="89077" y="44449"/>
                </a:lnTo>
                <a:lnTo>
                  <a:pt x="71742" y="44449"/>
                </a:lnTo>
                <a:lnTo>
                  <a:pt x="71742" y="609"/>
                </a:lnTo>
                <a:close/>
              </a:path>
              <a:path w="384809" h="175260">
                <a:moveTo>
                  <a:pt x="89077" y="609"/>
                </a:moveTo>
                <a:lnTo>
                  <a:pt x="80873" y="609"/>
                </a:lnTo>
                <a:lnTo>
                  <a:pt x="80873" y="44449"/>
                </a:lnTo>
                <a:lnTo>
                  <a:pt x="89077" y="44449"/>
                </a:lnTo>
                <a:lnTo>
                  <a:pt x="89077" y="609"/>
                </a:lnTo>
                <a:close/>
              </a:path>
              <a:path w="384809" h="175260">
                <a:moveTo>
                  <a:pt x="296049" y="609"/>
                </a:moveTo>
                <a:lnTo>
                  <a:pt x="288036" y="609"/>
                </a:lnTo>
                <a:lnTo>
                  <a:pt x="288036" y="51739"/>
                </a:lnTo>
                <a:lnTo>
                  <a:pt x="296049" y="51739"/>
                </a:lnTo>
                <a:lnTo>
                  <a:pt x="296049" y="29819"/>
                </a:lnTo>
                <a:lnTo>
                  <a:pt x="313410" y="29819"/>
                </a:lnTo>
                <a:lnTo>
                  <a:pt x="313410" y="22504"/>
                </a:lnTo>
                <a:lnTo>
                  <a:pt x="296049" y="22504"/>
                </a:lnTo>
                <a:lnTo>
                  <a:pt x="296049" y="609"/>
                </a:lnTo>
                <a:close/>
              </a:path>
              <a:path w="384809" h="175260">
                <a:moveTo>
                  <a:pt x="313410" y="29819"/>
                </a:moveTo>
                <a:lnTo>
                  <a:pt x="305219" y="29819"/>
                </a:lnTo>
                <a:lnTo>
                  <a:pt x="305219" y="51739"/>
                </a:lnTo>
                <a:lnTo>
                  <a:pt x="313410" y="51739"/>
                </a:lnTo>
                <a:lnTo>
                  <a:pt x="313410" y="29819"/>
                </a:lnTo>
                <a:close/>
              </a:path>
              <a:path w="384809" h="175260">
                <a:moveTo>
                  <a:pt x="313410" y="609"/>
                </a:moveTo>
                <a:lnTo>
                  <a:pt x="305219" y="609"/>
                </a:lnTo>
                <a:lnTo>
                  <a:pt x="305219" y="22504"/>
                </a:lnTo>
                <a:lnTo>
                  <a:pt x="313410" y="22504"/>
                </a:lnTo>
                <a:lnTo>
                  <a:pt x="313410" y="609"/>
                </a:lnTo>
                <a:close/>
              </a:path>
              <a:path w="384809" h="175260">
                <a:moveTo>
                  <a:pt x="266509" y="609"/>
                </a:moveTo>
                <a:lnTo>
                  <a:pt x="258483" y="609"/>
                </a:lnTo>
                <a:lnTo>
                  <a:pt x="258483" y="51739"/>
                </a:lnTo>
                <a:lnTo>
                  <a:pt x="278358" y="51739"/>
                </a:lnTo>
                <a:lnTo>
                  <a:pt x="282295" y="47320"/>
                </a:lnTo>
                <a:lnTo>
                  <a:pt x="282295" y="44449"/>
                </a:lnTo>
                <a:lnTo>
                  <a:pt x="266509" y="44449"/>
                </a:lnTo>
                <a:lnTo>
                  <a:pt x="266509" y="27139"/>
                </a:lnTo>
                <a:lnTo>
                  <a:pt x="282295" y="27139"/>
                </a:lnTo>
                <a:lnTo>
                  <a:pt x="282295" y="24282"/>
                </a:lnTo>
                <a:lnTo>
                  <a:pt x="278358" y="19837"/>
                </a:lnTo>
                <a:lnTo>
                  <a:pt x="266509" y="19837"/>
                </a:lnTo>
                <a:lnTo>
                  <a:pt x="266509" y="609"/>
                </a:lnTo>
                <a:close/>
              </a:path>
              <a:path w="384809" h="175260">
                <a:moveTo>
                  <a:pt x="282295" y="27139"/>
                </a:moveTo>
                <a:lnTo>
                  <a:pt x="272859" y="27139"/>
                </a:lnTo>
                <a:lnTo>
                  <a:pt x="274294" y="28295"/>
                </a:lnTo>
                <a:lnTo>
                  <a:pt x="274294" y="43281"/>
                </a:lnTo>
                <a:lnTo>
                  <a:pt x="272859" y="44449"/>
                </a:lnTo>
                <a:lnTo>
                  <a:pt x="282295" y="44449"/>
                </a:lnTo>
                <a:lnTo>
                  <a:pt x="282295" y="27139"/>
                </a:lnTo>
                <a:close/>
              </a:path>
              <a:path w="384809" h="175260">
                <a:moveTo>
                  <a:pt x="327837" y="609"/>
                </a:moveTo>
                <a:lnTo>
                  <a:pt x="319811" y="609"/>
                </a:lnTo>
                <a:lnTo>
                  <a:pt x="319811" y="51739"/>
                </a:lnTo>
                <a:lnTo>
                  <a:pt x="339699" y="51739"/>
                </a:lnTo>
                <a:lnTo>
                  <a:pt x="343623" y="47320"/>
                </a:lnTo>
                <a:lnTo>
                  <a:pt x="343623" y="44449"/>
                </a:lnTo>
                <a:lnTo>
                  <a:pt x="327837" y="44449"/>
                </a:lnTo>
                <a:lnTo>
                  <a:pt x="327837" y="27139"/>
                </a:lnTo>
                <a:lnTo>
                  <a:pt x="343623" y="27139"/>
                </a:lnTo>
                <a:lnTo>
                  <a:pt x="343623" y="24282"/>
                </a:lnTo>
                <a:lnTo>
                  <a:pt x="339699" y="19837"/>
                </a:lnTo>
                <a:lnTo>
                  <a:pt x="327837" y="19837"/>
                </a:lnTo>
                <a:lnTo>
                  <a:pt x="327837" y="609"/>
                </a:lnTo>
                <a:close/>
              </a:path>
              <a:path w="384809" h="175260">
                <a:moveTo>
                  <a:pt x="343623" y="27139"/>
                </a:moveTo>
                <a:lnTo>
                  <a:pt x="334213" y="27139"/>
                </a:lnTo>
                <a:lnTo>
                  <a:pt x="335610" y="28295"/>
                </a:lnTo>
                <a:lnTo>
                  <a:pt x="335610" y="43281"/>
                </a:lnTo>
                <a:lnTo>
                  <a:pt x="334213" y="44449"/>
                </a:lnTo>
                <a:lnTo>
                  <a:pt x="343623" y="44449"/>
                </a:lnTo>
                <a:lnTo>
                  <a:pt x="343623" y="27139"/>
                </a:lnTo>
                <a:close/>
              </a:path>
              <a:path w="384809" h="175260">
                <a:moveTo>
                  <a:pt x="251942" y="609"/>
                </a:moveTo>
                <a:lnTo>
                  <a:pt x="229222" y="609"/>
                </a:lnTo>
                <a:lnTo>
                  <a:pt x="227711" y="43992"/>
                </a:lnTo>
                <a:lnTo>
                  <a:pt x="226568" y="44526"/>
                </a:lnTo>
                <a:lnTo>
                  <a:pt x="222923" y="44526"/>
                </a:lnTo>
                <a:lnTo>
                  <a:pt x="222923" y="51815"/>
                </a:lnTo>
                <a:lnTo>
                  <a:pt x="232219" y="51815"/>
                </a:lnTo>
                <a:lnTo>
                  <a:pt x="235559" y="48158"/>
                </a:lnTo>
                <a:lnTo>
                  <a:pt x="235864" y="38836"/>
                </a:lnTo>
                <a:lnTo>
                  <a:pt x="236753" y="7899"/>
                </a:lnTo>
                <a:lnTo>
                  <a:pt x="251942" y="7899"/>
                </a:lnTo>
                <a:lnTo>
                  <a:pt x="251942" y="609"/>
                </a:lnTo>
                <a:close/>
              </a:path>
              <a:path w="384809" h="175260">
                <a:moveTo>
                  <a:pt x="251942" y="7899"/>
                </a:moveTo>
                <a:lnTo>
                  <a:pt x="243725" y="7899"/>
                </a:lnTo>
                <a:lnTo>
                  <a:pt x="243725" y="51739"/>
                </a:lnTo>
                <a:lnTo>
                  <a:pt x="251942" y="51739"/>
                </a:lnTo>
                <a:lnTo>
                  <a:pt x="251942" y="7899"/>
                </a:lnTo>
                <a:close/>
              </a:path>
              <a:path w="384809" h="175260">
                <a:moveTo>
                  <a:pt x="105283" y="609"/>
                </a:moveTo>
                <a:lnTo>
                  <a:pt x="98094" y="609"/>
                </a:lnTo>
                <a:lnTo>
                  <a:pt x="98094" y="51739"/>
                </a:lnTo>
                <a:lnTo>
                  <a:pt x="106375" y="51739"/>
                </a:lnTo>
                <a:lnTo>
                  <a:pt x="111740" y="32981"/>
                </a:lnTo>
                <a:lnTo>
                  <a:pt x="105283" y="32981"/>
                </a:lnTo>
                <a:lnTo>
                  <a:pt x="105283" y="609"/>
                </a:lnTo>
                <a:close/>
              </a:path>
              <a:path w="384809" h="175260">
                <a:moveTo>
                  <a:pt x="123609" y="15735"/>
                </a:moveTo>
                <a:lnTo>
                  <a:pt x="116408" y="15735"/>
                </a:lnTo>
                <a:lnTo>
                  <a:pt x="116408" y="51739"/>
                </a:lnTo>
                <a:lnTo>
                  <a:pt x="123609" y="51739"/>
                </a:lnTo>
                <a:lnTo>
                  <a:pt x="123609" y="15735"/>
                </a:lnTo>
                <a:close/>
              </a:path>
              <a:path w="384809" h="175260">
                <a:moveTo>
                  <a:pt x="123609" y="609"/>
                </a:moveTo>
                <a:lnTo>
                  <a:pt x="114782" y="609"/>
                </a:lnTo>
                <a:lnTo>
                  <a:pt x="108204" y="21716"/>
                </a:lnTo>
                <a:lnTo>
                  <a:pt x="105283" y="32981"/>
                </a:lnTo>
                <a:lnTo>
                  <a:pt x="111740" y="32981"/>
                </a:lnTo>
                <a:lnTo>
                  <a:pt x="113080" y="28295"/>
                </a:lnTo>
                <a:lnTo>
                  <a:pt x="116408" y="15735"/>
                </a:lnTo>
                <a:lnTo>
                  <a:pt x="123609" y="15735"/>
                </a:lnTo>
                <a:lnTo>
                  <a:pt x="123609" y="609"/>
                </a:lnTo>
                <a:close/>
              </a:path>
              <a:path w="384809" h="175260">
                <a:moveTo>
                  <a:pt x="50431" y="609"/>
                </a:moveTo>
                <a:lnTo>
                  <a:pt x="38658" y="609"/>
                </a:lnTo>
                <a:lnTo>
                  <a:pt x="30454" y="51739"/>
                </a:lnTo>
                <a:lnTo>
                  <a:pt x="37846" y="51739"/>
                </a:lnTo>
                <a:lnTo>
                  <a:pt x="39243" y="42481"/>
                </a:lnTo>
                <a:lnTo>
                  <a:pt x="57150" y="42481"/>
                </a:lnTo>
                <a:lnTo>
                  <a:pt x="56035" y="35534"/>
                </a:lnTo>
                <a:lnTo>
                  <a:pt x="40271" y="35534"/>
                </a:lnTo>
                <a:lnTo>
                  <a:pt x="44145" y="9664"/>
                </a:lnTo>
                <a:lnTo>
                  <a:pt x="51884" y="9664"/>
                </a:lnTo>
                <a:lnTo>
                  <a:pt x="50431" y="609"/>
                </a:lnTo>
                <a:close/>
              </a:path>
              <a:path w="384809" h="175260">
                <a:moveTo>
                  <a:pt x="57150" y="42481"/>
                </a:moveTo>
                <a:lnTo>
                  <a:pt x="49136" y="42481"/>
                </a:lnTo>
                <a:lnTo>
                  <a:pt x="50507" y="51739"/>
                </a:lnTo>
                <a:lnTo>
                  <a:pt x="58635" y="51739"/>
                </a:lnTo>
                <a:lnTo>
                  <a:pt x="57150" y="42481"/>
                </a:lnTo>
                <a:close/>
              </a:path>
              <a:path w="384809" h="175260">
                <a:moveTo>
                  <a:pt x="51884" y="9664"/>
                </a:moveTo>
                <a:lnTo>
                  <a:pt x="44145" y="9664"/>
                </a:lnTo>
                <a:lnTo>
                  <a:pt x="48018" y="35534"/>
                </a:lnTo>
                <a:lnTo>
                  <a:pt x="56035" y="35534"/>
                </a:lnTo>
                <a:lnTo>
                  <a:pt x="51884" y="9664"/>
                </a:lnTo>
                <a:close/>
              </a:path>
              <a:path w="384809" h="175260">
                <a:moveTo>
                  <a:pt x="356285" y="609"/>
                </a:moveTo>
                <a:lnTo>
                  <a:pt x="348246" y="609"/>
                </a:lnTo>
                <a:lnTo>
                  <a:pt x="348246" y="51739"/>
                </a:lnTo>
                <a:lnTo>
                  <a:pt x="356285" y="51739"/>
                </a:lnTo>
                <a:lnTo>
                  <a:pt x="356285" y="609"/>
                </a:lnTo>
                <a:close/>
              </a:path>
              <a:path w="384809" h="175260">
                <a:moveTo>
                  <a:pt x="8039" y="609"/>
                </a:moveTo>
                <a:lnTo>
                  <a:pt x="0" y="609"/>
                </a:lnTo>
                <a:lnTo>
                  <a:pt x="0" y="51739"/>
                </a:lnTo>
                <a:lnTo>
                  <a:pt x="8039" y="51739"/>
                </a:lnTo>
                <a:lnTo>
                  <a:pt x="8039" y="29819"/>
                </a:lnTo>
                <a:lnTo>
                  <a:pt x="25374" y="29819"/>
                </a:lnTo>
                <a:lnTo>
                  <a:pt x="25374" y="22504"/>
                </a:lnTo>
                <a:lnTo>
                  <a:pt x="8039" y="22504"/>
                </a:lnTo>
                <a:lnTo>
                  <a:pt x="8039" y="609"/>
                </a:lnTo>
                <a:close/>
              </a:path>
              <a:path w="384809" h="175260">
                <a:moveTo>
                  <a:pt x="25374" y="29819"/>
                </a:moveTo>
                <a:lnTo>
                  <a:pt x="17170" y="29819"/>
                </a:lnTo>
                <a:lnTo>
                  <a:pt x="17170" y="51739"/>
                </a:lnTo>
                <a:lnTo>
                  <a:pt x="25374" y="51739"/>
                </a:lnTo>
                <a:lnTo>
                  <a:pt x="25374" y="29819"/>
                </a:lnTo>
                <a:close/>
              </a:path>
              <a:path w="384809" h="175260">
                <a:moveTo>
                  <a:pt x="25374" y="609"/>
                </a:moveTo>
                <a:lnTo>
                  <a:pt x="17170" y="609"/>
                </a:lnTo>
                <a:lnTo>
                  <a:pt x="17170" y="22504"/>
                </a:lnTo>
                <a:lnTo>
                  <a:pt x="25374" y="22504"/>
                </a:lnTo>
                <a:lnTo>
                  <a:pt x="25374" y="6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2205" y="1003543"/>
            <a:ext cx="329958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41404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4465"/>
            <a:ext cx="822960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emf"/><Relationship Id="rId7" Type="http://schemas.openxmlformats.org/officeDocument/2006/relationships/oleObject" Target="../embeddings/oleObject1.bin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3.emf"/><Relationship Id="rId7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9FEC08D6-AC63-4D01-80B6-AD34AC6A4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1950" y="1101698"/>
            <a:ext cx="5981678" cy="8062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99720" algn="l">
              <a:lnSpc>
                <a:spcPct val="80000"/>
              </a:lnSpc>
            </a:pPr>
            <a:r>
              <a:rPr lang="ru-RU" sz="2000" spc="-30" dirty="0">
                <a:solidFill>
                  <a:srgbClr val="57585B"/>
                </a:solidFill>
              </a:rPr>
              <a:t>Государственная программа Кировской области </a:t>
            </a:r>
            <a:r>
              <a:rPr lang="ru-RU" sz="2400" spc="-30" dirty="0">
                <a:solidFill>
                  <a:srgbClr val="57585B"/>
                </a:solidFill>
              </a:rPr>
              <a:t>«Информационное общество»</a:t>
            </a:r>
            <a:br>
              <a:rPr lang="ru-RU" sz="2000" spc="-30" dirty="0">
                <a:solidFill>
                  <a:srgbClr val="57585B"/>
                </a:solidFill>
              </a:rPr>
            </a:br>
            <a:r>
              <a:rPr lang="ru-RU" sz="2000" spc="-30" dirty="0">
                <a:solidFill>
                  <a:srgbClr val="57585B"/>
                </a:solidFill>
              </a:rPr>
              <a:t>итоги за 2023 год</a:t>
            </a:r>
            <a:endParaRPr lang="ru-RU" sz="2000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4A80E06-6BC3-4EB6-97C8-6D20EF0B03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503" y="231672"/>
            <a:ext cx="770247" cy="63835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5E9EC7E-9013-465D-8575-4C61BF3E33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8903" y="3724275"/>
            <a:ext cx="2217796" cy="143827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3" y="2276475"/>
            <a:ext cx="7052487" cy="278643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9" y="231672"/>
            <a:ext cx="1816611" cy="5478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9FEC08D6-AC63-4D01-80B6-AD34AC6A4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7B3D727B-C822-4454-BBFE-60F49B09A2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48" y="4724575"/>
            <a:ext cx="675352" cy="437976"/>
          </a:xfrm>
          <a:prstGeom prst="rect">
            <a:avLst/>
          </a:prstGeom>
        </p:spPr>
      </p:pic>
      <p:sp>
        <p:nvSpPr>
          <p:cNvPr id="20" name="object 14">
            <a:extLst>
              <a:ext uri="{FF2B5EF4-FFF2-40B4-BE49-F238E27FC236}">
                <a16:creationId xmlns:a16="http://schemas.microsoft.com/office/drawing/2014/main" id="{5DCE5D73-0BE4-469A-8900-F85D4AD91FD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413" y="300540"/>
            <a:ext cx="2430175" cy="496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ru-RU" sz="1050" spc="-5" dirty="0">
                <a:solidFill>
                  <a:srgbClr val="FFFFFF"/>
                </a:solidFill>
              </a:rPr>
              <a:t>ГОСУДАРСТВЕННАЯ ПРОГРАММА КИРОВСКОЙ ОБЛАСТИ «ИНФОРМАЦИОННОЕ ОБЩЕСТВО»</a:t>
            </a:r>
            <a:endParaRPr lang="ru-RU" sz="1050" dirty="0"/>
          </a:p>
        </p:txBody>
      </p:sp>
      <p:sp>
        <p:nvSpPr>
          <p:cNvPr id="21" name="object 26">
            <a:extLst>
              <a:ext uri="{FF2B5EF4-FFF2-40B4-BE49-F238E27FC236}">
                <a16:creationId xmlns:a16="http://schemas.microsoft.com/office/drawing/2014/main" id="{E1505110-4B85-4BAF-ABAF-E6565C0CCF69}"/>
              </a:ext>
            </a:extLst>
          </p:cNvPr>
          <p:cNvSpPr txBox="1"/>
          <p:nvPr/>
        </p:nvSpPr>
        <p:spPr>
          <a:xfrm>
            <a:off x="9006197" y="5019005"/>
            <a:ext cx="7429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lang="ru-RU" sz="75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AD4C9C30-6E96-465E-9993-8728ED2F21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3" y="117806"/>
            <a:ext cx="770247" cy="638356"/>
          </a:xfrm>
          <a:prstGeom prst="rect">
            <a:avLst/>
          </a:prstGeom>
        </p:spPr>
      </p:pic>
      <p:sp>
        <p:nvSpPr>
          <p:cNvPr id="11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3282950" y="353119"/>
            <a:ext cx="498404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20" dirty="0">
                <a:solidFill>
                  <a:srgbClr val="414042"/>
                </a:solidFill>
                <a:cs typeface="Calibri"/>
              </a:rPr>
              <a:t>ИТОГИ ХОДА РЕАЛИЗАЦИИ ГОСУДАРСТВЕННОЙ ПРОГРАММЫ «Информационное общество» в 2023 году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3" name="TextBox 13"/>
          <p:cNvSpPr txBox="1">
            <a:spLocks noChangeArrowheads="1"/>
          </p:cNvSpPr>
          <p:nvPr/>
        </p:nvSpPr>
        <p:spPr bwMode="auto">
          <a:xfrm>
            <a:off x="2139341" y="2428875"/>
            <a:ext cx="13098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400" b="1" dirty="0">
                <a:latin typeface="Calibri" pitchFamily="34" charset="0"/>
              </a:rPr>
              <a:t>ДОСТИЖЕНИЕ ПОКАЗАТЕЛЕЙ</a:t>
            </a: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3929860" y="1108920"/>
            <a:ext cx="2509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400" b="1" dirty="0">
                <a:latin typeface="Calibri" pitchFamily="34" charset="0"/>
              </a:rPr>
              <a:t>ИЗРАСХОДОВАНО СРЕДСТВ</a:t>
            </a:r>
          </a:p>
          <a:p>
            <a:pPr algn="ctr" eaLnBrk="1" hangingPunct="1">
              <a:defRPr/>
            </a:pPr>
            <a:r>
              <a:rPr lang="ru-RU" sz="1400" dirty="0">
                <a:latin typeface="Calibri" pitchFamily="34" charset="0"/>
              </a:rPr>
              <a:t>(млн.рублей)</a:t>
            </a: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>
            <a:off x="6580936" y="2428875"/>
            <a:ext cx="20712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400" b="1" dirty="0">
                <a:latin typeface="Calibri" pitchFamily="34" charset="0"/>
              </a:rPr>
              <a:t>ВЫПОЛНЕНИЕ МЕРОПРИЯТИЙ</a:t>
            </a:r>
          </a:p>
        </p:txBody>
      </p:sp>
      <p:graphicFrame>
        <p:nvGraphicFramePr>
          <p:cNvPr id="3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021159"/>
              </p:ext>
            </p:extLst>
          </p:nvPr>
        </p:nvGraphicFramePr>
        <p:xfrm>
          <a:off x="6203950" y="2800146"/>
          <a:ext cx="2565400" cy="2295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169150" y="3640694"/>
            <a:ext cx="852651" cy="51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Степень выполнения:</a:t>
            </a:r>
          </a:p>
          <a:p>
            <a:pPr algn="ctr">
              <a:defRPr/>
            </a:pPr>
            <a:r>
              <a:rPr lang="ru-RU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Arial" charset="0"/>
              </a:rPr>
              <a:t>97,4%</a:t>
            </a:r>
          </a:p>
        </p:txBody>
      </p:sp>
      <p:graphicFrame>
        <p:nvGraphicFramePr>
          <p:cNvPr id="2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3394734"/>
              </p:ext>
            </p:extLst>
          </p:nvPr>
        </p:nvGraphicFramePr>
        <p:xfrm>
          <a:off x="1530747" y="2977509"/>
          <a:ext cx="2361803" cy="1841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6715187"/>
              </p:ext>
            </p:extLst>
          </p:nvPr>
        </p:nvGraphicFramePr>
        <p:xfrm>
          <a:off x="3777460" y="1566120"/>
          <a:ext cx="2852230" cy="2468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7" imgW="4285859" imgH="3706689" progId="Excel.Chart.8">
                  <p:embed/>
                </p:oleObj>
              </mc:Choice>
              <mc:Fallback>
                <p:oleObj name="Chart" r:id="rId7" imgW="4285859" imgH="3706689" progId="Excel.Chart.8">
                  <p:embed/>
                  <p:pic>
                    <p:nvPicPr>
                      <p:cNvPr id="9218" name="Диаграмма 14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7460" y="1566120"/>
                        <a:ext cx="2852230" cy="2468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EAAB15B-499B-4401-99F3-5BFD162AB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C6F8743-3277-4D38-A5CB-87D6B301AE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48" y="4724575"/>
            <a:ext cx="675352" cy="437976"/>
          </a:xfrm>
          <a:prstGeom prst="rect">
            <a:avLst/>
          </a:prstGeom>
        </p:spPr>
      </p:pic>
      <p:sp>
        <p:nvSpPr>
          <p:cNvPr id="17" name="object 26">
            <a:extLst>
              <a:ext uri="{FF2B5EF4-FFF2-40B4-BE49-F238E27FC236}">
                <a16:creationId xmlns:a16="http://schemas.microsoft.com/office/drawing/2014/main" id="{8FD82A08-8FD3-42F9-AD4F-94962339B6AA}"/>
              </a:ext>
            </a:extLst>
          </p:cNvPr>
          <p:cNvSpPr txBox="1"/>
          <p:nvPr/>
        </p:nvSpPr>
        <p:spPr>
          <a:xfrm>
            <a:off x="9006197" y="5019005"/>
            <a:ext cx="7429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lang="ru-RU" sz="750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34222D24-3882-4E70-85C7-6366C68CE6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3" y="117806"/>
            <a:ext cx="770247" cy="638356"/>
          </a:xfrm>
          <a:prstGeom prst="rect">
            <a:avLst/>
          </a:prstGeom>
        </p:spPr>
      </p:pic>
      <p:sp>
        <p:nvSpPr>
          <p:cNvPr id="27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3282950" y="516243"/>
            <a:ext cx="386194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20" dirty="0">
                <a:solidFill>
                  <a:srgbClr val="414042"/>
                </a:solidFill>
                <a:latin typeface="Calibri"/>
                <a:cs typeface="Calibri"/>
              </a:rPr>
              <a:t>ВЫПОЛНЕНО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9F7FB562-1874-4381-9F81-C304367E0F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413" y="300540"/>
            <a:ext cx="2430175" cy="496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ru-RU" sz="1050" spc="-5" dirty="0">
                <a:solidFill>
                  <a:srgbClr val="FFFFFF"/>
                </a:solidFill>
              </a:rPr>
              <a:t>РЕГИОНАЛЬНЫЙ ПРОЕКТ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«ИНФОРМАЦИОННАЯ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ИНФРАСТРУКТУРА»</a:t>
            </a:r>
            <a:endParaRPr lang="ru-RU" sz="105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2750254" y="1209675"/>
            <a:ext cx="5638097" cy="568104"/>
            <a:chOff x="2750254" y="1209675"/>
            <a:chExt cx="5638097" cy="568104"/>
          </a:xfrm>
        </p:grpSpPr>
        <p:sp>
          <p:nvSpPr>
            <p:cNvPr id="32" name="object 16">
              <a:extLst>
                <a:ext uri="{FF2B5EF4-FFF2-40B4-BE49-F238E27FC236}">
                  <a16:creationId xmlns:a16="http://schemas.microsoft.com/office/drawing/2014/main" id="{502E3434-D01E-44EB-8E45-6E6FF6BF5AD8}"/>
                </a:ext>
              </a:extLst>
            </p:cNvPr>
            <p:cNvSpPr txBox="1"/>
            <p:nvPr/>
          </p:nvSpPr>
          <p:spPr>
            <a:xfrm>
              <a:off x="3282950" y="1209675"/>
              <a:ext cx="5105401" cy="568104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в 59 населенных пунктах Кировской области с численностью населения </a:t>
              </a:r>
              <a:br>
                <a:rPr lang="ru-RU" sz="1200" spc="-5" dirty="0">
                  <a:solidFill>
                    <a:srgbClr val="57585B"/>
                  </a:solidFill>
                  <a:cs typeface="Calibri"/>
                </a:rPr>
              </a:b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от 100 до 500 человек уставлены базовые станции для оказания услуг </a:t>
              </a:r>
              <a:br>
                <a:rPr lang="ru-RU" sz="1200" spc="-5" dirty="0">
                  <a:solidFill>
                    <a:srgbClr val="57585B"/>
                  </a:solidFill>
                  <a:cs typeface="Calibri"/>
                </a:rPr>
              </a:b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сотовой связи и доступа к сети «Интернет»</a:t>
              </a:r>
              <a:endParaRPr sz="1200" dirty="0">
                <a:latin typeface="Calibri"/>
                <a:cs typeface="Calibri"/>
              </a:endParaRPr>
            </a:p>
          </p:txBody>
        </p:sp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0254" y="1304060"/>
              <a:ext cx="194668" cy="194668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2750254" y="2125722"/>
            <a:ext cx="5638097" cy="383438"/>
            <a:chOff x="2750254" y="2402037"/>
            <a:chExt cx="5638097" cy="383438"/>
          </a:xfrm>
        </p:grpSpPr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502E3434-D01E-44EB-8E45-6E6FF6BF5AD8}"/>
                </a:ext>
              </a:extLst>
            </p:cNvPr>
            <p:cNvSpPr txBox="1"/>
            <p:nvPr/>
          </p:nvSpPr>
          <p:spPr>
            <a:xfrm>
              <a:off x="3282951" y="2402037"/>
              <a:ext cx="5105400" cy="383438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в 110 малочисленных населенных пунктах области установлены публичные </a:t>
              </a:r>
              <a:r>
                <a:rPr lang="ru-RU" sz="1200" spc="-5" dirty="0" err="1">
                  <a:solidFill>
                    <a:srgbClr val="57585B"/>
                  </a:solidFill>
                  <a:cs typeface="Calibri"/>
                </a:rPr>
                <a:t>Wi-Fi</a:t>
              </a: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 точки доступа к сети «Интернет»</a:t>
              </a:r>
              <a:endParaRPr sz="1200" dirty="0">
                <a:latin typeface="Calibri"/>
                <a:cs typeface="Calibri"/>
              </a:endParaRPr>
            </a:p>
          </p:txBody>
        </p:sp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0254" y="2483942"/>
              <a:ext cx="194668" cy="194668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" y="3455662"/>
            <a:ext cx="2171841" cy="1268913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2750254" y="2857103"/>
            <a:ext cx="5638097" cy="752770"/>
            <a:chOff x="2750254" y="2993292"/>
            <a:chExt cx="5638097" cy="752770"/>
          </a:xfrm>
        </p:grpSpPr>
        <p:sp>
          <p:nvSpPr>
            <p:cNvPr id="14" name="object 16">
              <a:extLst>
                <a:ext uri="{FF2B5EF4-FFF2-40B4-BE49-F238E27FC236}">
                  <a16:creationId xmlns:a16="http://schemas.microsoft.com/office/drawing/2014/main" id="{502E3434-D01E-44EB-8E45-6E6FF6BF5AD8}"/>
                </a:ext>
              </a:extLst>
            </p:cNvPr>
            <p:cNvSpPr txBox="1"/>
            <p:nvPr/>
          </p:nvSpPr>
          <p:spPr>
            <a:xfrm>
              <a:off x="3282951" y="2993292"/>
              <a:ext cx="5105400" cy="752770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в 9 населенных пунктах установлены антенно-мачтовые сооружения для размещения оборудования операторов связи с целью улучшения качества услуг связи и мобильного интернета, в том числе 4 – на подъездах </a:t>
              </a:r>
              <a:br>
                <a:rPr lang="ru-RU" sz="1200" spc="-5" dirty="0">
                  <a:solidFill>
                    <a:srgbClr val="57585B"/>
                  </a:solidFill>
                  <a:cs typeface="Calibri"/>
                </a:rPr>
              </a:b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к городу Кирову</a:t>
              </a:r>
              <a:endParaRPr sz="1200" dirty="0">
                <a:latin typeface="Calibri"/>
                <a:cs typeface="Calibri"/>
              </a:endParaRPr>
            </a:p>
          </p:txBody>
        </p:sp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0254" y="3075197"/>
              <a:ext cx="194668" cy="194668"/>
            </a:xfrm>
            <a:prstGeom prst="rect">
              <a:avLst/>
            </a:prstGeom>
          </p:spPr>
        </p:pic>
      </p:grpSp>
      <p:grpSp>
        <p:nvGrpSpPr>
          <p:cNvPr id="6" name="Группа 5"/>
          <p:cNvGrpSpPr/>
          <p:nvPr/>
        </p:nvGrpSpPr>
        <p:grpSpPr>
          <a:xfrm>
            <a:off x="2750253" y="3957815"/>
            <a:ext cx="5638097" cy="752770"/>
            <a:chOff x="2750253" y="3957815"/>
            <a:chExt cx="5638097" cy="752770"/>
          </a:xfrm>
        </p:grpSpPr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502E3434-D01E-44EB-8E45-6E6FF6BF5AD8}"/>
                </a:ext>
              </a:extLst>
            </p:cNvPr>
            <p:cNvSpPr txBox="1"/>
            <p:nvPr/>
          </p:nvSpPr>
          <p:spPr>
            <a:xfrm>
              <a:off x="3282950" y="3957815"/>
              <a:ext cx="5105400" cy="752770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в 20 населенных пунктах Кировской области установлены базовые </a:t>
              </a:r>
              <a:br>
                <a:rPr lang="ru-RU" sz="1200" spc="-5" dirty="0">
                  <a:solidFill>
                    <a:srgbClr val="57585B"/>
                  </a:solidFill>
                  <a:cs typeface="Calibri"/>
                </a:rPr>
              </a:b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станции сотовой связи и мобильного интернета, еще 7 базовых станций </a:t>
              </a:r>
              <a:br>
                <a:rPr lang="ru-RU" sz="1200" spc="-5" dirty="0">
                  <a:solidFill>
                    <a:srgbClr val="57585B"/>
                  </a:solidFill>
                  <a:cs typeface="Calibri"/>
                </a:rPr>
              </a:b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будут построены вдоль участка Киров – Котельнич федеральной автодороги «Вятка» до 31.03.2024</a:t>
              </a:r>
              <a:endParaRPr sz="1200" dirty="0">
                <a:latin typeface="Calibri"/>
                <a:cs typeface="Calibri"/>
              </a:endParaRPr>
            </a:p>
          </p:txBody>
        </p: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0253" y="4039720"/>
              <a:ext cx="194668" cy="19466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60A2F2B6-9BB8-4A19-A5AA-A94F8BD52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74758398-AB9A-49B6-A680-E39398E083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48" y="4724575"/>
            <a:ext cx="675352" cy="437976"/>
          </a:xfrm>
          <a:prstGeom prst="rect">
            <a:avLst/>
          </a:prstGeom>
        </p:spPr>
      </p:pic>
      <p:sp>
        <p:nvSpPr>
          <p:cNvPr id="38" name="object 26">
            <a:extLst>
              <a:ext uri="{FF2B5EF4-FFF2-40B4-BE49-F238E27FC236}">
                <a16:creationId xmlns:a16="http://schemas.microsoft.com/office/drawing/2014/main" id="{718AC466-19AD-4F21-A63E-F9EB217EB3D9}"/>
              </a:ext>
            </a:extLst>
          </p:cNvPr>
          <p:cNvSpPr txBox="1"/>
          <p:nvPr/>
        </p:nvSpPr>
        <p:spPr>
          <a:xfrm>
            <a:off x="9006197" y="5019005"/>
            <a:ext cx="7429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lang="ru-RU" sz="75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73C63C3-A971-4932-B488-B5FDA803A6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3" y="117806"/>
            <a:ext cx="770247" cy="638356"/>
          </a:xfrm>
          <a:prstGeom prst="rect">
            <a:avLst/>
          </a:prstGeom>
        </p:spPr>
      </p:pic>
      <p:sp>
        <p:nvSpPr>
          <p:cNvPr id="36" name="object 14">
            <a:extLst>
              <a:ext uri="{FF2B5EF4-FFF2-40B4-BE49-F238E27FC236}">
                <a16:creationId xmlns:a16="http://schemas.microsoft.com/office/drawing/2014/main" id="{4E85FA45-F5FC-4EA6-A54C-C5AB48E1A8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413" y="300540"/>
            <a:ext cx="2430175" cy="11426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ru-RU" sz="1050" spc="-5" dirty="0">
                <a:solidFill>
                  <a:srgbClr val="FFFFFF"/>
                </a:solidFill>
              </a:rPr>
              <a:t>РЕГИОНАЛЬНЫЙ ПРОЕКТ «ОБЕСПЕЧЕНИЕ ИНФОРМАЦИОННОЙ БЕЗОПАСНОСТИ В КИРОВСКОЙ ОБЛАСТИ ПРИ ПЕРЕДАЧЕ, ОБРАБОТКЕ И ХРАНЕНИИ ДАННЫХ, ГАРАНТИРУЮЩЕЙ ЗАЩИТУ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ИНТЕРЕСОВ ЛИЧНОСТИ,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БИЗНЕСА И ГОСУДАРСТВА»</a:t>
            </a:r>
            <a:endParaRPr lang="ru-RU" sz="1050" dirty="0"/>
          </a:p>
        </p:txBody>
      </p:sp>
      <p:sp>
        <p:nvSpPr>
          <p:cNvPr id="13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3282950" y="523875"/>
            <a:ext cx="386194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20" dirty="0">
                <a:solidFill>
                  <a:srgbClr val="414042"/>
                </a:solidFill>
                <a:cs typeface="Calibri"/>
              </a:rPr>
              <a:t>ДОСТИГНУТЫЕ ЗНАЧЕНИЯ:</a:t>
            </a:r>
            <a:endParaRPr lang="ru-RU" sz="1400" dirty="0">
              <a:latin typeface="Calibri"/>
              <a:cs typeface="Calibri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8" y="3365114"/>
            <a:ext cx="2331321" cy="1355944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2750254" y="1209675"/>
            <a:ext cx="5900672" cy="480543"/>
            <a:chOff x="2750254" y="1338732"/>
            <a:chExt cx="5900672" cy="480543"/>
          </a:xfrm>
        </p:grpSpPr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3946799" y="1338732"/>
              <a:ext cx="4704127" cy="480543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900" dirty="0">
                  <a:solidFill>
                    <a:schemeClr val="bg1"/>
                  </a:solidFill>
                  <a:cs typeface="Arial"/>
                </a:rPr>
                <a:t>Доля затрат на закупку российского программного обеспечения в органах исполнительной власти Кировской области и подведомственных им учреждениях</a:t>
              </a:r>
            </a:p>
          </p:txBody>
        </p:sp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0254" y="1508143"/>
              <a:ext cx="194668" cy="194668"/>
            </a:xfrm>
            <a:prstGeom prst="rect">
              <a:avLst/>
            </a:prstGeom>
          </p:spPr>
        </p:pic>
        <p:sp>
          <p:nvSpPr>
            <p:cNvPr id="22" name="object 22"/>
            <p:cNvSpPr txBox="1"/>
            <p:nvPr/>
          </p:nvSpPr>
          <p:spPr>
            <a:xfrm>
              <a:off x="3102458" y="1480464"/>
              <a:ext cx="844341" cy="338811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2550" b="1" spc="-25" dirty="0">
                  <a:solidFill>
                    <a:srgbClr val="5488C7"/>
                  </a:solidFill>
                  <a:latin typeface="Arial"/>
                  <a:cs typeface="Arial"/>
                </a:rPr>
                <a:t>70% </a:t>
              </a:r>
              <a:endParaRPr lang="ru-RU" sz="1600" b="1" spc="-25" dirty="0">
                <a:solidFill>
                  <a:srgbClr val="5488C7"/>
                </a:solidFill>
                <a:cs typeface="Arial"/>
              </a:endParaRPr>
            </a:p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2750254" y="1998576"/>
            <a:ext cx="5900672" cy="828579"/>
            <a:chOff x="2750254" y="1983386"/>
            <a:chExt cx="5900672" cy="828579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3946799" y="1983386"/>
              <a:ext cx="4704127" cy="828579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900" dirty="0">
                  <a:solidFill>
                    <a:schemeClr val="bg1"/>
                  </a:solidFill>
                  <a:cs typeface="Arial"/>
                </a:rPr>
                <a:t>Оказана помощь органам исполнительной власти Кировской области при организации взаимодействия с Национальным координационным центром по компьютерными инцидентами, а также с Управлением Федеральной службы по техническому и экспортному контролю Российской Федерации по Приволжскому федеральному округу </a:t>
              </a:r>
              <a:br>
                <a:rPr lang="ru-RU" sz="900" dirty="0">
                  <a:solidFill>
                    <a:schemeClr val="bg1"/>
                  </a:solidFill>
                  <a:cs typeface="Arial"/>
                </a:rPr>
              </a:br>
              <a:r>
                <a:rPr lang="ru-RU" sz="900" dirty="0">
                  <a:solidFill>
                    <a:schemeClr val="bg1"/>
                  </a:solidFill>
                  <a:cs typeface="Arial"/>
                </a:rPr>
                <a:t>с целью противодействия компьютерным атакам на информационные ресурс</a:t>
              </a:r>
            </a:p>
          </p:txBody>
        </p:sp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0254" y="2300341"/>
              <a:ext cx="194668" cy="194668"/>
            </a:xfrm>
            <a:prstGeom prst="rect">
              <a:avLst/>
            </a:prstGeom>
          </p:spPr>
        </p:pic>
        <p:sp>
          <p:nvSpPr>
            <p:cNvPr id="20" name="object 22"/>
            <p:cNvSpPr txBox="1"/>
            <p:nvPr/>
          </p:nvSpPr>
          <p:spPr>
            <a:xfrm>
              <a:off x="3102458" y="2311626"/>
              <a:ext cx="844341" cy="172098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744451" y="3135513"/>
            <a:ext cx="5900671" cy="566143"/>
            <a:chOff x="2744451" y="3099349"/>
            <a:chExt cx="5900671" cy="566143"/>
          </a:xfrm>
        </p:grpSpPr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3940995" y="3099349"/>
              <a:ext cx="4704127" cy="566143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900" dirty="0">
                  <a:solidFill>
                    <a:schemeClr val="bg1"/>
                  </a:solidFill>
                  <a:cs typeface="Arial"/>
                </a:rPr>
                <a:t>Проведена оценка исполнения мероприятий, направленных на обеспечение использования преимущественно отечественных разработок и технологий при передаче, обработке и хранении данных в органах исполнительной власти Кировской области</a:t>
              </a:r>
            </a:p>
          </p:txBody>
        </p: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4451" y="3285087"/>
              <a:ext cx="194668" cy="194668"/>
            </a:xfrm>
            <a:prstGeom prst="rect">
              <a:avLst/>
            </a:prstGeom>
          </p:spPr>
        </p:pic>
        <p:sp>
          <p:nvSpPr>
            <p:cNvPr id="25" name="object 22"/>
            <p:cNvSpPr txBox="1"/>
            <p:nvPr/>
          </p:nvSpPr>
          <p:spPr>
            <a:xfrm>
              <a:off x="3096655" y="3296372"/>
              <a:ext cx="844341" cy="172098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744451" y="4010015"/>
            <a:ext cx="5900670" cy="558094"/>
            <a:chOff x="2744451" y="4010015"/>
            <a:chExt cx="5900670" cy="558094"/>
          </a:xfrm>
        </p:grpSpPr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3940994" y="4010015"/>
              <a:ext cx="4704127" cy="558094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900" dirty="0">
                  <a:solidFill>
                    <a:schemeClr val="bg1"/>
                  </a:solidFill>
                  <a:cs typeface="Arial"/>
                </a:rPr>
                <a:t>Приобретены отечественные программные и программно-аппаратные комплексы обработки и защиты информации, в том числе сетевого оборудования, имеющие необходимые лицензии в сфере защиты информации</a:t>
              </a:r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4451" y="4187439"/>
              <a:ext cx="194668" cy="194668"/>
            </a:xfrm>
            <a:prstGeom prst="rect">
              <a:avLst/>
            </a:prstGeom>
          </p:spPr>
        </p:pic>
        <p:sp>
          <p:nvSpPr>
            <p:cNvPr id="28" name="object 22"/>
            <p:cNvSpPr txBox="1"/>
            <p:nvPr/>
          </p:nvSpPr>
          <p:spPr>
            <a:xfrm>
              <a:off x="3096655" y="4198724"/>
              <a:ext cx="844341" cy="172098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EAAB15B-499B-4401-99F3-5BFD162AB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C6F8743-3277-4D38-A5CB-87D6B301AE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48" y="4724575"/>
            <a:ext cx="675352" cy="437976"/>
          </a:xfrm>
          <a:prstGeom prst="rect">
            <a:avLst/>
          </a:prstGeom>
        </p:spPr>
      </p:pic>
      <p:sp>
        <p:nvSpPr>
          <p:cNvPr id="17" name="object 26">
            <a:extLst>
              <a:ext uri="{FF2B5EF4-FFF2-40B4-BE49-F238E27FC236}">
                <a16:creationId xmlns:a16="http://schemas.microsoft.com/office/drawing/2014/main" id="{8FD82A08-8FD3-42F9-AD4F-94962339B6AA}"/>
              </a:ext>
            </a:extLst>
          </p:cNvPr>
          <p:cNvSpPr txBox="1"/>
          <p:nvPr/>
        </p:nvSpPr>
        <p:spPr>
          <a:xfrm>
            <a:off x="9006197" y="5019005"/>
            <a:ext cx="7429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lang="ru-RU" sz="75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34222D24-3882-4E70-85C7-6366C68CE6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3" y="117806"/>
            <a:ext cx="770247" cy="638356"/>
          </a:xfrm>
          <a:prstGeom prst="rect">
            <a:avLst/>
          </a:prstGeom>
        </p:spPr>
      </p:pic>
      <p:sp>
        <p:nvSpPr>
          <p:cNvPr id="14" name="object 14">
            <a:extLst>
              <a:ext uri="{FF2B5EF4-FFF2-40B4-BE49-F238E27FC236}">
                <a16:creationId xmlns:a16="http://schemas.microsoft.com/office/drawing/2014/main" id="{541FAD55-F6E5-4590-9D2D-2928F7B1B620}"/>
              </a:ext>
            </a:extLst>
          </p:cNvPr>
          <p:cNvSpPr txBox="1">
            <a:spLocks/>
          </p:cNvSpPr>
          <p:nvPr/>
        </p:nvSpPr>
        <p:spPr>
          <a:xfrm>
            <a:off x="417413" y="300540"/>
            <a:ext cx="2430175" cy="33470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1400" b="0" i="0">
                <a:solidFill>
                  <a:srgbClr val="414042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 marR="5080">
              <a:spcBef>
                <a:spcPts val="90"/>
              </a:spcBef>
            </a:pPr>
            <a:r>
              <a:rPr lang="ru-RU" sz="1050" spc="-5" dirty="0">
                <a:solidFill>
                  <a:srgbClr val="FFFFFF"/>
                </a:solidFill>
              </a:rPr>
              <a:t>РЕГИОНАЛЬНЫЙ ПРОЕКТ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«ЦИФРОВЫЕ ТЕХНОЛОГИИ»</a:t>
            </a:r>
            <a:endParaRPr lang="ru-RU" sz="1050" kern="0" dirty="0"/>
          </a:p>
        </p:txBody>
      </p:sp>
      <p:sp>
        <p:nvSpPr>
          <p:cNvPr id="16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3282538" y="523875"/>
            <a:ext cx="4267612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20" dirty="0">
                <a:solidFill>
                  <a:srgbClr val="414042"/>
                </a:solidFill>
                <a:cs typeface="Calibri"/>
              </a:rPr>
              <a:t>ОКАЗАНО СОДЕЙСТВИЕ В ДОВЕДЕНИИ ИНФОРМАЦИИ</a:t>
            </a:r>
            <a:endParaRPr lang="ru-RU" sz="1400" dirty="0">
              <a:latin typeface="Calibri"/>
              <a:cs typeface="Calibri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6EC53E7-6A14-40F9-B93C-674BB13D9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254" y="1404846"/>
            <a:ext cx="194668" cy="194668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16EC53E7-6A14-40F9-B93C-674BB13D9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254" y="1966751"/>
            <a:ext cx="194668" cy="194668"/>
          </a:xfrm>
          <a:prstGeom prst="rect">
            <a:avLst/>
          </a:prstGeom>
        </p:spPr>
      </p:pic>
      <p:sp>
        <p:nvSpPr>
          <p:cNvPr id="25" name="object 16">
            <a:extLst>
              <a:ext uri="{FF2B5EF4-FFF2-40B4-BE49-F238E27FC236}">
                <a16:creationId xmlns:a16="http://schemas.microsoft.com/office/drawing/2014/main" id="{502E3434-D01E-44EB-8E45-6E6FF6BF5AD8}"/>
              </a:ext>
            </a:extLst>
          </p:cNvPr>
          <p:cNvSpPr txBox="1"/>
          <p:nvPr/>
        </p:nvSpPr>
        <p:spPr>
          <a:xfrm>
            <a:off x="3282539" y="1341239"/>
            <a:ext cx="5410611" cy="32188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ru-RU" sz="1000" spc="-5" dirty="0">
                <a:solidFill>
                  <a:srgbClr val="57585B"/>
                </a:solidFill>
                <a:latin typeface="+mj-lt"/>
                <a:cs typeface="Calibri"/>
              </a:rPr>
              <a:t>о </a:t>
            </a:r>
            <a:r>
              <a:rPr lang="ru-RU" sz="1000" spc="-5" dirty="0" err="1">
                <a:solidFill>
                  <a:srgbClr val="57585B"/>
                </a:solidFill>
                <a:latin typeface="+mj-lt"/>
                <a:cs typeface="Calibri"/>
              </a:rPr>
              <a:t>грантовых</a:t>
            </a:r>
            <a:r>
              <a:rPr lang="ru-RU" sz="1000" spc="-5" dirty="0">
                <a:solidFill>
                  <a:srgbClr val="57585B"/>
                </a:solidFill>
                <a:latin typeface="+mj-lt"/>
                <a:cs typeface="Calibri"/>
              </a:rPr>
              <a:t> конкурсах для лидирующих исследовательских центров до заинтересованных научных и исследовательских организаций, расположенных на территории Кировской области</a:t>
            </a:r>
            <a:endParaRPr sz="1000" dirty="0">
              <a:latin typeface="+mj-lt"/>
              <a:cs typeface="Calibri"/>
            </a:endParaRPr>
          </a:p>
        </p:txBody>
      </p:sp>
      <p:sp>
        <p:nvSpPr>
          <p:cNvPr id="26" name="object 16">
            <a:extLst>
              <a:ext uri="{FF2B5EF4-FFF2-40B4-BE49-F238E27FC236}">
                <a16:creationId xmlns:a16="http://schemas.microsoft.com/office/drawing/2014/main" id="{502E3434-D01E-44EB-8E45-6E6FF6BF5AD8}"/>
              </a:ext>
            </a:extLst>
          </p:cNvPr>
          <p:cNvSpPr txBox="1"/>
          <p:nvPr/>
        </p:nvSpPr>
        <p:spPr>
          <a:xfrm>
            <a:off x="3282949" y="1819275"/>
            <a:ext cx="5409789" cy="48962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3000"/>
              </a:lnSpc>
              <a:spcBef>
                <a:spcPts val="113"/>
              </a:spcBef>
            </a:pPr>
            <a:r>
              <a:rPr lang="ru-RU" altLang="ru-RU" sz="1000" dirty="0">
                <a:solidFill>
                  <a:srgbClr val="595959"/>
                </a:solidFill>
                <a:latin typeface="+mj-lt"/>
              </a:rPr>
              <a:t>о поддержке заинтересованных компаний-лидеров, разрабатывающих продукты, сервисы и платформенные решения на базе сквозных цифровых технологий, расположенных на территории Кировской области</a:t>
            </a:r>
          </a:p>
        </p:txBody>
      </p:sp>
      <p:sp>
        <p:nvSpPr>
          <p:cNvPr id="27" name="object 16">
            <a:extLst>
              <a:ext uri="{FF2B5EF4-FFF2-40B4-BE49-F238E27FC236}">
                <a16:creationId xmlns:a16="http://schemas.microsoft.com/office/drawing/2014/main" id="{502E3434-D01E-44EB-8E45-6E6FF6BF5AD8}"/>
              </a:ext>
            </a:extLst>
          </p:cNvPr>
          <p:cNvSpPr txBox="1"/>
          <p:nvPr/>
        </p:nvSpPr>
        <p:spPr>
          <a:xfrm>
            <a:off x="3282539" y="2448838"/>
            <a:ext cx="5410200" cy="325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3000"/>
              </a:lnSpc>
              <a:spcBef>
                <a:spcPts val="113"/>
              </a:spcBef>
            </a:pPr>
            <a:r>
              <a:rPr lang="ru-RU" altLang="ru-RU" sz="1000" dirty="0">
                <a:solidFill>
                  <a:srgbClr val="595959"/>
                </a:solidFill>
                <a:latin typeface="+mj-lt"/>
              </a:rPr>
              <a:t>о конкурсе проектов по разработке, применению и коммерциализации «сквозных» цифровых технологий в научно-технической сфере</a:t>
            </a:r>
          </a:p>
        </p:txBody>
      </p:sp>
      <p:sp>
        <p:nvSpPr>
          <p:cNvPr id="28" name="object 16">
            <a:extLst>
              <a:ext uri="{FF2B5EF4-FFF2-40B4-BE49-F238E27FC236}">
                <a16:creationId xmlns:a16="http://schemas.microsoft.com/office/drawing/2014/main" id="{502E3434-D01E-44EB-8E45-6E6FF6BF5AD8}"/>
              </a:ext>
            </a:extLst>
          </p:cNvPr>
          <p:cNvSpPr txBox="1"/>
          <p:nvPr/>
        </p:nvSpPr>
        <p:spPr>
          <a:xfrm>
            <a:off x="3282538" y="3529849"/>
            <a:ext cx="5410199" cy="48962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3000"/>
              </a:lnSpc>
              <a:spcBef>
                <a:spcPts val="113"/>
              </a:spcBef>
            </a:pPr>
            <a:r>
              <a:rPr lang="ru-RU" altLang="ru-RU" sz="1000" dirty="0">
                <a:solidFill>
                  <a:srgbClr val="595959"/>
                </a:solidFill>
                <a:latin typeface="+mj-lt"/>
              </a:rPr>
              <a:t>о </a:t>
            </a:r>
            <a:r>
              <a:rPr lang="ru-RU" altLang="ru-RU" sz="1000" dirty="0" err="1">
                <a:solidFill>
                  <a:srgbClr val="595959"/>
                </a:solidFill>
                <a:latin typeface="+mj-lt"/>
              </a:rPr>
              <a:t>грантовом</a:t>
            </a:r>
            <a:r>
              <a:rPr lang="ru-RU" altLang="ru-RU" sz="1000" dirty="0">
                <a:solidFill>
                  <a:srgbClr val="595959"/>
                </a:solidFill>
                <a:latin typeface="+mj-lt"/>
              </a:rPr>
              <a:t> конкурсе до заинтересованных компаний, обладающих технологическими решениями высокой степени готовности для приоритетных отраслей экономики, расположенных на территории Кировской области</a:t>
            </a:r>
          </a:p>
        </p:txBody>
      </p:sp>
      <p:sp>
        <p:nvSpPr>
          <p:cNvPr id="29" name="object 16">
            <a:extLst>
              <a:ext uri="{FF2B5EF4-FFF2-40B4-BE49-F238E27FC236}">
                <a16:creationId xmlns:a16="http://schemas.microsoft.com/office/drawing/2014/main" id="{502E3434-D01E-44EB-8E45-6E6FF6BF5AD8}"/>
              </a:ext>
            </a:extLst>
          </p:cNvPr>
          <p:cNvSpPr txBox="1"/>
          <p:nvPr/>
        </p:nvSpPr>
        <p:spPr>
          <a:xfrm>
            <a:off x="3282539" y="4149054"/>
            <a:ext cx="5410200" cy="48962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3000"/>
              </a:lnSpc>
              <a:spcBef>
                <a:spcPts val="113"/>
              </a:spcBef>
            </a:pPr>
            <a:r>
              <a:rPr lang="ru-RU" altLang="ru-RU" sz="1000" dirty="0">
                <a:solidFill>
                  <a:srgbClr val="595959"/>
                </a:solidFill>
                <a:latin typeface="+mj-lt"/>
              </a:rPr>
              <a:t>о программе льготного кредитования российских организаций, разрабатывающих и внедряющих «сквозные» цифровые технологии, продукты, сервисы и платформенные решения, зарегистрированных на территории Кировской области</a:t>
            </a:r>
          </a:p>
        </p:txBody>
      </p:sp>
      <p:sp>
        <p:nvSpPr>
          <p:cNvPr id="30" name="object 16">
            <a:extLst>
              <a:ext uri="{FF2B5EF4-FFF2-40B4-BE49-F238E27FC236}">
                <a16:creationId xmlns:a16="http://schemas.microsoft.com/office/drawing/2014/main" id="{502E3434-D01E-44EB-8E45-6E6FF6BF5AD8}"/>
              </a:ext>
            </a:extLst>
          </p:cNvPr>
          <p:cNvSpPr txBox="1"/>
          <p:nvPr/>
        </p:nvSpPr>
        <p:spPr>
          <a:xfrm>
            <a:off x="3282539" y="2920221"/>
            <a:ext cx="5410199" cy="48962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3000"/>
              </a:lnSpc>
              <a:spcBef>
                <a:spcPts val="113"/>
              </a:spcBef>
            </a:pPr>
            <a:r>
              <a:rPr lang="ru-RU" altLang="ru-RU" sz="1000" dirty="0">
                <a:solidFill>
                  <a:srgbClr val="595959"/>
                </a:solidFill>
                <a:latin typeface="+mj-lt"/>
              </a:rPr>
              <a:t>о </a:t>
            </a:r>
            <a:r>
              <a:rPr lang="ru-RU" altLang="ru-RU" sz="1000" dirty="0" err="1">
                <a:solidFill>
                  <a:srgbClr val="595959"/>
                </a:solidFill>
                <a:latin typeface="+mj-lt"/>
              </a:rPr>
              <a:t>грантовом</a:t>
            </a:r>
            <a:r>
              <a:rPr lang="ru-RU" altLang="ru-RU" sz="1000" dirty="0">
                <a:solidFill>
                  <a:srgbClr val="595959"/>
                </a:solidFill>
                <a:latin typeface="+mj-lt"/>
              </a:rPr>
              <a:t> конкурсе на государственную поддержку проектов по внедрению отечественных продуктов, сервисов и платформенных решений, созданных на базе «сквозных» цифровых технологий</a:t>
            </a: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16EC53E7-6A14-40F9-B93C-674BB13D9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254" y="2514176"/>
            <a:ext cx="194668" cy="194668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16EC53E7-6A14-40F9-B93C-674BB13D9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254" y="3061601"/>
            <a:ext cx="194668" cy="194668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16EC53E7-6A14-40F9-B93C-674BB13D9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254" y="3677325"/>
            <a:ext cx="194668" cy="194668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16EC53E7-6A14-40F9-B93C-674BB13D9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254" y="4296530"/>
            <a:ext cx="194668" cy="194668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22" y="3409842"/>
            <a:ext cx="2243025" cy="130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07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60A2F2B6-9BB8-4A19-A5AA-A94F8BD52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74758398-AB9A-49B6-A680-E39398E083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48" y="4724575"/>
            <a:ext cx="675352" cy="437976"/>
          </a:xfrm>
          <a:prstGeom prst="rect">
            <a:avLst/>
          </a:prstGeom>
        </p:spPr>
      </p:pic>
      <p:sp>
        <p:nvSpPr>
          <p:cNvPr id="38" name="object 26">
            <a:extLst>
              <a:ext uri="{FF2B5EF4-FFF2-40B4-BE49-F238E27FC236}">
                <a16:creationId xmlns:a16="http://schemas.microsoft.com/office/drawing/2014/main" id="{718AC466-19AD-4F21-A63E-F9EB217EB3D9}"/>
              </a:ext>
            </a:extLst>
          </p:cNvPr>
          <p:cNvSpPr txBox="1"/>
          <p:nvPr/>
        </p:nvSpPr>
        <p:spPr>
          <a:xfrm>
            <a:off x="9006197" y="5019005"/>
            <a:ext cx="7429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lang="ru-RU" sz="750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73C63C3-A971-4932-B488-B5FDA803A6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3" y="117806"/>
            <a:ext cx="770247" cy="638356"/>
          </a:xfrm>
          <a:prstGeom prst="rect">
            <a:avLst/>
          </a:prstGeom>
        </p:spPr>
      </p:pic>
      <p:sp>
        <p:nvSpPr>
          <p:cNvPr id="36" name="object 14">
            <a:extLst>
              <a:ext uri="{FF2B5EF4-FFF2-40B4-BE49-F238E27FC236}">
                <a16:creationId xmlns:a16="http://schemas.microsoft.com/office/drawing/2014/main" id="{4E85FA45-F5FC-4EA6-A54C-C5AB48E1A8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413" y="300540"/>
            <a:ext cx="2430175" cy="33470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ru-RU" sz="1050" spc="-5" dirty="0">
                <a:solidFill>
                  <a:srgbClr val="FFFFFF"/>
                </a:solidFill>
              </a:rPr>
              <a:t>РЕГИОНАЛЬНЫЙ ПРОЕКТ «ЦИФРОВОЕ ГОСУДАРСТВЕННОЕ УПРАВЛЕНИЕ»</a:t>
            </a:r>
            <a:endParaRPr lang="ru-RU" sz="1050" dirty="0"/>
          </a:p>
        </p:txBody>
      </p:sp>
      <p:sp>
        <p:nvSpPr>
          <p:cNvPr id="13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3282950" y="523875"/>
            <a:ext cx="386194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20" dirty="0">
                <a:solidFill>
                  <a:srgbClr val="414042"/>
                </a:solidFill>
                <a:cs typeface="Calibri"/>
              </a:rPr>
              <a:t>ДОСТИГНУТЫЕ ЗНАЧЕНИЯ:</a:t>
            </a:r>
            <a:endParaRPr lang="ru-RU" sz="1400" dirty="0">
              <a:latin typeface="Calibri"/>
              <a:cs typeface="Calibri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602953" y="1209675"/>
            <a:ext cx="6042168" cy="455020"/>
            <a:chOff x="2602953" y="1362075"/>
            <a:chExt cx="6042168" cy="455020"/>
          </a:xfrm>
        </p:grpSpPr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4197348" y="1362075"/>
              <a:ext cx="4447773" cy="427612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850" dirty="0">
                  <a:solidFill>
                    <a:schemeClr val="bg1"/>
                  </a:solidFill>
                  <a:cs typeface="Arial"/>
                </a:rPr>
                <a:t>массовых социально значимых услуг переведены на Единый портал </a:t>
              </a:r>
              <a:r>
                <a:rPr lang="ru-RU" sz="850" dirty="0" err="1">
                  <a:solidFill>
                    <a:schemeClr val="bg1"/>
                  </a:solidFill>
                  <a:cs typeface="Arial"/>
                </a:rPr>
                <a:t>госуслуг</a:t>
              </a:r>
              <a:r>
                <a:rPr lang="ru-RU" sz="850" dirty="0">
                  <a:solidFill>
                    <a:schemeClr val="bg1"/>
                  </a:solidFill>
                  <a:cs typeface="Arial"/>
                </a:rPr>
                <a:t> с использованием платформы государственных сервисов </a:t>
              </a:r>
            </a:p>
          </p:txBody>
        </p:sp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02953" y="1508143"/>
              <a:ext cx="194668" cy="194668"/>
            </a:xfrm>
            <a:prstGeom prst="rect">
              <a:avLst/>
            </a:prstGeom>
          </p:spPr>
        </p:pic>
        <p:sp>
          <p:nvSpPr>
            <p:cNvPr id="22" name="object 22"/>
            <p:cNvSpPr txBox="1"/>
            <p:nvPr/>
          </p:nvSpPr>
          <p:spPr>
            <a:xfrm>
              <a:off x="2983954" y="1480464"/>
              <a:ext cx="962845" cy="336631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2550" b="1" spc="-25" dirty="0">
                  <a:solidFill>
                    <a:srgbClr val="5488C7"/>
                  </a:solidFill>
                  <a:latin typeface="Arial"/>
                  <a:cs typeface="Arial"/>
                </a:rPr>
                <a:t>100</a:t>
              </a:r>
              <a:r>
                <a:rPr lang="ru-RU" sz="900" b="1" spc="-25" dirty="0">
                  <a:solidFill>
                    <a:srgbClr val="5488C7"/>
                  </a:solidFill>
                  <a:latin typeface="Arial"/>
                  <a:cs typeface="Arial"/>
                </a:rPr>
                <a:t> услуг </a:t>
              </a:r>
              <a:endParaRPr lang="ru-RU" sz="1100" b="1" spc="-25" dirty="0">
                <a:solidFill>
                  <a:srgbClr val="5488C7"/>
                </a:solidFill>
                <a:cs typeface="Arial"/>
              </a:endParaRPr>
            </a:p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2597150" y="1855923"/>
            <a:ext cx="6047972" cy="646448"/>
            <a:chOff x="2597150" y="1929089"/>
            <a:chExt cx="6047972" cy="646448"/>
          </a:xfrm>
        </p:grpSpPr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4197349" y="1929089"/>
              <a:ext cx="4447773" cy="646448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850" dirty="0">
                  <a:solidFill>
                    <a:schemeClr val="bg1"/>
                  </a:solidFill>
                  <a:cs typeface="Arial"/>
                </a:rPr>
                <a:t>доля обращений за получением массовых социально значимых государственных и муниципальных услуг в электронном виде с использованием ЕПГУ, без необходимости личного посещения органов государственной власти, органов местного самоуправления и МФЦ, от общего количества таких услуг</a:t>
              </a:r>
            </a:p>
          </p:txBody>
        </p:sp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150" y="2154979"/>
              <a:ext cx="194668" cy="194668"/>
            </a:xfrm>
            <a:prstGeom prst="rect">
              <a:avLst/>
            </a:prstGeom>
          </p:spPr>
        </p:pic>
        <p:sp>
          <p:nvSpPr>
            <p:cNvPr id="20" name="object 22"/>
            <p:cNvSpPr txBox="1"/>
            <p:nvPr/>
          </p:nvSpPr>
          <p:spPr>
            <a:xfrm>
              <a:off x="2978151" y="2166264"/>
              <a:ext cx="1219199" cy="336631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2550" b="1" spc="-25" dirty="0">
                  <a:solidFill>
                    <a:srgbClr val="5488C7"/>
                  </a:solidFill>
                  <a:latin typeface="Arial"/>
                  <a:cs typeface="Arial"/>
                </a:rPr>
                <a:t>40,05% </a:t>
              </a:r>
              <a:endParaRPr lang="ru-RU" sz="1600" b="1" spc="-25" dirty="0">
                <a:solidFill>
                  <a:srgbClr val="5488C7"/>
                </a:solidFill>
                <a:cs typeface="Arial"/>
              </a:endParaRPr>
            </a:p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lang="ru-RU"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2597150" y="2693599"/>
            <a:ext cx="6047973" cy="646448"/>
            <a:chOff x="2597150" y="2615158"/>
            <a:chExt cx="6047973" cy="646448"/>
          </a:xfrm>
        </p:grpSpPr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4197350" y="2615158"/>
              <a:ext cx="4447773" cy="646448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850" dirty="0">
                  <a:solidFill>
                    <a:schemeClr val="bg1"/>
                  </a:solidFill>
                  <a:cs typeface="Arial"/>
                </a:rPr>
                <a:t>доля зарегистрированных пользователей Единого портала </a:t>
              </a:r>
              <a:r>
                <a:rPr lang="ru-RU" sz="850" dirty="0" err="1">
                  <a:solidFill>
                    <a:schemeClr val="bg1"/>
                  </a:solidFill>
                  <a:cs typeface="Arial"/>
                </a:rPr>
                <a:t>госуслуг</a:t>
              </a:r>
              <a:r>
                <a:rPr lang="ru-RU" sz="850" dirty="0">
                  <a:solidFill>
                    <a:schemeClr val="bg1"/>
                  </a:solidFill>
                  <a:cs typeface="Arial"/>
                </a:rPr>
                <a:t>, использующих сервисы Единого портала </a:t>
              </a:r>
              <a:r>
                <a:rPr lang="ru-RU" sz="850" dirty="0" err="1">
                  <a:solidFill>
                    <a:schemeClr val="bg1"/>
                  </a:solidFill>
                  <a:cs typeface="Arial"/>
                </a:rPr>
                <a:t>госуслуг</a:t>
              </a:r>
              <a:r>
                <a:rPr lang="ru-RU" sz="850" dirty="0">
                  <a:solidFill>
                    <a:schemeClr val="bg1"/>
                  </a:solidFill>
                  <a:cs typeface="Arial"/>
                </a:rPr>
                <a:t> в текущем году в целях получения государственных и муниципальных услуг в электронном виде, от общего числа зарегистрированных пользователей Единого портала </a:t>
              </a:r>
              <a:r>
                <a:rPr lang="ru-RU" sz="850" dirty="0" err="1">
                  <a:solidFill>
                    <a:schemeClr val="bg1"/>
                  </a:solidFill>
                  <a:cs typeface="Arial"/>
                </a:rPr>
                <a:t>госуслуг</a:t>
              </a:r>
              <a:r>
                <a:rPr lang="ru-RU" sz="850" dirty="0">
                  <a:solidFill>
                    <a:schemeClr val="bg1"/>
                  </a:solidFill>
                  <a:cs typeface="Arial"/>
                </a:rPr>
                <a:t> </a:t>
              </a:r>
            </a:p>
          </p:txBody>
        </p:sp>
        <p:pic>
          <p:nvPicPr>
            <p:cNvPr id="23" name="Рисунок 22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150" y="2841048"/>
              <a:ext cx="194668" cy="194668"/>
            </a:xfrm>
            <a:prstGeom prst="rect">
              <a:avLst/>
            </a:prstGeom>
          </p:spPr>
        </p:pic>
        <p:sp>
          <p:nvSpPr>
            <p:cNvPr id="25" name="object 22"/>
            <p:cNvSpPr txBox="1"/>
            <p:nvPr/>
          </p:nvSpPr>
          <p:spPr>
            <a:xfrm>
              <a:off x="2978151" y="2852333"/>
              <a:ext cx="962845" cy="338811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2550" b="1" spc="-25" dirty="0">
                  <a:solidFill>
                    <a:srgbClr val="5488C7"/>
                  </a:solidFill>
                  <a:latin typeface="Arial"/>
                  <a:cs typeface="Arial"/>
                </a:rPr>
                <a:t>76% </a:t>
              </a:r>
              <a:endParaRPr lang="ru-RU" sz="1600" b="1" spc="-25" dirty="0">
                <a:solidFill>
                  <a:srgbClr val="5488C7"/>
                </a:solidFill>
                <a:cs typeface="Arial"/>
              </a:endParaRPr>
            </a:p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lang="ru-RU"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597150" y="4183186"/>
            <a:ext cx="6047973" cy="531689"/>
            <a:chOff x="2597150" y="3878270"/>
            <a:chExt cx="6047973" cy="531689"/>
          </a:xfrm>
        </p:grpSpPr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4197350" y="3878270"/>
              <a:ext cx="4447773" cy="531689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850" dirty="0">
                  <a:solidFill>
                    <a:schemeClr val="bg1"/>
                  </a:solidFill>
                  <a:cs typeface="Arial"/>
                </a:rPr>
                <a:t>модернизирована ведомственная информационная система министерства социального развития Кировской области «Единая автоматизированная информационная система социальной защиты населения Кировской области». </a:t>
              </a:r>
            </a:p>
          </p:txBody>
        </p:sp>
        <p:pic>
          <p:nvPicPr>
            <p:cNvPr id="27" name="Рисунок 26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150" y="4046781"/>
              <a:ext cx="194668" cy="194668"/>
            </a:xfrm>
            <a:prstGeom prst="rect">
              <a:avLst/>
            </a:prstGeom>
          </p:spPr>
        </p:pic>
        <p:sp>
          <p:nvSpPr>
            <p:cNvPr id="28" name="object 22"/>
            <p:cNvSpPr txBox="1"/>
            <p:nvPr/>
          </p:nvSpPr>
          <p:spPr>
            <a:xfrm>
              <a:off x="2978151" y="4058066"/>
              <a:ext cx="962845" cy="336631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2550" b="1" spc="-25" dirty="0">
                  <a:solidFill>
                    <a:srgbClr val="5488C7"/>
                  </a:solidFill>
                  <a:latin typeface="Arial"/>
                  <a:cs typeface="Arial"/>
                </a:rPr>
                <a:t>1</a:t>
              </a:r>
              <a:r>
                <a:rPr lang="ru-RU" sz="900" b="1" spc="-25" dirty="0">
                  <a:solidFill>
                    <a:srgbClr val="5488C7"/>
                  </a:solidFill>
                  <a:latin typeface="Arial"/>
                  <a:cs typeface="Arial"/>
                </a:rPr>
                <a:t> единица </a:t>
              </a:r>
              <a:endParaRPr lang="ru-RU" sz="1100" b="1" spc="-25" dirty="0">
                <a:solidFill>
                  <a:srgbClr val="5488C7"/>
                </a:solidFill>
                <a:cs typeface="Arial"/>
              </a:endParaRPr>
            </a:p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lang="ru-RU"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2597149" y="3531275"/>
            <a:ext cx="6047974" cy="460683"/>
            <a:chOff x="2597149" y="3284706"/>
            <a:chExt cx="6047974" cy="460683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50196819-871A-4AA4-A8B8-2591425D94FF}"/>
                </a:ext>
              </a:extLst>
            </p:cNvPr>
            <p:cNvSpPr/>
            <p:nvPr/>
          </p:nvSpPr>
          <p:spPr>
            <a:xfrm>
              <a:off x="4197350" y="3284706"/>
              <a:ext cx="4447773" cy="420201"/>
            </a:xfrm>
            <a:prstGeom prst="rect">
              <a:avLst/>
            </a:prstGeom>
            <a:solidFill>
              <a:srgbClr val="5488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2700">
                <a:spcBef>
                  <a:spcPts val="125"/>
                </a:spcBef>
              </a:pPr>
              <a:r>
                <a:rPr lang="ru-RU" sz="850" dirty="0">
                  <a:solidFill>
                    <a:schemeClr val="bg1"/>
                  </a:solidFill>
                  <a:cs typeface="Arial"/>
                </a:rPr>
                <a:t>уровень удовлетворенности качеством предоставления массовых социально значимых услуг в электронном виде с использованием  Единого портала государственных услуг </a:t>
              </a:r>
            </a:p>
          </p:txBody>
        </p:sp>
        <p:pic>
          <p:nvPicPr>
            <p:cNvPr id="30" name="Рисунок 29">
              <a:extLst>
                <a:ext uri="{FF2B5EF4-FFF2-40B4-BE49-F238E27FC236}">
                  <a16:creationId xmlns:a16="http://schemas.microsoft.com/office/drawing/2014/main" id="{16EC53E7-6A14-40F9-B93C-674BB13D99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149" y="3397473"/>
              <a:ext cx="194668" cy="194668"/>
            </a:xfrm>
            <a:prstGeom prst="rect">
              <a:avLst/>
            </a:prstGeom>
          </p:spPr>
        </p:pic>
        <p:sp>
          <p:nvSpPr>
            <p:cNvPr id="31" name="object 22"/>
            <p:cNvSpPr txBox="1"/>
            <p:nvPr/>
          </p:nvSpPr>
          <p:spPr>
            <a:xfrm>
              <a:off x="2978150" y="3408758"/>
              <a:ext cx="962846" cy="336631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2000" b="1" spc="-25" dirty="0">
                  <a:solidFill>
                    <a:srgbClr val="5488C7"/>
                  </a:solidFill>
                  <a:latin typeface="Arial"/>
                  <a:cs typeface="Arial"/>
                </a:rPr>
                <a:t>4,23</a:t>
              </a:r>
              <a:r>
                <a:rPr lang="ru-RU" sz="1100" b="1" spc="-25" dirty="0">
                  <a:solidFill>
                    <a:srgbClr val="5488C7"/>
                  </a:solidFill>
                  <a:latin typeface="Arial"/>
                  <a:cs typeface="Arial"/>
                </a:rPr>
                <a:t> </a:t>
              </a:r>
              <a:r>
                <a:rPr lang="ru-RU" sz="900" b="1" spc="-25" dirty="0">
                  <a:solidFill>
                    <a:srgbClr val="5488C7"/>
                  </a:solidFill>
                  <a:latin typeface="Arial"/>
                  <a:cs typeface="Arial"/>
                </a:rPr>
                <a:t>балла</a:t>
              </a:r>
              <a:r>
                <a:rPr lang="ru-RU" sz="2550" b="1" spc="-25" dirty="0">
                  <a:solidFill>
                    <a:srgbClr val="5488C7"/>
                  </a:solidFill>
                  <a:latin typeface="Arial"/>
                  <a:cs typeface="Arial"/>
                </a:rPr>
                <a:t> </a:t>
              </a:r>
              <a:endParaRPr lang="ru-RU" sz="1600" b="1" spc="-25" dirty="0">
                <a:solidFill>
                  <a:srgbClr val="5488C7"/>
                </a:solidFill>
                <a:cs typeface="Arial"/>
              </a:endParaRPr>
            </a:p>
            <a:p>
              <a:pPr marL="12700">
                <a:lnSpc>
                  <a:spcPts val="1200"/>
                </a:lnSpc>
                <a:spcBef>
                  <a:spcPts val="125"/>
                </a:spcBef>
              </a:pPr>
              <a:r>
                <a:rPr lang="ru-RU" sz="1200" b="1" spc="-25" dirty="0">
                  <a:solidFill>
                    <a:srgbClr val="7C93A1"/>
                  </a:solidFill>
                  <a:cs typeface="Arial"/>
                </a:rPr>
                <a:t>выполнен</a:t>
              </a:r>
              <a:endParaRPr lang="ru-RU" sz="1200" b="1" dirty="0">
                <a:solidFill>
                  <a:srgbClr val="7C93A1"/>
                </a:solidFill>
                <a:cs typeface="Arial"/>
              </a:endParaRPr>
            </a:p>
          </p:txBody>
        </p:sp>
      </p:grpSp>
      <p:pic>
        <p:nvPicPr>
          <p:cNvPr id="32" name="Рисунок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54" y="3478515"/>
            <a:ext cx="2106741" cy="1246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22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60A2F2B6-9BB8-4A19-A5AA-A94F8BD52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74758398-AB9A-49B6-A680-E39398E083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48" y="4724575"/>
            <a:ext cx="675352" cy="437976"/>
          </a:xfrm>
          <a:prstGeom prst="rect">
            <a:avLst/>
          </a:prstGeom>
        </p:spPr>
      </p:pic>
      <p:sp>
        <p:nvSpPr>
          <p:cNvPr id="38" name="object 26">
            <a:extLst>
              <a:ext uri="{FF2B5EF4-FFF2-40B4-BE49-F238E27FC236}">
                <a16:creationId xmlns:a16="http://schemas.microsoft.com/office/drawing/2014/main" id="{718AC466-19AD-4F21-A63E-F9EB217EB3D9}"/>
              </a:ext>
            </a:extLst>
          </p:cNvPr>
          <p:cNvSpPr txBox="1"/>
          <p:nvPr/>
        </p:nvSpPr>
        <p:spPr>
          <a:xfrm>
            <a:off x="9006197" y="5019005"/>
            <a:ext cx="7429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lang="ru-RU" sz="750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73C63C3-A971-4932-B488-B5FDA803A6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3" y="117806"/>
            <a:ext cx="770247" cy="638356"/>
          </a:xfrm>
          <a:prstGeom prst="rect">
            <a:avLst/>
          </a:prstGeom>
        </p:spPr>
      </p:pic>
      <p:sp>
        <p:nvSpPr>
          <p:cNvPr id="36" name="object 14">
            <a:extLst>
              <a:ext uri="{FF2B5EF4-FFF2-40B4-BE49-F238E27FC236}">
                <a16:creationId xmlns:a16="http://schemas.microsoft.com/office/drawing/2014/main" id="{4E85FA45-F5FC-4EA6-A54C-C5AB48E1A8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413" y="300540"/>
            <a:ext cx="2430175" cy="65787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ru-RU" sz="1050" spc="-5" dirty="0">
                <a:solidFill>
                  <a:srgbClr val="FFFFFF"/>
                </a:solidFill>
              </a:rPr>
              <a:t>РЕГИОНАЛЬНЫЙ ПРОЕКТ «РАЗВИТИЕ КАДРОВОГО ПОТЕНЦИАЛА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ЦИФРОВОЙ ЭКОНОМИКИ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В КИРОВСКОЙ ОБЛАСТИ»</a:t>
            </a:r>
            <a:endParaRPr lang="ru-RU" sz="1050" dirty="0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50196819-871A-4AA4-A8B8-2591425D94FF}"/>
              </a:ext>
            </a:extLst>
          </p:cNvPr>
          <p:cNvSpPr/>
          <p:nvPr/>
        </p:nvSpPr>
        <p:spPr>
          <a:xfrm>
            <a:off x="3946799" y="1338732"/>
            <a:ext cx="4704127" cy="1547343"/>
          </a:xfrm>
          <a:prstGeom prst="rect">
            <a:avLst/>
          </a:prstGeom>
          <a:solidFill>
            <a:srgbClr val="5488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>
              <a:spcBef>
                <a:spcPts val="125"/>
              </a:spcBef>
            </a:pPr>
            <a:r>
              <a:rPr lang="ru-RU" sz="1100" dirty="0">
                <a:solidFill>
                  <a:schemeClr val="bg1"/>
                </a:solidFill>
                <a:cs typeface="Arial"/>
              </a:rPr>
              <a:t>Обучено на курсе «Управление цифровой трансформацией. Проектный подход» на платформе </a:t>
            </a:r>
            <a:r>
              <a:rPr lang="ru-RU" sz="1100" dirty="0" err="1">
                <a:solidFill>
                  <a:schemeClr val="bg1"/>
                </a:solidFill>
                <a:cs typeface="Arial"/>
              </a:rPr>
              <a:t>Stepik</a:t>
            </a:r>
            <a:r>
              <a:rPr lang="ru-RU" sz="1100" dirty="0">
                <a:solidFill>
                  <a:schemeClr val="bg1"/>
                </a:solidFill>
                <a:cs typeface="Arial"/>
              </a:rPr>
              <a:t>. </a:t>
            </a:r>
          </a:p>
          <a:p>
            <a:pPr marL="12700">
              <a:spcBef>
                <a:spcPts val="125"/>
              </a:spcBef>
            </a:pPr>
            <a:endParaRPr lang="ru-RU" sz="1100" dirty="0">
              <a:solidFill>
                <a:schemeClr val="bg1"/>
              </a:solidFill>
              <a:cs typeface="Arial"/>
            </a:endParaRPr>
          </a:p>
          <a:p>
            <a:pPr marL="12700">
              <a:spcBef>
                <a:spcPts val="125"/>
              </a:spcBef>
            </a:pPr>
            <a:r>
              <a:rPr lang="ru-RU" sz="1100" dirty="0">
                <a:solidFill>
                  <a:schemeClr val="bg1"/>
                </a:solidFill>
                <a:cs typeface="Arial"/>
              </a:rPr>
              <a:t>В рамках указанной программы государственные и муниципальные служащие познакомились с основными направлениями цифровой трансформации, приобрели навыки, позволяющие анализировать и оценивать условия, проблемы и риски управления цифровой трансформацией и разрабатывать меры по их решению.</a:t>
            </a:r>
          </a:p>
        </p:txBody>
      </p:sp>
      <p:sp>
        <p:nvSpPr>
          <p:cNvPr id="13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3282950" y="523875"/>
            <a:ext cx="3861941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spc="-20" dirty="0">
                <a:solidFill>
                  <a:srgbClr val="414042"/>
                </a:solidFill>
                <a:cs typeface="Calibri"/>
              </a:rPr>
              <a:t>ДОСТИГНУТЫЕ ЗНАЧЕНИЯ:</a:t>
            </a:r>
            <a:endParaRPr lang="ru-RU" sz="1400" dirty="0">
              <a:latin typeface="Calibri"/>
              <a:cs typeface="Calibri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EC53E7-6A14-40F9-B93C-674BB13D99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953" y="1508143"/>
            <a:ext cx="194668" cy="194668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2983954" y="1480464"/>
            <a:ext cx="962845" cy="33663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200"/>
              </a:lnSpc>
              <a:spcBef>
                <a:spcPts val="125"/>
              </a:spcBef>
            </a:pPr>
            <a:r>
              <a:rPr lang="ru-RU" sz="2550" b="1" spc="-25" dirty="0">
                <a:solidFill>
                  <a:srgbClr val="5488C7"/>
                </a:solidFill>
                <a:latin typeface="Arial"/>
                <a:cs typeface="Arial"/>
              </a:rPr>
              <a:t>60</a:t>
            </a:r>
            <a:r>
              <a:rPr lang="ru-RU" sz="900" b="1" spc="-25" dirty="0">
                <a:solidFill>
                  <a:srgbClr val="5488C7"/>
                </a:solidFill>
                <a:latin typeface="Arial"/>
                <a:cs typeface="Arial"/>
              </a:rPr>
              <a:t> чел. </a:t>
            </a:r>
            <a:endParaRPr lang="ru-RU" sz="1100" b="1" spc="-25" dirty="0">
              <a:solidFill>
                <a:srgbClr val="5488C7"/>
              </a:solidFill>
              <a:cs typeface="Arial"/>
            </a:endParaRPr>
          </a:p>
          <a:p>
            <a:pPr marL="12700">
              <a:lnSpc>
                <a:spcPts val="1200"/>
              </a:lnSpc>
              <a:spcBef>
                <a:spcPts val="125"/>
              </a:spcBef>
            </a:pPr>
            <a:r>
              <a:rPr lang="ru-RU" sz="1200" b="1" spc="-25" dirty="0">
                <a:solidFill>
                  <a:srgbClr val="7C93A1"/>
                </a:solidFill>
                <a:cs typeface="Arial"/>
              </a:rPr>
              <a:t>выполнен</a:t>
            </a:r>
            <a:endParaRPr sz="1200" b="1" dirty="0">
              <a:solidFill>
                <a:srgbClr val="7C93A1"/>
              </a:solidFill>
              <a:cs typeface="Arial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" y="2721334"/>
            <a:ext cx="3412877" cy="199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317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60A2F2B6-9BB8-4A19-A5AA-A94F8BD52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5" y="1"/>
            <a:ext cx="3183784" cy="5162550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74758398-AB9A-49B6-A680-E39398E083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48" y="4724575"/>
            <a:ext cx="675352" cy="437976"/>
          </a:xfrm>
          <a:prstGeom prst="rect">
            <a:avLst/>
          </a:prstGeom>
        </p:spPr>
      </p:pic>
      <p:sp>
        <p:nvSpPr>
          <p:cNvPr id="38" name="object 26">
            <a:extLst>
              <a:ext uri="{FF2B5EF4-FFF2-40B4-BE49-F238E27FC236}">
                <a16:creationId xmlns:a16="http://schemas.microsoft.com/office/drawing/2014/main" id="{718AC466-19AD-4F21-A63E-F9EB217EB3D9}"/>
              </a:ext>
            </a:extLst>
          </p:cNvPr>
          <p:cNvSpPr txBox="1"/>
          <p:nvPr/>
        </p:nvSpPr>
        <p:spPr>
          <a:xfrm>
            <a:off x="9006197" y="5019005"/>
            <a:ext cx="74295" cy="1025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15"/>
              </a:lnSpc>
            </a:pPr>
            <a:r>
              <a:rPr lang="ru-RU" sz="750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id="{E73C63C3-A971-4932-B488-B5FDA803A6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803" y="117806"/>
            <a:ext cx="770247" cy="638356"/>
          </a:xfrm>
          <a:prstGeom prst="rect">
            <a:avLst/>
          </a:prstGeom>
        </p:spPr>
      </p:pic>
      <p:sp>
        <p:nvSpPr>
          <p:cNvPr id="36" name="object 14">
            <a:extLst>
              <a:ext uri="{FF2B5EF4-FFF2-40B4-BE49-F238E27FC236}">
                <a16:creationId xmlns:a16="http://schemas.microsoft.com/office/drawing/2014/main" id="{4E85FA45-F5FC-4EA6-A54C-C5AB48E1A8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7413" y="300540"/>
            <a:ext cx="2430175" cy="146578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lang="ru-RU" sz="1050" spc="-5" dirty="0">
                <a:solidFill>
                  <a:srgbClr val="FFFFFF"/>
                </a:solidFill>
              </a:rPr>
              <a:t>ОРГАНИЗАЦИЯ ПРЕДОСТАВЛЕНИЯ ГОСУДАРСТВЕННЫХ И МУНИЦИПАЛЬНЫХ УСЛУГ В КИРОВСКОМ ОБЛАСТНОМ ГОСУДАРСТВЕННОМ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АВТОНОМНОМ УЧРЕЖДЕНИИ «МНОГОФУНКЦИОНАЛЬНЫЙ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ЦЕНТР ПРЕДОСТАВЛЕНИЯ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ГОСУДАРСТВЕННЫХ И </a:t>
            </a:r>
            <a:br>
              <a:rPr lang="ru-RU" sz="1050" spc="-5" dirty="0">
                <a:solidFill>
                  <a:srgbClr val="FFFFFF"/>
                </a:solidFill>
              </a:rPr>
            </a:br>
            <a:r>
              <a:rPr lang="ru-RU" sz="1050" spc="-5" dirty="0">
                <a:solidFill>
                  <a:srgbClr val="FFFFFF"/>
                </a:solidFill>
              </a:rPr>
              <a:t>МУНИЦИПАЛЬНЫХ УСЛУГ» </a:t>
            </a:r>
            <a:endParaRPr lang="ru-RU" sz="1050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2555566" y="1346705"/>
            <a:ext cx="3394384" cy="789960"/>
            <a:chOff x="2368550" y="1562715"/>
            <a:chExt cx="3394384" cy="789960"/>
          </a:xfrm>
        </p:grpSpPr>
        <p:sp>
          <p:nvSpPr>
            <p:cNvPr id="13" name="object 20">
              <a:extLst>
                <a:ext uri="{FF2B5EF4-FFF2-40B4-BE49-F238E27FC236}">
                  <a16:creationId xmlns:a16="http://schemas.microsoft.com/office/drawing/2014/main" id="{890869BE-6218-4D33-9A4E-DE3AA1FCFC46}"/>
                </a:ext>
              </a:extLst>
            </p:cNvPr>
            <p:cNvSpPr txBox="1"/>
            <p:nvPr/>
          </p:nvSpPr>
          <p:spPr>
            <a:xfrm>
              <a:off x="2368550" y="1590675"/>
              <a:ext cx="1295400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b="1" spc="-20" dirty="0">
                  <a:solidFill>
                    <a:srgbClr val="5488C7"/>
                  </a:solidFill>
                  <a:latin typeface="+mj-lt"/>
                  <a:cs typeface="Calibri"/>
                </a:rPr>
                <a:t>БЫЛО ПРИНЯТО БОЛЕЕ</a:t>
              </a:r>
              <a:endParaRPr lang="ru-RU" sz="1200" b="1" dirty="0">
                <a:solidFill>
                  <a:srgbClr val="5488C7"/>
                </a:solidFill>
                <a:latin typeface="+mj-lt"/>
                <a:cs typeface="Calibri"/>
              </a:endParaRPr>
            </a:p>
          </p:txBody>
        </p:sp>
        <p:sp>
          <p:nvSpPr>
            <p:cNvPr id="17" name="object 22"/>
            <p:cNvSpPr txBox="1"/>
            <p:nvPr/>
          </p:nvSpPr>
          <p:spPr>
            <a:xfrm>
              <a:off x="2368550" y="2182757"/>
              <a:ext cx="1752601" cy="169918"/>
            </a:xfrm>
            <a:prstGeom prst="rect">
              <a:avLst/>
            </a:prstGeom>
          </p:spPr>
          <p:txBody>
            <a:bodyPr vert="horz" wrap="square" lIns="0" tIns="15875" rIns="0" bIns="0" rtlCol="0">
              <a:spAutoFit/>
            </a:bodyPr>
            <a:lstStyle/>
            <a:p>
              <a:pPr marL="12700" algn="r">
                <a:lnSpc>
                  <a:spcPts val="1200"/>
                </a:lnSpc>
                <a:spcBef>
                  <a:spcPts val="125"/>
                </a:spcBef>
              </a:pPr>
              <a:r>
                <a:rPr lang="ru-RU" sz="3200" b="1" spc="-25" dirty="0">
                  <a:solidFill>
                    <a:srgbClr val="5488C7"/>
                  </a:solidFill>
                  <a:latin typeface="+mj-lt"/>
                  <a:cs typeface="Arial"/>
                </a:rPr>
                <a:t>1 182,3 </a:t>
              </a:r>
              <a:r>
                <a:rPr lang="ru-RU" sz="1400" b="1" spc="-25" dirty="0">
                  <a:solidFill>
                    <a:srgbClr val="5488C7"/>
                  </a:solidFill>
                  <a:latin typeface="+mj-lt"/>
                  <a:cs typeface="Arial"/>
                </a:rPr>
                <a:t>тыс. </a:t>
              </a:r>
            </a:p>
          </p:txBody>
        </p:sp>
        <p:sp>
          <p:nvSpPr>
            <p:cNvPr id="18" name="object 20">
              <a:extLst>
                <a:ext uri="{FF2B5EF4-FFF2-40B4-BE49-F238E27FC236}">
                  <a16:creationId xmlns:a16="http://schemas.microsoft.com/office/drawing/2014/main" id="{890869BE-6218-4D33-9A4E-DE3AA1FCFC46}"/>
                </a:ext>
              </a:extLst>
            </p:cNvPr>
            <p:cNvSpPr txBox="1"/>
            <p:nvPr/>
          </p:nvSpPr>
          <p:spPr>
            <a:xfrm>
              <a:off x="4247642" y="1562715"/>
              <a:ext cx="1515292" cy="78996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запросов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на предоставление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государственных и</a:t>
              </a:r>
            </a:p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муниципальных услуг</a:t>
              </a:r>
              <a:endParaRPr lang="ru-RU" sz="1200" dirty="0">
                <a:latin typeface="Calibri"/>
                <a:cs typeface="Calibri"/>
              </a:endParaRPr>
            </a:p>
          </p:txBody>
        </p:sp>
      </p:grpSp>
      <p:sp>
        <p:nvSpPr>
          <p:cNvPr id="19" name="object 22"/>
          <p:cNvSpPr txBox="1"/>
          <p:nvPr/>
        </p:nvSpPr>
        <p:spPr>
          <a:xfrm>
            <a:off x="5797550" y="1725552"/>
            <a:ext cx="91440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r">
              <a:defRPr/>
            </a:pPr>
            <a:r>
              <a:rPr lang="ru-RU" sz="3200" b="1" dirty="0">
                <a:solidFill>
                  <a:srgbClr val="5488C7"/>
                </a:solidFill>
              </a:rPr>
              <a:t>3</a:t>
            </a:r>
            <a:r>
              <a:rPr lang="en-US" sz="3200" b="1" dirty="0">
                <a:solidFill>
                  <a:srgbClr val="5488C7"/>
                </a:solidFill>
              </a:rPr>
              <a:t>’</a:t>
            </a:r>
            <a:endParaRPr lang="ru-RU" sz="3200" b="1" spc="-1" dirty="0">
              <a:solidFill>
                <a:srgbClr val="5488C7"/>
              </a:solidFill>
              <a:latin typeface="Arial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796823" y="1285875"/>
            <a:ext cx="1743928" cy="871950"/>
            <a:chOff x="6796823" y="1501885"/>
            <a:chExt cx="1743928" cy="87195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0150" y="1501885"/>
              <a:ext cx="848952" cy="850790"/>
            </a:xfrm>
            <a:prstGeom prst="rect">
              <a:avLst/>
            </a:prstGeom>
          </p:spPr>
        </p:pic>
        <p:sp>
          <p:nvSpPr>
            <p:cNvPr id="20" name="object 20">
              <a:extLst>
                <a:ext uri="{FF2B5EF4-FFF2-40B4-BE49-F238E27FC236}">
                  <a16:creationId xmlns:a16="http://schemas.microsoft.com/office/drawing/2014/main" id="{890869BE-6218-4D33-9A4E-DE3AA1FCFC46}"/>
                </a:ext>
              </a:extLst>
            </p:cNvPr>
            <p:cNvSpPr txBox="1"/>
            <p:nvPr/>
          </p:nvSpPr>
          <p:spPr>
            <a:xfrm>
              <a:off x="6796823" y="1991679"/>
              <a:ext cx="1743928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среднее время ожидания заявителей в очереди</a:t>
              </a:r>
              <a:endParaRPr lang="ru-RU" sz="1200" dirty="0">
                <a:latin typeface="Calibri"/>
                <a:cs typeface="Calibri"/>
              </a:endParaRPr>
            </a:p>
          </p:txBody>
        </p:sp>
      </p:grpSp>
      <p:sp>
        <p:nvSpPr>
          <p:cNvPr id="21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2368549" y="2581275"/>
            <a:ext cx="2743201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spc="-20" dirty="0">
                <a:latin typeface="+mj-lt"/>
                <a:cs typeface="Calibri"/>
              </a:rPr>
              <a:t>ОЦЕНКА КАЧЕСТВА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spc="-20" dirty="0">
                <a:latin typeface="+mj-lt"/>
                <a:cs typeface="Calibri"/>
              </a:rPr>
              <a:t>ПРЕДОСТАВЛЕНИЯ УСЛУГ</a:t>
            </a:r>
            <a:endParaRPr lang="ru-RU" sz="1200" dirty="0">
              <a:latin typeface="+mj-lt"/>
              <a:cs typeface="Calibri"/>
            </a:endParaRPr>
          </a:p>
        </p:txBody>
      </p:sp>
      <p:sp>
        <p:nvSpPr>
          <p:cNvPr id="23" name="object 20">
            <a:extLst>
              <a:ext uri="{FF2B5EF4-FFF2-40B4-BE49-F238E27FC236}">
                <a16:creationId xmlns:a16="http://schemas.microsoft.com/office/drawing/2014/main" id="{890869BE-6218-4D33-9A4E-DE3AA1FCFC46}"/>
              </a:ext>
            </a:extLst>
          </p:cNvPr>
          <p:cNvSpPr txBox="1"/>
          <p:nvPr/>
        </p:nvSpPr>
        <p:spPr>
          <a:xfrm>
            <a:off x="5296013" y="2581275"/>
            <a:ext cx="32659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1200" spc="-20" dirty="0">
                <a:latin typeface="+mj-lt"/>
                <a:cs typeface="Calibri"/>
              </a:rPr>
              <a:t>ПОСТУПЛЕНИЯ В БЮДЖЕТ </a:t>
            </a:r>
            <a:br>
              <a:rPr lang="ru-RU" sz="1200" spc="-20" dirty="0">
                <a:latin typeface="+mj-lt"/>
                <a:cs typeface="Calibri"/>
              </a:rPr>
            </a:br>
            <a:r>
              <a:rPr lang="ru-RU" sz="1200" spc="-20" dirty="0">
                <a:latin typeface="+mj-lt"/>
                <a:cs typeface="Calibri"/>
              </a:rPr>
              <a:t>за 2023 год</a:t>
            </a:r>
            <a:endParaRPr lang="ru-RU" sz="1200" dirty="0">
              <a:latin typeface="+mj-lt"/>
              <a:cs typeface="Calibri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368550" y="3249740"/>
            <a:ext cx="2575043" cy="1230810"/>
            <a:chOff x="1499094" y="3478340"/>
            <a:chExt cx="2575043" cy="1230810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2312" y="3505753"/>
              <a:ext cx="848952" cy="848952"/>
            </a:xfrm>
            <a:prstGeom prst="rect">
              <a:avLst/>
            </a:prstGeom>
          </p:spPr>
        </p:pic>
        <p:sp>
          <p:nvSpPr>
            <p:cNvPr id="25" name="CustomShape 3"/>
            <p:cNvSpPr/>
            <p:nvPr/>
          </p:nvSpPr>
          <p:spPr bwMode="auto">
            <a:xfrm>
              <a:off x="1499094" y="3478340"/>
              <a:ext cx="1601887" cy="583321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algn="r">
                <a:defRPr/>
              </a:pPr>
              <a:r>
                <a:rPr lang="en-US" sz="3200" b="1" dirty="0">
                  <a:solidFill>
                    <a:srgbClr val="5488C7"/>
                  </a:solidFill>
                </a:rPr>
                <a:t>4,9</a:t>
              </a:r>
              <a:r>
                <a:rPr lang="ru-RU" sz="3200" b="1" dirty="0">
                  <a:solidFill>
                    <a:srgbClr val="5488C7"/>
                  </a:solidFill>
                </a:rPr>
                <a:t>9 </a:t>
              </a:r>
              <a:r>
                <a:rPr lang="ru-RU" sz="1400" b="1" dirty="0">
                  <a:solidFill>
                    <a:srgbClr val="5488C7"/>
                  </a:solidFill>
                </a:rPr>
                <a:t>БАЛЛА</a:t>
              </a:r>
              <a:endParaRPr lang="ru-RU" sz="1400" b="1" spc="-1" dirty="0">
                <a:solidFill>
                  <a:srgbClr val="5488C7"/>
                </a:solidFill>
                <a:latin typeface="Arial"/>
              </a:endParaRPr>
            </a:p>
          </p:txBody>
        </p:sp>
        <p:sp>
          <p:nvSpPr>
            <p:cNvPr id="29" name="CustomShape 3"/>
            <p:cNvSpPr/>
            <p:nvPr/>
          </p:nvSpPr>
          <p:spPr bwMode="auto">
            <a:xfrm>
              <a:off x="1499095" y="4125829"/>
              <a:ext cx="2542170" cy="583321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algn="r">
                <a:defRPr/>
              </a:pPr>
              <a:r>
                <a:rPr lang="ru-RU" sz="1400" b="1" dirty="0">
                  <a:solidFill>
                    <a:srgbClr val="5488C7"/>
                  </a:solidFill>
                </a:rPr>
                <a:t>ИЛИ</a:t>
              </a:r>
              <a:r>
                <a:rPr lang="ru-RU" sz="3200" b="1" spc="-1" dirty="0">
                  <a:solidFill>
                    <a:srgbClr val="5488C7"/>
                  </a:solidFill>
                  <a:latin typeface="Arial"/>
                </a:rPr>
                <a:t> </a:t>
              </a:r>
              <a:r>
                <a:rPr lang="ru-RU" sz="3200" b="1" dirty="0">
                  <a:solidFill>
                    <a:srgbClr val="5488C7"/>
                  </a:solidFill>
                </a:rPr>
                <a:t>99,95%</a:t>
              </a:r>
              <a:endParaRPr lang="ru-RU" sz="3200" b="1" spc="-1" dirty="0">
                <a:solidFill>
                  <a:srgbClr val="5488C7"/>
                </a:solidFill>
                <a:latin typeface="Arial"/>
              </a:endParaRPr>
            </a:p>
          </p:txBody>
        </p:sp>
        <p:sp>
          <p:nvSpPr>
            <p:cNvPr id="30" name="object 20">
              <a:extLst>
                <a:ext uri="{FF2B5EF4-FFF2-40B4-BE49-F238E27FC236}">
                  <a16:creationId xmlns:a16="http://schemas.microsoft.com/office/drawing/2014/main" id="{890869BE-6218-4D33-9A4E-DE3AA1FCFC46}"/>
                </a:ext>
              </a:extLst>
            </p:cNvPr>
            <p:cNvSpPr txBox="1"/>
            <p:nvPr/>
          </p:nvSpPr>
          <p:spPr>
            <a:xfrm>
              <a:off x="2444750" y="3916558"/>
              <a:ext cx="1629387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по пятибалльной шкале</a:t>
              </a:r>
              <a:endParaRPr lang="ru-RU" sz="1200" dirty="0">
                <a:latin typeface="Calibri"/>
                <a:cs typeface="Calibri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5582694" y="3248662"/>
            <a:ext cx="2837520" cy="1126529"/>
            <a:chOff x="5209182" y="3477262"/>
            <a:chExt cx="2837520" cy="1126529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9182" y="3477262"/>
              <a:ext cx="1056597" cy="817714"/>
            </a:xfrm>
            <a:prstGeom prst="rect">
              <a:avLst/>
            </a:prstGeom>
          </p:spPr>
        </p:pic>
        <p:sp>
          <p:nvSpPr>
            <p:cNvPr id="31" name="CustomShape 3"/>
            <p:cNvSpPr/>
            <p:nvPr/>
          </p:nvSpPr>
          <p:spPr>
            <a:xfrm>
              <a:off x="6102350" y="3936368"/>
              <a:ext cx="1944352" cy="306323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 lIns="90000" tIns="45000" rIns="90000" bIns="45000">
              <a:spAutoFit/>
            </a:bodyPr>
            <a:lstStyle/>
            <a:p>
              <a:pPr algn="r">
                <a:defRPr/>
              </a:pPr>
              <a:r>
                <a:rPr lang="ru-RU" sz="1400" b="1">
                  <a:solidFill>
                    <a:srgbClr val="5488C7"/>
                  </a:solidFill>
                </a:rPr>
                <a:t>МЛН. </a:t>
              </a:r>
              <a:r>
                <a:rPr lang="ru-RU" sz="1400" b="1" dirty="0">
                  <a:solidFill>
                    <a:srgbClr val="5488C7"/>
                  </a:solidFill>
                </a:rPr>
                <a:t>РУБЛЕЙ</a:t>
              </a:r>
              <a:endParaRPr lang="ru-RU" sz="1400" b="1" spc="-1" dirty="0">
                <a:solidFill>
                  <a:srgbClr val="5488C7"/>
                </a:solidFill>
                <a:latin typeface="Arial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 rot="10800000" flipV="1">
              <a:off x="6150596" y="3484887"/>
              <a:ext cx="189610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ru-RU" sz="3200" b="1">
                  <a:solidFill>
                    <a:srgbClr val="5488C7"/>
                  </a:solidFill>
                  <a:latin typeface="+mn-lt"/>
                  <a:cs typeface="+mn-cs"/>
                </a:rPr>
                <a:t>111,2</a:t>
              </a:r>
              <a:endParaRPr lang="ru-RU" sz="3200" b="1" dirty="0">
                <a:solidFill>
                  <a:srgbClr val="5488C7"/>
                </a:solidFill>
                <a:latin typeface="+mn-lt"/>
                <a:cs typeface="+mn-cs"/>
              </a:endParaRPr>
            </a:p>
          </p:txBody>
        </p:sp>
        <p:sp>
          <p:nvSpPr>
            <p:cNvPr id="39" name="object 20">
              <a:extLst>
                <a:ext uri="{FF2B5EF4-FFF2-40B4-BE49-F238E27FC236}">
                  <a16:creationId xmlns:a16="http://schemas.microsoft.com/office/drawing/2014/main" id="{890869BE-6218-4D33-9A4E-DE3AA1FCFC46}"/>
                </a:ext>
              </a:extLst>
            </p:cNvPr>
            <p:cNvSpPr txBox="1"/>
            <p:nvPr/>
          </p:nvSpPr>
          <p:spPr>
            <a:xfrm>
              <a:off x="5209182" y="4221635"/>
              <a:ext cx="2837520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r">
                <a:lnSpc>
                  <a:spcPct val="100000"/>
                </a:lnSpc>
                <a:spcBef>
                  <a:spcPts val="100"/>
                </a:spcBef>
              </a:pP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от госпошлины, полученной </a:t>
              </a:r>
              <a:br>
                <a:rPr lang="ru-RU" sz="1200" spc="-5" dirty="0">
                  <a:solidFill>
                    <a:srgbClr val="57585B"/>
                  </a:solidFill>
                  <a:cs typeface="Calibri"/>
                </a:rPr>
              </a:br>
              <a:r>
                <a:rPr lang="ru-RU" sz="1200" spc="-5" dirty="0">
                  <a:solidFill>
                    <a:srgbClr val="57585B"/>
                  </a:solidFill>
                  <a:cs typeface="Calibri"/>
                </a:rPr>
                <a:t>при подаче документов через МФЦ</a:t>
              </a:r>
              <a:endParaRPr lang="ru-RU" sz="1200" dirty="0">
                <a:latin typeface="Calibri"/>
                <a:cs typeface="Calibri"/>
              </a:endParaRPr>
            </a:p>
          </p:txBody>
        </p:sp>
      </p:grpSp>
      <p:sp>
        <p:nvSpPr>
          <p:cNvPr id="9" name="Скругленный прямоугольник 8"/>
          <p:cNvSpPr/>
          <p:nvPr/>
        </p:nvSpPr>
        <p:spPr>
          <a:xfrm>
            <a:off x="2368549" y="3114675"/>
            <a:ext cx="2743201" cy="1365875"/>
          </a:xfrm>
          <a:prstGeom prst="roundRect">
            <a:avLst/>
          </a:prstGeom>
          <a:noFill/>
          <a:ln>
            <a:solidFill>
              <a:srgbClr val="D5EB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372214" y="3108940"/>
            <a:ext cx="3189765" cy="1365875"/>
          </a:xfrm>
          <a:prstGeom prst="roundRect">
            <a:avLst/>
          </a:prstGeom>
          <a:noFill/>
          <a:ln>
            <a:solidFill>
              <a:srgbClr val="D5EB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575921" y="1285875"/>
            <a:ext cx="3374029" cy="951811"/>
          </a:xfrm>
          <a:prstGeom prst="roundRect">
            <a:avLst/>
          </a:prstGeom>
          <a:noFill/>
          <a:ln>
            <a:solidFill>
              <a:srgbClr val="D5EB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254750" y="1280915"/>
            <a:ext cx="2307228" cy="951811"/>
          </a:xfrm>
          <a:prstGeom prst="roundRect">
            <a:avLst/>
          </a:prstGeom>
          <a:noFill/>
          <a:ln>
            <a:solidFill>
              <a:srgbClr val="D5EB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86" y="3452668"/>
            <a:ext cx="1837199" cy="127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263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2279</TotalTime>
  <Words>785</Words>
  <Application>Microsoft Office PowerPoint</Application>
  <PresentationFormat>Произвольный</PresentationFormat>
  <Paragraphs>89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Chart</vt:lpstr>
      <vt:lpstr>Государственная программа Кировской области «Информационное общество» итоги за 2023 год</vt:lpstr>
      <vt:lpstr>ГОСУДАРСТВЕННАЯ ПРОГРАММА КИРОВСКОЙ ОБЛАСТИ «ИНФОРМАЦИОННОЕ ОБЩЕСТВО»</vt:lpstr>
      <vt:lpstr>РЕГИОНАЛЬНЫЙ ПРОЕКТ  «ИНФОРМАЦИОННАЯ  ИНФРАСТРУКТУРА»</vt:lpstr>
      <vt:lpstr>РЕГИОНАЛЬНЫЙ ПРОЕКТ «ОБЕСПЕЧЕНИЕ ИНФОРМАЦИОННОЙ БЕЗОПАСНОСТИ В КИРОВСКОЙ ОБЛАСТИ ПРИ ПЕРЕДАЧЕ, ОБРАБОТКЕ И ХРАНЕНИИ ДАННЫХ, ГАРАНТИРУЮЩЕЙ ЗАЩИТУ  ИНТЕРЕСОВ ЛИЧНОСТИ,  БИЗНЕСА И ГОСУДАРСТВА»</vt:lpstr>
      <vt:lpstr>Презентация PowerPoint</vt:lpstr>
      <vt:lpstr>РЕГИОНАЛЬНЫЙ ПРОЕКТ «ЦИФРОВОЕ ГОСУДАРСТВЕННОЕ УПРАВЛЕНИЕ»</vt:lpstr>
      <vt:lpstr>РЕГИОНАЛЬНЫЙ ПРОЕКТ «РАЗВИТИЕ КАДРОВОГО ПОТЕНЦИАЛА  ЦИФРОВОЙ ЭКОНОМИКИ  В КИРОВСКОЙ ОБЛАСТИ»</vt:lpstr>
      <vt:lpstr>ОРГАНИЗАЦИЯ ПРЕДОСТАВЛЕНИЯ ГОСУДАРСТВЕННЫХ И МУНИЦИПАЛЬНЫХ УСЛУГ В КИРОВСКОМ ОБЛАСТНОМ ГОСУДАРСТВЕННОМ  АВТОНОМНОМ УЧРЕЖДЕНИИ «МНОГОФУНКЦИОНАЛЬНЫЙ  ЦЕНТР ПРЕДОСТАВЛЕНИЯ  ГОСУДАРСТВЕННЫХ И  МУНИЦИПАЛЬНЫХ УСЛУГ»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шаблон_презентации_красн</dc:title>
  <dc:creator>Анна Сенникова</dc:creator>
  <cp:lastModifiedBy>Вера Н. Федерякина</cp:lastModifiedBy>
  <cp:revision>195</cp:revision>
  <dcterms:created xsi:type="dcterms:W3CDTF">2020-12-18T11:42:02Z</dcterms:created>
  <dcterms:modified xsi:type="dcterms:W3CDTF">2024-03-19T13:26:59Z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2020-05-10T00:00:00Z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2020-12-18T00:00:00Z</vt:filetime>
  </property>
</Properties>
</file>