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459" r:id="rId3"/>
    <p:sldId id="460" r:id="rId4"/>
    <p:sldId id="461" r:id="rId5"/>
    <p:sldId id="462" r:id="rId6"/>
    <p:sldId id="463" r:id="rId7"/>
    <p:sldId id="464" r:id="rId8"/>
    <p:sldId id="465" r:id="rId9"/>
    <p:sldId id="466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24A"/>
    <a:srgbClr val="00AECD"/>
    <a:srgbClr val="ED9E01"/>
    <a:srgbClr val="0070C0"/>
    <a:srgbClr val="3D689C"/>
    <a:srgbClr val="39B59D"/>
    <a:srgbClr val="70D2BF"/>
    <a:srgbClr val="6ED1BF"/>
    <a:srgbClr val="5488C7"/>
    <a:srgbClr val="E1AA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1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ED9E01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</c:v>
                </c:pt>
                <c:pt idx="1">
                  <c:v>7</c:v>
                </c:pt>
              </c:numCache>
            </c:numRef>
          </c:val>
        </c:ser>
        <c:firstSliceAng val="328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D9E01"/>
            </a:solidFill>
          </c:spPr>
          <c:explosion val="14"/>
          <c:dPt>
            <c:idx val="0"/>
            <c:spPr>
              <a:solidFill>
                <a:srgbClr val="0070C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164</c:v>
                </c:pt>
                <c:pt idx="1">
                  <c:v>4</c:v>
                </c:pt>
              </c:numCache>
            </c:numRef>
          </c:val>
        </c:ser>
        <c:firstSliceAng val="308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0794638338244598E-2"/>
          <c:y val="2.586749620412547E-2"/>
          <c:w val="0.952408286204532"/>
          <c:h val="0.8688866051920156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внебюджетные источники  </c:v>
                </c:pt>
                <c:pt idx="1">
                  <c:v>местный бюджет</c:v>
                </c:pt>
                <c:pt idx="2">
                  <c:v>областной бюджет</c:v>
                </c:pt>
                <c:pt idx="3">
                  <c:v>федеральный бюджет</c:v>
                </c:pt>
                <c:pt idx="4">
                  <c:v>Всего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3.2751999999999999</c:v>
                </c:pt>
                <c:pt idx="1">
                  <c:v>11.88542</c:v>
                </c:pt>
                <c:pt idx="2">
                  <c:v>20590.357349999998</c:v>
                </c:pt>
                <c:pt idx="3">
                  <c:v>1897.4276</c:v>
                </c:pt>
                <c:pt idx="4">
                  <c:v>22502.94557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AECD"/>
            </a:solidFill>
          </c:spPr>
          <c:dLbls>
            <c:dLbl>
              <c:idx val="4"/>
              <c:layout>
                <c:manualLayout>
                  <c:x val="0"/>
                  <c:y val="9.406362256045656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внебюджетные источники  </c:v>
                </c:pt>
                <c:pt idx="1">
                  <c:v>местный бюджет</c:v>
                </c:pt>
                <c:pt idx="2">
                  <c:v>областной бюджет</c:v>
                </c:pt>
                <c:pt idx="3">
                  <c:v>федеральный бюджет</c:v>
                </c:pt>
                <c:pt idx="4">
                  <c:v>Всего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3.2751999999999999</c:v>
                </c:pt>
                <c:pt idx="1">
                  <c:v>12.142289999999999</c:v>
                </c:pt>
                <c:pt idx="2">
                  <c:v>20738.40091</c:v>
                </c:pt>
                <c:pt idx="3">
                  <c:v>1941.8748900000001</c:v>
                </c:pt>
                <c:pt idx="4">
                  <c:v>22695.10513</c:v>
                </c:pt>
              </c:numCache>
            </c:numRef>
          </c:val>
        </c:ser>
        <c:gapWidth val="75"/>
        <c:overlap val="-25"/>
        <c:axId val="126207872"/>
        <c:axId val="126209408"/>
      </c:barChart>
      <c:catAx>
        <c:axId val="126207872"/>
        <c:scaling>
          <c:orientation val="minMax"/>
        </c:scaling>
        <c:delete val="1"/>
        <c:axPos val="l"/>
        <c:majorTickMark val="none"/>
        <c:tickLblPos val="none"/>
        <c:crossAx val="126209408"/>
        <c:crosses val="autoZero"/>
        <c:auto val="1"/>
        <c:lblAlgn val="ctr"/>
        <c:lblOffset val="100"/>
      </c:catAx>
      <c:valAx>
        <c:axId val="126209408"/>
        <c:scaling>
          <c:orientation val="minMax"/>
        </c:scaling>
        <c:delete val="1"/>
        <c:axPos val="b"/>
        <c:numFmt formatCode="#,##0.00" sourceLinked="1"/>
        <c:majorTickMark val="none"/>
        <c:tickLblPos val="none"/>
        <c:crossAx val="12620787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5459532101823539E-2"/>
          <c:y val="4.7976009934502642E-2"/>
          <c:w val="0.75696907296810712"/>
          <c:h val="0.777994705811244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граждан, подлежащих обеспечению жилыми помещениями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382</c:v>
                </c:pt>
                <c:pt idx="1">
                  <c:v>302</c:v>
                </c:pt>
                <c:pt idx="2">
                  <c:v>373</c:v>
                </c:pt>
                <c:pt idx="3">
                  <c:v>430</c:v>
                </c:pt>
                <c:pt idx="4">
                  <c:v>394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граждан обеспеченных жилыми помещениями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382</c:v>
                </c:pt>
                <c:pt idx="1">
                  <c:v>302</c:v>
                </c:pt>
                <c:pt idx="2">
                  <c:v>373</c:v>
                </c:pt>
                <c:pt idx="3">
                  <c:v>430</c:v>
                </c:pt>
                <c:pt idx="4">
                  <c:v>394</c:v>
                </c:pt>
              </c:numCache>
            </c:numRef>
          </c:val>
        </c:ser>
        <c:gapWidth val="113"/>
        <c:overlap val="-14"/>
        <c:axId val="131063808"/>
        <c:axId val="131065344"/>
      </c:barChart>
      <c:catAx>
        <c:axId val="13106380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31065344"/>
        <c:crosses val="autoZero"/>
        <c:auto val="1"/>
        <c:lblAlgn val="ctr"/>
        <c:lblOffset val="100"/>
      </c:catAx>
      <c:valAx>
        <c:axId val="131065344"/>
        <c:scaling>
          <c:orientation val="minMax"/>
        </c:scaling>
        <c:delete val="1"/>
        <c:axPos val="l"/>
        <c:numFmt formatCode="General" sourceLinked="1"/>
        <c:tickLblPos val="none"/>
        <c:crossAx val="131063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86107712546982"/>
          <c:y val="0.11941476199614189"/>
          <c:w val="0.2107064508189902"/>
          <c:h val="0.75890010537549724"/>
        </c:manualLayout>
      </c:layout>
      <c:txPr>
        <a:bodyPr/>
        <a:lstStyle/>
        <a:p>
          <a:pPr>
            <a:defRPr sz="12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34762-F648-4615-9A6B-FC023ECE53D4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A63C7-E1A1-48D5-BA99-90370705B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53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C7235B-B970-4FF8-8467-5F241866586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645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A63C7-E1A1-48D5-BA99-90370705B6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50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17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22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68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86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82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24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63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75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44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11308-B927-483B-A9B7-A90A616E899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62CC2-7334-4538-B3F8-04E9D463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20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:\=программа=\НАЦПРОЕКТЫ\Рабочие документы\брошюра по нацпроектам в jpg\картинки из брошюры для презентаций\демограф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838"/>
          <a:stretch>
            <a:fillRect/>
          </a:stretch>
        </p:blipFill>
        <p:spPr bwMode="auto">
          <a:xfrm>
            <a:off x="0" y="3618309"/>
            <a:ext cx="9144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2627784" y="5877272"/>
            <a:ext cx="3976688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dirty="0" smtClean="0">
                <a:solidFill>
                  <a:srgbClr val="D9124A"/>
                </a:solidFill>
                <a:latin typeface="Calibri" pitchFamily="34" charset="0"/>
              </a:rPr>
              <a:t>Ответственный исполнитель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b="1" dirty="0" smtClean="0">
                <a:solidFill>
                  <a:srgbClr val="D9124A"/>
                </a:solidFill>
                <a:latin typeface="Calibri" pitchFamily="34" charset="0"/>
              </a:rPr>
              <a:t>Министерство образования Кировской области</a:t>
            </a:r>
            <a:endParaRPr lang="ru-RU" altLang="ru-RU" b="1" dirty="0">
              <a:solidFill>
                <a:srgbClr val="D9124A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08920"/>
            <a:ext cx="913196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052736"/>
            <a:ext cx="581801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ru-RU" altLang="ru-RU" sz="2800" b="1" dirty="0" smtClean="0">
                <a:solidFill>
                  <a:srgbClr val="D9124A"/>
                </a:solidFill>
              </a:rPr>
              <a:t>Государственная программа Кировской области</a:t>
            </a:r>
          </a:p>
          <a:p>
            <a:pPr algn="ctr" eaLnBrk="1" hangingPunct="1">
              <a:lnSpc>
                <a:spcPct val="130000"/>
              </a:lnSpc>
            </a:pPr>
            <a:r>
              <a:rPr lang="ru-RU" altLang="ru-RU" sz="2800" b="1" dirty="0" smtClean="0">
                <a:solidFill>
                  <a:srgbClr val="D9124A"/>
                </a:solidFill>
              </a:rPr>
              <a:t>«Развитие образования»</a:t>
            </a:r>
          </a:p>
          <a:p>
            <a:pPr algn="ctr" eaLnBrk="1" hangingPunct="1">
              <a:lnSpc>
                <a:spcPct val="130000"/>
              </a:lnSpc>
            </a:pPr>
            <a:r>
              <a:rPr lang="ru-RU" altLang="ru-RU" sz="2800" b="1" dirty="0" smtClean="0">
                <a:solidFill>
                  <a:srgbClr val="D9124A"/>
                </a:solidFill>
              </a:rPr>
              <a:t>итоги за 2023 год</a:t>
            </a:r>
            <a:endParaRPr lang="ru-RU" altLang="ru-RU" sz="2800" b="1" dirty="0">
              <a:solidFill>
                <a:srgbClr val="D9124A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altLang="ru-RU" sz="1600" b="1" dirty="0">
                <a:solidFill>
                  <a:srgbClr val="3D689C"/>
                </a:solidFill>
              </a:rPr>
              <a:t> </a:t>
            </a:r>
            <a:r>
              <a:rPr lang="ru-RU" altLang="ru-RU" sz="2800" b="1" dirty="0">
                <a:solidFill>
                  <a:srgbClr val="3D689C"/>
                </a:solidFill>
              </a:rPr>
              <a:t>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4337" y="2332"/>
            <a:ext cx="4442321" cy="10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334640" y="462420"/>
            <a:ext cx="2674961" cy="5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0" tIns="45674" rIns="91350" bIns="45674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913496" eaLnBrk="1" hangingPunct="1">
              <a:defRPr/>
            </a:pPr>
            <a:endParaRPr lang="ru-RU" sz="1200" dirty="0">
              <a:solidFill>
                <a:srgbClr val="C00000"/>
              </a:solidFill>
              <a:effectLst>
                <a:glow rad="101600">
                  <a:prstClr val="white">
                    <a:alpha val="78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223" y="3624556"/>
            <a:ext cx="3275856" cy="432048"/>
          </a:xfrm>
          <a:prstGeom prst="rect">
            <a:avLst/>
          </a:prstGeom>
          <a:solidFill>
            <a:srgbClr val="00AEC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897145"/>
            <a:ext cx="3275856" cy="432048"/>
          </a:xfrm>
          <a:prstGeom prst="rect">
            <a:avLst/>
          </a:prstGeom>
          <a:solidFill>
            <a:srgbClr val="00AEC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5"/>
          <p:cNvSpPr/>
          <p:nvPr/>
        </p:nvSpPr>
        <p:spPr>
          <a:xfrm>
            <a:off x="0" y="1493"/>
            <a:ext cx="9144000" cy="756000"/>
          </a:xfrm>
          <a:prstGeom prst="rect">
            <a:avLst/>
          </a:prstGeom>
          <a:solidFill>
            <a:srgbClr val="00A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5616" y="0"/>
            <a:ext cx="725011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</a:rPr>
              <a:t>ИТОГИ  ХОДА РЕАЛИЗАЦИИ ГОСУДАРСТВЕННОЙ ПРОГРАММЫ ЗА 2023 ГОД  </a:t>
            </a:r>
            <a:endParaRPr lang="ru-RU" alt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97145"/>
            <a:ext cx="272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Достижение показателей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7936" y="3658696"/>
            <a:ext cx="28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Выполнение мероприятий</a:t>
            </a:r>
            <a:endParaRPr lang="ru-RU" b="1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-252536" y="1329317"/>
          <a:ext cx="4032448" cy="240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-180528" y="4234284"/>
          <a:ext cx="4032448" cy="240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1560" y="1340768"/>
            <a:ext cx="2016224" cy="299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Достигнуты: </a:t>
            </a:r>
            <a:r>
              <a:rPr lang="ru-RU" sz="1400" b="1" dirty="0" smtClean="0"/>
              <a:t>92 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065621"/>
            <a:ext cx="2592288" cy="299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Степень выполнения: </a:t>
            </a:r>
            <a:r>
              <a:rPr lang="ru-RU" sz="1400" b="1" dirty="0" smtClean="0"/>
              <a:t>97%</a:t>
            </a:r>
            <a:endParaRPr lang="ru-RU" sz="1400" b="1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499992" y="1268760"/>
          <a:ext cx="45365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280972" y="1605650"/>
            <a:ext cx="1388744" cy="4559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ru-RU" sz="1400" b="1" dirty="0" smtClean="0"/>
              <a:t>Всего, </a:t>
            </a:r>
          </a:p>
          <a:p>
            <a:pPr>
              <a:lnSpc>
                <a:spcPts val="1100"/>
              </a:lnSpc>
            </a:pPr>
            <a:r>
              <a:rPr lang="ru-RU" sz="1400" b="1" dirty="0" smtClean="0"/>
              <a:t>тыс. рублей</a:t>
            </a:r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r>
              <a:rPr lang="ru-RU" sz="1400" b="1" dirty="0" smtClean="0"/>
              <a:t>федеральный бюджет</a:t>
            </a:r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r>
              <a:rPr lang="ru-RU" sz="1400" b="1" dirty="0" smtClean="0"/>
              <a:t>областной бюджет</a:t>
            </a:r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r>
              <a:rPr lang="ru-RU" sz="1400" b="1" dirty="0" smtClean="0"/>
              <a:t>местный бюджет</a:t>
            </a:r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endParaRPr lang="ru-RU" sz="1400" b="1" dirty="0" smtClean="0"/>
          </a:p>
          <a:p>
            <a:pPr>
              <a:lnSpc>
                <a:spcPts val="1100"/>
              </a:lnSpc>
            </a:pPr>
            <a:r>
              <a:rPr lang="ru-RU" sz="1400" b="1" dirty="0" smtClean="0"/>
              <a:t>внебюджетные источники 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908720"/>
            <a:ext cx="4573787" cy="432048"/>
          </a:xfrm>
          <a:prstGeom prst="rect">
            <a:avLst/>
          </a:prstGeom>
          <a:solidFill>
            <a:srgbClr val="00AEC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273728" y="908720"/>
            <a:ext cx="333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Освоение средств, млн. рублей</a:t>
            </a:r>
            <a:endParaRPr lang="ru-RU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20858" y="1435926"/>
            <a:ext cx="0" cy="46085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275856" y="1878732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9</a:t>
            </a:r>
            <a:r>
              <a:rPr lang="en-US" sz="1800" b="1" dirty="0" smtClean="0"/>
              <a:t>9</a:t>
            </a:r>
            <a:r>
              <a:rPr lang="ru-RU" sz="1800" b="1" dirty="0" smtClean="0"/>
              <a:t>,</a:t>
            </a:r>
            <a:r>
              <a:rPr lang="en-US" sz="1800" b="1" dirty="0" smtClean="0"/>
              <a:t>15</a:t>
            </a:r>
            <a:r>
              <a:rPr lang="ru-RU" sz="1800" b="1" dirty="0" smtClean="0"/>
              <a:t>%</a:t>
            </a:r>
            <a:endParaRPr lang="ru-RU" sz="1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2857128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9</a:t>
            </a:r>
            <a:r>
              <a:rPr lang="en-US" sz="1800" b="1" dirty="0" smtClean="0"/>
              <a:t>7</a:t>
            </a:r>
            <a:r>
              <a:rPr lang="ru-RU" sz="1800" b="1" dirty="0" smtClean="0"/>
              <a:t>,</a:t>
            </a:r>
            <a:r>
              <a:rPr lang="en-US" sz="1800" b="1" dirty="0" smtClean="0"/>
              <a:t>71</a:t>
            </a:r>
            <a:r>
              <a:rPr lang="ru-RU" sz="1800" b="1" dirty="0" smtClean="0"/>
              <a:t>%</a:t>
            </a:r>
            <a:endParaRPr lang="ru-RU" sz="1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38271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9</a:t>
            </a:r>
            <a:r>
              <a:rPr lang="en-US" sz="1800" b="1" dirty="0" smtClean="0"/>
              <a:t>9</a:t>
            </a:r>
            <a:r>
              <a:rPr lang="ru-RU" sz="1800" b="1" dirty="0" smtClean="0"/>
              <a:t>,</a:t>
            </a:r>
            <a:r>
              <a:rPr lang="en-US" sz="1800" b="1" dirty="0" smtClean="0"/>
              <a:t>29</a:t>
            </a:r>
            <a:r>
              <a:rPr lang="ru-RU" sz="1800" b="1" dirty="0" smtClean="0"/>
              <a:t>%</a:t>
            </a:r>
            <a:endParaRPr lang="ru-RU" sz="18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4809852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9</a:t>
            </a:r>
            <a:r>
              <a:rPr lang="en-US" sz="1800" b="1" dirty="0" smtClean="0"/>
              <a:t>7</a:t>
            </a:r>
            <a:r>
              <a:rPr lang="ru-RU" sz="1800" b="1" dirty="0" smtClean="0"/>
              <a:t>,</a:t>
            </a:r>
            <a:r>
              <a:rPr lang="en-US" sz="1800" b="1" dirty="0" smtClean="0"/>
              <a:t>88</a:t>
            </a:r>
            <a:r>
              <a:rPr lang="ru-RU" sz="1800" b="1" dirty="0" smtClean="0"/>
              <a:t>%</a:t>
            </a:r>
            <a:endParaRPr lang="ru-RU" sz="1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75856" y="576716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/>
              <a:t>100</a:t>
            </a:r>
            <a:r>
              <a:rPr lang="ru-RU" sz="1800" b="1" dirty="0" smtClean="0"/>
              <a:t>%</a:t>
            </a:r>
            <a:endParaRPr lang="ru-RU" sz="1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95736" y="2276996"/>
            <a:ext cx="7200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81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1484908"/>
            <a:ext cx="7200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3568" y="6597352"/>
            <a:ext cx="144016" cy="144016"/>
          </a:xfrm>
          <a:prstGeom prst="rect">
            <a:avLst/>
          </a:prstGeom>
          <a:solidFill>
            <a:srgbClr val="ED9E01"/>
          </a:solidFill>
          <a:ln>
            <a:solidFill>
              <a:srgbClr val="ED9E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67744" y="6597352"/>
            <a:ext cx="144016" cy="144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4437112"/>
            <a:ext cx="7200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80105" y="5951838"/>
            <a:ext cx="7200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163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6513769"/>
            <a:ext cx="2016224" cy="299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Не выполнено</a:t>
            </a:r>
            <a:endParaRPr lang="ru-RU" sz="1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889670" y="6513769"/>
            <a:ext cx="2016224" cy="299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Выполнено</a:t>
            </a:r>
            <a:endParaRPr lang="ru-RU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0" y="1493"/>
            <a:ext cx="9144000" cy="756000"/>
          </a:xfrm>
          <a:prstGeom prst="rect">
            <a:avLst/>
          </a:prstGeom>
          <a:solidFill>
            <a:srgbClr val="00A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47913" y="49213"/>
            <a:ext cx="61261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</a:rPr>
              <a:t>СВЕДЕНИЯ О ДОСТИЖЕНИИ ЗНАЧЕНИЙ ЦЕЛЕВЫХ ПОКАЗАТЕЛЕЙ ЭФФЕКТИВНОСТИ РЕАЛИЗАЦИИ ГОСУДАРСТВЕННОЙ ПРОГРАММЫ В 2023 ГОДУ</a:t>
            </a:r>
            <a:endParaRPr lang="ru-RU" alt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268760"/>
            <a:ext cx="705678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4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Удельный вес численности населения в возрасте 5 - 18 лет, охваченного образованием, в общей численности населения в возрасте 5 - 18 лет, составляет  </a:t>
            </a:r>
            <a:r>
              <a:rPr lang="ru-RU" altLang="ru-RU" sz="1400" b="1" dirty="0" smtClean="0">
                <a:solidFill>
                  <a:srgbClr val="D9124A"/>
                </a:solidFill>
                <a:latin typeface="+mj-lt"/>
              </a:rPr>
              <a:t>99,9%</a:t>
            </a: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 (план – 99,9%)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2366010"/>
            <a:ext cx="705678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4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Число детей-сирот и детей, оставшихся без попечения родителей, находящихся на учете в государственном банке данных о детях, оставшихся без попечения родителей, составляет  </a:t>
            </a:r>
            <a:r>
              <a:rPr lang="ru-RU" altLang="ru-RU" sz="1400" b="1" dirty="0" smtClean="0">
                <a:solidFill>
                  <a:srgbClr val="D9124A"/>
                </a:solidFill>
                <a:latin typeface="+mj-lt"/>
              </a:rPr>
              <a:t>670 человек </a:t>
            </a: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(план - 617 человек)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4881" y="3471838"/>
            <a:ext cx="698759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4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Доля выпускников образовательных организаций, реализующих образовательные программы среднего профессионального образования, занятых по виду деятельности и полученным компетенциям, составляет </a:t>
            </a:r>
            <a:r>
              <a:rPr lang="ru-RU" altLang="ru-RU" sz="1400" b="1" dirty="0" smtClean="0">
                <a:solidFill>
                  <a:srgbClr val="D9124A"/>
                </a:solidFill>
                <a:latin typeface="+mj-lt"/>
              </a:rPr>
              <a:t>81,1%</a:t>
            </a: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 (план –  93,7%)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273" y="4469279"/>
            <a:ext cx="7021703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4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Доля педагогических работников государственных (муниципальных) общеобразовательных организаций, имеющих высшую квалификационную категорию, в общей численности педагогических работников государственных (муниципальных) общеобразовательных организаций, составляет </a:t>
            </a:r>
            <a:r>
              <a:rPr lang="ru-RU" altLang="ru-RU" sz="1400" b="1" dirty="0" smtClean="0">
                <a:solidFill>
                  <a:srgbClr val="D9124A"/>
                </a:solidFill>
                <a:latin typeface="+mj-lt"/>
              </a:rPr>
              <a:t>24,3%</a:t>
            </a: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 (план –  24,3%)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6273" y="5589240"/>
            <a:ext cx="7021703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4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Доля молодых граждан в возрасте от 14 до 35 лет, проживающих на территории Кировской области, получивших услуги в рамках реализации молодежных программ (проектов), от общей численности молодых граждан в возрасте от 14 до 35 лет, проживающих на территории Кировской области, составляет </a:t>
            </a:r>
            <a:r>
              <a:rPr lang="ru-RU" altLang="ru-RU" sz="1400" b="1" dirty="0" smtClean="0">
                <a:solidFill>
                  <a:srgbClr val="D9124A"/>
                </a:solidFill>
                <a:latin typeface="+mj-lt"/>
              </a:rPr>
              <a:t>77%</a:t>
            </a: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 (план – 77,5%)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321" y="885570"/>
            <a:ext cx="1794383" cy="111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00" y="2060392"/>
            <a:ext cx="1763688" cy="108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93096"/>
            <a:ext cx="1584176" cy="97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362" y="3250259"/>
            <a:ext cx="1611761" cy="9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1" y="5373216"/>
            <a:ext cx="1745095" cy="10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/>
          <p:nvPr/>
        </p:nvSpPr>
        <p:spPr>
          <a:xfrm>
            <a:off x="771" y="908720"/>
            <a:ext cx="1906933" cy="756000"/>
          </a:xfrm>
          <a:prstGeom prst="rect">
            <a:avLst/>
          </a:prstGeom>
          <a:solidFill>
            <a:srgbClr val="00AECD"/>
          </a:solidFill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493"/>
            <a:ext cx="9144000" cy="756000"/>
          </a:xfrm>
          <a:prstGeom prst="rect">
            <a:avLst/>
          </a:prstGeom>
          <a:solidFill>
            <a:srgbClr val="00A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47913" y="49213"/>
            <a:ext cx="61261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</a:rPr>
              <a:t>ОСНОВНЫЕ РЕЗУЛЬТАТЫ РЕАЛИЗАЦИИ ПОДПРОГРАММЫ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</a:rPr>
              <a:t>«РАЗВИТИЕ ОБЩЕГО И ДОПОЛНИТЕЛЬНОГО ОБРАЗОВАНИЯ ДЕТЕЙ»</a:t>
            </a:r>
            <a:endParaRPr lang="ru-RU" alt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045" y="968336"/>
            <a:ext cx="174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Цель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подпрограммы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913286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совершенствование социально-экономических условий для обеспечения равного доступа населения Кировской области к качественным услугам общего и дополнительного образования детей</a:t>
            </a:r>
          </a:p>
        </p:txBody>
      </p:sp>
      <p:sp>
        <p:nvSpPr>
          <p:cNvPr id="10" name="object 5"/>
          <p:cNvSpPr/>
          <p:nvPr/>
        </p:nvSpPr>
        <p:spPr>
          <a:xfrm>
            <a:off x="0" y="908720"/>
            <a:ext cx="9144000" cy="756000"/>
          </a:xfrm>
          <a:prstGeom prst="rect">
            <a:avLst/>
          </a:prstGeom>
          <a:noFill/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60" t="5594" r="34555" b="27280"/>
          <a:stretch>
            <a:fillRect/>
          </a:stretch>
        </p:blipFill>
        <p:spPr>
          <a:xfrm>
            <a:off x="416128" y="1835979"/>
            <a:ext cx="936104" cy="864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00" y="3201383"/>
            <a:ext cx="1783842" cy="6678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3131933"/>
            <a:ext cx="1512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62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«Точки роста»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6679" y="1803812"/>
            <a:ext cx="15121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школьный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кванториум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8397" y="4120207"/>
            <a:ext cx="1594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15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спортзалов и спортивных клубов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80076"/>
            <a:ext cx="1738225" cy="105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ushentsova\Downloads\dsh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60196"/>
            <a:ext cx="1937729" cy="148478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15828" y="5476220"/>
            <a:ext cx="17860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организаций для детей с ОВЗ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5004048" y="1844824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2023-2024 учебном году: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067944" y="2060848"/>
            <a:ext cx="0" cy="4392488"/>
          </a:xfrm>
          <a:prstGeom prst="line">
            <a:avLst/>
          </a:prstGeom>
          <a:ln w="12700">
            <a:solidFill>
              <a:srgbClr val="00A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27061" y="2780928"/>
            <a:ext cx="19245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КЛАССНЫХ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получили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выплаты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 размере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5000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7061" y="2783486"/>
            <a:ext cx="2485419" cy="931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ОБУЧАЮЩИХСЯ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1-4 классов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организовано бесплатное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горячее питание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04248" y="22048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62,3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ТЫС.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90701" y="220486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6 954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4427984" y="4221088"/>
            <a:ext cx="4312096" cy="8384"/>
          </a:xfrm>
          <a:prstGeom prst="line">
            <a:avLst/>
          </a:prstGeom>
          <a:ln w="12700">
            <a:solidFill>
              <a:srgbClr val="00A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96136" y="458112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149,9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ТЫС.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4008" y="5240814"/>
            <a:ext cx="42484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ОБУЧАЮЩИМСЯ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обеспечена реализация прав на получение общедоступного и бесплатного дошкольного, начального, основного, среднего общего образования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0" y="1493"/>
            <a:ext cx="9144000" cy="756000"/>
          </a:xfrm>
          <a:prstGeom prst="rect">
            <a:avLst/>
          </a:prstGeom>
          <a:solidFill>
            <a:srgbClr val="00A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47913" y="49213"/>
            <a:ext cx="61261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</a:rPr>
              <a:t>ОСНОВНЫЕ РЕЗУЛЬТАТЫ РЕАЛИЗАЦИИ ПОДПРОГРАММЫ 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</a:rPr>
              <a:t>«СОЦИАЛИЗАЦИЯ ДЕТЕЙ-СИРОТ И ДЕТЕЙ, ОСТАВШИХСЯ БЕЗ ПОПЕЧЕНИЯ РОДИТЕЛЕЙ, ЛИЦ ИЗ ЧИСЛА ДЕТЕЙ-СИРОТ И ДЕТЕЙ, ОСТАВШИХСЯ БЕЗ ПОПЕЧЕНИЯ РОДИТЕЛЕЙ»</a:t>
            </a:r>
            <a:endParaRPr lang="ru-RU" alt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771" y="908720"/>
            <a:ext cx="1906933" cy="756000"/>
          </a:xfrm>
          <a:prstGeom prst="rect">
            <a:avLst/>
          </a:prstGeom>
          <a:solidFill>
            <a:srgbClr val="00AECD"/>
          </a:solidFill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01045" y="968336"/>
            <a:ext cx="174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Цель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подпрограммы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913286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создание условий для комплексного развития и жизнедеятельности детей-сирот и детей, оставшихся без попечения родителей, лиц из числа детей-сирот и детей, оставшихся без попечения родителей</a:t>
            </a:r>
          </a:p>
        </p:txBody>
      </p:sp>
      <p:sp>
        <p:nvSpPr>
          <p:cNvPr id="10" name="object 5"/>
          <p:cNvSpPr/>
          <p:nvPr/>
        </p:nvSpPr>
        <p:spPr>
          <a:xfrm>
            <a:off x="0" y="908720"/>
            <a:ext cx="9144000" cy="756000"/>
          </a:xfrm>
          <a:prstGeom prst="rect">
            <a:avLst/>
          </a:prstGeom>
          <a:noFill/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351222" y="2305834"/>
            <a:ext cx="110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Bahnschrift SemiBold Condensed" pitchFamily="34" charset="0"/>
              </a:rPr>
              <a:t>223</a:t>
            </a:r>
          </a:p>
        </p:txBody>
      </p:sp>
      <p:sp>
        <p:nvSpPr>
          <p:cNvPr id="21" name="Прямоугольник 4"/>
          <p:cNvSpPr>
            <a:spLocks noChangeArrowheads="1"/>
          </p:cNvSpPr>
          <p:nvPr/>
        </p:nvSpPr>
        <p:spPr bwMode="auto">
          <a:xfrm>
            <a:off x="0" y="172395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Обеспечение жилыми помещениями: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107504" y="2060848"/>
          <a:ext cx="903649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5085184"/>
            <a:ext cx="3203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2 236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УСЛУГ 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оказано гражданам, желающим принять на воспитание в свою семью детей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5085184"/>
            <a:ext cx="3203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616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ПРИЕМНЫМ РОДИТЕЛЯМ 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выплачено ежемесячное вознаграждение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04656" y="5085184"/>
            <a:ext cx="3203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647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ВЫПУСКНИКОВ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находятся на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постинтернатном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сопровождении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0" y="1493"/>
            <a:ext cx="9144000" cy="756000"/>
          </a:xfrm>
          <a:prstGeom prst="rect">
            <a:avLst/>
          </a:prstGeom>
          <a:solidFill>
            <a:srgbClr val="00A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47913" y="49213"/>
            <a:ext cx="61261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</a:rPr>
              <a:t>ОСНОВНЫЕ РЕЗУЛЬТАТЫ РЕАЛИЗАЦИИ ПОДПРОГРАММЫ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</a:rPr>
              <a:t>«РАЗВИТИЕ  ПРОФЕССИОНАЛЬНОГО ОБРАЗОВАНИЯ»</a:t>
            </a:r>
            <a:endParaRPr lang="ru-RU" alt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771" y="908720"/>
            <a:ext cx="1906933" cy="756000"/>
          </a:xfrm>
          <a:prstGeom prst="rect">
            <a:avLst/>
          </a:prstGeom>
          <a:solidFill>
            <a:srgbClr val="00AECD"/>
          </a:solidFill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01045" y="968336"/>
            <a:ext cx="174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Цель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подпрограммы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936436"/>
            <a:ext cx="6840760" cy="74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совершенствование системы профессионального образования, обеспечивающей потребность экономики Кировской области в квалифицированных кадрах,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востребованность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каждого выпускника на рынке труда;</a:t>
            </a:r>
          </a:p>
          <a:p>
            <a:pPr algn="just">
              <a:lnSpc>
                <a:spcPts val="1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доступность профессионального образования для всех граждан независимо от их социально-экономического положения и состояния здоровья</a:t>
            </a:r>
          </a:p>
        </p:txBody>
      </p:sp>
      <p:sp>
        <p:nvSpPr>
          <p:cNvPr id="10" name="object 5"/>
          <p:cNvSpPr/>
          <p:nvPr/>
        </p:nvSpPr>
        <p:spPr>
          <a:xfrm>
            <a:off x="0" y="908720"/>
            <a:ext cx="9144000" cy="756000"/>
          </a:xfrm>
          <a:prstGeom prst="rect">
            <a:avLst/>
          </a:prstGeom>
          <a:noFill/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67944" y="2060848"/>
            <a:ext cx="0" cy="4392488"/>
          </a:xfrm>
          <a:prstGeom prst="line">
            <a:avLst/>
          </a:prstGeom>
          <a:ln w="12700">
            <a:solidFill>
              <a:srgbClr val="00A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1521" y="1795966"/>
            <a:ext cx="3528392" cy="63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4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Проведен региональный чемпионат «Профессионалы» Кировской области по </a:t>
            </a:r>
            <a:r>
              <a:rPr lang="ru-RU" altLang="ru-RU" sz="1400" b="1" dirty="0" smtClean="0">
                <a:solidFill>
                  <a:srgbClr val="D9124A"/>
                </a:solidFill>
                <a:latin typeface="+mj-lt"/>
              </a:rPr>
              <a:t>39 компетенциям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129156"/>
            <a:ext cx="3528392" cy="117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4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Состоялся региональный этап Национального чемпионата профессионального мастерства среди инвалидов и лиц с ограниченными возможностями здоровья «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+mj-lt"/>
              </a:rPr>
              <a:t>Абилимпикс</a:t>
            </a:r>
            <a:r>
              <a:rPr lang="ru-RU" altLang="ru-RU" sz="1400" b="1" dirty="0" smtClean="0">
                <a:solidFill>
                  <a:srgbClr val="002060"/>
                </a:solidFill>
                <a:latin typeface="+mj-lt"/>
              </a:rPr>
              <a:t>», в котором приняли участие </a:t>
            </a:r>
            <a:r>
              <a:rPr lang="ru-RU" altLang="ru-RU" sz="1400" b="1" dirty="0" smtClean="0">
                <a:solidFill>
                  <a:srgbClr val="D9124A"/>
                </a:solidFill>
                <a:latin typeface="+mj-lt"/>
              </a:rPr>
              <a:t>146 участников</a:t>
            </a:r>
          </a:p>
        </p:txBody>
      </p:sp>
      <p:pic>
        <p:nvPicPr>
          <p:cNvPr id="1026" name="Picture 2" descr="C:\Users\sushentsova\Desktop\LRNVcNxkX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44038"/>
            <a:ext cx="2376264" cy="1575772"/>
          </a:xfrm>
          <a:prstGeom prst="rect">
            <a:avLst/>
          </a:prstGeom>
          <a:noFill/>
        </p:spPr>
      </p:pic>
      <p:pic>
        <p:nvPicPr>
          <p:cNvPr id="1027" name="Picture 3" descr="C:\Users\sushentsova\Desktop\24.04.23-Abilimpiks-otkrytie-044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301208"/>
            <a:ext cx="2376264" cy="140741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67944" y="2132856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4,2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ТЫС.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ОБУЧАЮЩИХСЯ 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обеспечены льготным питанием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4736" y="2132856"/>
            <a:ext cx="2519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19,5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ТЫС. СТИПЕНДИЙ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(академических и социальных ) выплачено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5157192"/>
            <a:ext cx="439248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ПЕД.РАБОТНИКА</a:t>
            </a:r>
          </a:p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получили выплаты за кураторство в учебных группах очной и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очно-заочной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формы обучения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458112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923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4427984" y="4221088"/>
            <a:ext cx="4312096" cy="8384"/>
          </a:xfrm>
          <a:prstGeom prst="line">
            <a:avLst/>
          </a:prstGeom>
          <a:ln w="12700">
            <a:solidFill>
              <a:srgbClr val="00A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0" y="1493"/>
            <a:ext cx="9144000" cy="756000"/>
          </a:xfrm>
          <a:prstGeom prst="rect">
            <a:avLst/>
          </a:prstGeom>
          <a:solidFill>
            <a:srgbClr val="00A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47913" y="49213"/>
            <a:ext cx="61261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</a:rPr>
              <a:t>ОСНОВНЫЕ РЕЗУЛЬТАТЫ РЕАЛИЗАЦИИ ПОДПРОГРАММЫ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</a:rPr>
              <a:t>«РАЗВИТИЕ КАДРОВОГО ПОТЕНЦИАЛА СИСТЕМЫ ОБРАЗОВАНИЯ КИРОВСКОЙ ОБЛАСТИ»</a:t>
            </a:r>
            <a:endParaRPr lang="ru-RU" alt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771" y="908720"/>
            <a:ext cx="1906933" cy="756000"/>
          </a:xfrm>
          <a:prstGeom prst="rect">
            <a:avLst/>
          </a:prstGeom>
          <a:solidFill>
            <a:srgbClr val="00AECD"/>
          </a:solidFill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01045" y="968336"/>
            <a:ext cx="174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Цель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подпрограммы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093424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повышение профессионального уровня педагогов</a:t>
            </a:r>
          </a:p>
        </p:txBody>
      </p:sp>
      <p:sp>
        <p:nvSpPr>
          <p:cNvPr id="10" name="object 5"/>
          <p:cNvSpPr/>
          <p:nvPr/>
        </p:nvSpPr>
        <p:spPr>
          <a:xfrm>
            <a:off x="0" y="908720"/>
            <a:ext cx="9144000" cy="756000"/>
          </a:xfrm>
          <a:prstGeom prst="rect">
            <a:avLst/>
          </a:prstGeom>
          <a:noFill/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67944" y="2060848"/>
            <a:ext cx="0" cy="4392488"/>
          </a:xfrm>
          <a:prstGeom prst="line">
            <a:avLst/>
          </a:prstGeom>
          <a:ln w="12700">
            <a:solidFill>
              <a:srgbClr val="00A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s://komiinform.ru/content/news/images/201616/Zemskii-uch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20" y="2060848"/>
            <a:ext cx="3672408" cy="242303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3568" y="4725144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22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УЧИТЕЛЯ 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получили единовременные компенсационные выплаты в размере 1 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2079361"/>
            <a:ext cx="46805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более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7,4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ТЫС.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ПЕДАГОГОВ 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повысили квалификацию и/или прошли профессиональную переподготовку в КОГОАУ ДПО «Институт развития образования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Кировской области»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427984" y="4221088"/>
            <a:ext cx="4312096" cy="8384"/>
          </a:xfrm>
          <a:prstGeom prst="line">
            <a:avLst/>
          </a:prstGeom>
          <a:ln w="12700">
            <a:solidFill>
              <a:srgbClr val="00A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39952" y="4365104"/>
            <a:ext cx="5004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премий лучшим учителям Кировской области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12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премий победителям «Учитель года»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20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премий «Педагогический талант»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45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премий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за вклад в развитие малой Родины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0" y="1493"/>
            <a:ext cx="9144000" cy="756000"/>
          </a:xfrm>
          <a:prstGeom prst="rect">
            <a:avLst/>
          </a:prstGeom>
          <a:solidFill>
            <a:srgbClr val="00A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47913" y="49213"/>
            <a:ext cx="61261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</a:rPr>
              <a:t>ОСНОВНЫЕ РЕЗУЛЬТАТЫ РЕАЛИЗАЦИИ ПОДПРОГРАММЫ 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</a:rPr>
              <a:t>«РЕАЛИЗАЦИЯ ГОСУДАРСТВЕННОЙ МОЛОДЕЖНОЙ ПОЛИТИКИ И ОРГАНИЗАЦИИ ОТДЫХА И ОЗДОРОВЛЕНИЯ ДЕТЕЙ И МОЛОДЕЖИ»</a:t>
            </a:r>
            <a:endParaRPr lang="ru-RU" alt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771" y="908720"/>
            <a:ext cx="1906933" cy="756000"/>
          </a:xfrm>
          <a:prstGeom prst="rect">
            <a:avLst/>
          </a:prstGeom>
          <a:solidFill>
            <a:srgbClr val="00AECD"/>
          </a:solidFill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01045" y="968336"/>
            <a:ext cx="174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Цель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подпрограммы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00588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обеспечение успешной самореализации молодежи, развитие системы детского и молодежного отдыха и оздоровления</a:t>
            </a:r>
          </a:p>
        </p:txBody>
      </p:sp>
      <p:sp>
        <p:nvSpPr>
          <p:cNvPr id="10" name="object 5"/>
          <p:cNvSpPr/>
          <p:nvPr/>
        </p:nvSpPr>
        <p:spPr>
          <a:xfrm>
            <a:off x="0" y="908720"/>
            <a:ext cx="9144000" cy="756000"/>
          </a:xfrm>
          <a:prstGeom prst="rect">
            <a:avLst/>
          </a:prstGeom>
          <a:noFill/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67944" y="2060848"/>
            <a:ext cx="0" cy="4392488"/>
          </a:xfrm>
          <a:prstGeom prst="line">
            <a:avLst/>
          </a:prstGeom>
          <a:ln w="12700">
            <a:solidFill>
              <a:srgbClr val="00A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427984" y="4221088"/>
            <a:ext cx="4312096" cy="8384"/>
          </a:xfrm>
          <a:prstGeom prst="line">
            <a:avLst/>
          </a:prstGeom>
          <a:ln w="12700">
            <a:solidFill>
              <a:srgbClr val="00A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1640" y="1803812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180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грантов получено участниками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форумных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кампаний,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грантовых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конкурсов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3597984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21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участник форума молодых деятелей культуры и искусства «Таврида»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5140349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76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мероприятий регионального и окружного уровня по направлениям молодежной политики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4725144"/>
            <a:ext cx="5004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12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премий для поддержки талантливой молодежи Кировской области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социальных выплат в виде премий молодежи Вятского края</a:t>
            </a:r>
          </a:p>
        </p:txBody>
      </p:sp>
      <p:pic>
        <p:nvPicPr>
          <p:cNvPr id="17" name="Picture 2" descr="P:\НАЦИОНАЛЬНЫЕ ПРОЕКТЫ\1. РАЗВИТИЕ ОБРАЗОВАНИЯ\П РО Е К Т Н Ы Й О Ф И С\Все брендбуки\Инфографика от РАНХиГС\Иконки\PNG\PNG_icons_basic\icon_basic (29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968851" cy="962720"/>
          </a:xfrm>
          <a:prstGeom prst="rect">
            <a:avLst/>
          </a:prstGeom>
          <a:noFill/>
        </p:spPr>
      </p:pic>
      <p:pic>
        <p:nvPicPr>
          <p:cNvPr id="18" name="Picture 20" descr="P:\НАЦИОНАЛЬНЫЕ ПРОЕКТЫ\1. РАЗВИТИЕ ОБРАЗОВАНИЯ\П РО Е К Т Н Ы Й О Ф И С\Все брендбуки\Инфографика от РАНХиГС\Иконки\PNG\PNG_icons_federal_projects\icon_p (3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16638"/>
            <a:ext cx="1008112" cy="1002167"/>
          </a:xfrm>
          <a:prstGeom prst="rect">
            <a:avLst/>
          </a:prstGeom>
          <a:noFill/>
        </p:spPr>
      </p:pic>
      <p:pic>
        <p:nvPicPr>
          <p:cNvPr id="19" name="Picture 21" descr="P:\НАЦИОНАЛЬНЫЕ ПРОЕКТЫ\1. РАЗВИТИЕ ОБРАЗОВАНИЯ\П РО Е К Т Н Ы Й О Ф И С\Все брендбуки\Инфографика от РАНХиГС\Иконки\PNG\PNG_icons_federal_projects\icon_p (29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17232"/>
            <a:ext cx="1010278" cy="10096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211960" y="2404045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32,3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ТЫС.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оздоровлено в лагерях в дневным пребыванием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2402959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12,1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ТЫС.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ДЕТЕЙ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оздоровлено в загородных лагерях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0" y="1493"/>
            <a:ext cx="9144000" cy="756000"/>
          </a:xfrm>
          <a:prstGeom prst="rect">
            <a:avLst/>
          </a:prstGeom>
          <a:solidFill>
            <a:srgbClr val="00AE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47913" y="49213"/>
            <a:ext cx="61261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</a:rPr>
              <a:t>ОСНОВНЫЕ РЕЗУЛЬТАТЫ РЕАЛИЗАЦИИ ПОДПРОГРАММЫ </a:t>
            </a: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Calibri" pitchFamily="34" charset="0"/>
              </a:rPr>
              <a:t>«РАЗВИТИЕ СИСТЕМЫ ПАТРИОТИЧЕСКОГО ВОСПИТАНИЯ ДЕТЕЙ И МОЛОДЕЖИ»</a:t>
            </a:r>
            <a:endParaRPr lang="ru-RU" alt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771" y="908720"/>
            <a:ext cx="1906933" cy="756000"/>
          </a:xfrm>
          <a:prstGeom prst="rect">
            <a:avLst/>
          </a:prstGeom>
          <a:solidFill>
            <a:srgbClr val="00AECD"/>
          </a:solidFill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01045" y="968336"/>
            <a:ext cx="174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Цель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подпрограммы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00588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формирование у детей и молодежи социально значимых патриотических ценностей и положительной мотивации к прохождению военной службы</a:t>
            </a:r>
          </a:p>
        </p:txBody>
      </p:sp>
      <p:sp>
        <p:nvSpPr>
          <p:cNvPr id="10" name="object 5"/>
          <p:cNvSpPr/>
          <p:nvPr/>
        </p:nvSpPr>
        <p:spPr>
          <a:xfrm>
            <a:off x="0" y="908720"/>
            <a:ext cx="9144000" cy="756000"/>
          </a:xfrm>
          <a:prstGeom prst="rect">
            <a:avLst/>
          </a:prstGeom>
          <a:noFill/>
          <a:ln w="38100">
            <a:solidFill>
              <a:srgbClr val="00AE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67944" y="2060848"/>
            <a:ext cx="0" cy="4392488"/>
          </a:xfrm>
          <a:prstGeom prst="line">
            <a:avLst/>
          </a:prstGeom>
          <a:ln w="12700">
            <a:solidFill>
              <a:srgbClr val="00A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1640" y="1844824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85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тыс.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человек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вовлечены в социально активную деятельность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2679" y="3325996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21,3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тыс.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человек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охвачены системой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межпоколенческого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взаимодействия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5079156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322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организации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обеспечили деятельность советников директора по воспитанию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7696" y="2348880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3 256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юношей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приняли участие в учебных сборах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8642" y="4506562"/>
            <a:ext cx="27363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22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мероприятия, направленных на развитие системы патриотического воспитания детей и молодежи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6" r="8824" b="19449"/>
          <a:stretch>
            <a:fillRect/>
          </a:stretch>
        </p:blipFill>
        <p:spPr>
          <a:xfrm>
            <a:off x="4213665" y="2329631"/>
            <a:ext cx="2184243" cy="15121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444"/>
          <a:stretch>
            <a:fillRect/>
          </a:stretch>
        </p:blipFill>
        <p:spPr>
          <a:xfrm>
            <a:off x="4223535" y="4568472"/>
            <a:ext cx="2160240" cy="1765205"/>
          </a:xfrm>
          <a:prstGeom prst="rect">
            <a:avLst/>
          </a:prstGeom>
        </p:spPr>
      </p:pic>
      <p:pic>
        <p:nvPicPr>
          <p:cNvPr id="20" name="Picture 3" descr="P:\НАЦИОНАЛЬНЫЕ ПРОЕКТЫ\1. РАЗВИТИЕ ОБРАЗОВАНИЯ\П РО Е К Т Н Ы Й О Ф И С\Все брендбуки\Инфографика от РАНХиГС\Иконки\PNG\PNG_icons_basic\icon_basic (28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17232"/>
            <a:ext cx="1080120" cy="879639"/>
          </a:xfrm>
          <a:prstGeom prst="rect">
            <a:avLst/>
          </a:prstGeom>
          <a:noFill/>
        </p:spPr>
      </p:pic>
      <p:pic>
        <p:nvPicPr>
          <p:cNvPr id="21" name="Picture 20" descr="P:\НАЦИОНАЛЬНЫЕ ПРОЕКТЫ\1. РАЗВИТИЕ ОБРАЗОВАНИЯ\П РО Е К Т Н Ы Й О Ф И С\Все брендбуки\Инфографика от РАНХиГС\Иконки\PNG\PNG_icons_federal_projects\icon_p (30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44854"/>
            <a:ext cx="1080120" cy="1073751"/>
          </a:xfrm>
          <a:prstGeom prst="rect">
            <a:avLst/>
          </a:prstGeom>
          <a:noFill/>
        </p:spPr>
      </p:pic>
      <p:pic>
        <p:nvPicPr>
          <p:cNvPr id="22" name="Picture 26" descr="P:\НАЦИОНАЛЬНЫЕ ПРОЕКТЫ\1. РАЗВИТИЕ ОБРАЗОВАНИЯ\П РО Е К Т Н Ы Й О Ф И С\Все брендбуки\Инфографика от РАНХиГС\Иконки\PNG\PNG_icons_federal_projects\icon_p (70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17032"/>
            <a:ext cx="1080120" cy="1078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4644</TotalTime>
  <Words>808</Words>
  <Application>Microsoft Office PowerPoint</Application>
  <PresentationFormat>Экран (4:3)</PresentationFormat>
  <Paragraphs>166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sushentsova</cp:lastModifiedBy>
  <cp:revision>397</cp:revision>
  <cp:lastPrinted>2021-02-18T09:15:17Z</cp:lastPrinted>
  <dcterms:created xsi:type="dcterms:W3CDTF">2021-02-05T05:50:23Z</dcterms:created>
  <dcterms:modified xsi:type="dcterms:W3CDTF">2024-05-06T13:00:11Z</dcterms:modified>
</cp:coreProperties>
</file>