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5"/>
  </p:notesMasterIdLst>
  <p:sldIdLst>
    <p:sldId id="256" r:id="rId3"/>
    <p:sldId id="267" r:id="rId4"/>
    <p:sldId id="258" r:id="rId5"/>
    <p:sldId id="259" r:id="rId6"/>
    <p:sldId id="271" r:id="rId7"/>
    <p:sldId id="261" r:id="rId8"/>
    <p:sldId id="268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CEF3"/>
    <a:srgbClr val="17375E"/>
    <a:srgbClr val="EEECE1"/>
    <a:srgbClr val="D2F3C9"/>
    <a:srgbClr val="C8F6C6"/>
    <a:srgbClr val="808080"/>
    <a:srgbClr val="0192FF"/>
    <a:srgbClr val="5E5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5" autoAdjust="0"/>
    <p:restoredTop sz="96374" autoAdjust="0"/>
  </p:normalViewPr>
  <p:slideViewPr>
    <p:cSldViewPr>
      <p:cViewPr varScale="1">
        <p:scale>
          <a:sx n="110" d="100"/>
          <a:sy n="110" d="100"/>
        </p:scale>
        <p:origin x="1710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677424505891172"/>
          <c:y val="0"/>
          <c:w val="0.66752522000429515"/>
          <c:h val="0.6159314970423929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внебюджетные источники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3226873780360514E-2"/>
                  <c:y val="-2.41618823285890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01-4A79-8AD5-51D08D85CC79}"/>
                </c:ext>
              </c:extLst>
            </c:dLbl>
            <c:dLbl>
              <c:idx val="1"/>
              <c:layout>
                <c:manualLayout>
                  <c:x val="2.3226873780360514E-2"/>
                  <c:y val="-2.41618823285890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01-4A79-8AD5-51D08D85CC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95.22</c:v>
                </c:pt>
                <c:pt idx="1">
                  <c:v>98.28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01-4A79-8AD5-51D08D85CC7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2.3226873780360514E-2"/>
                  <c:y val="-2.4161882328589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01-4A79-8AD5-51D08D85CC79}"/>
                </c:ext>
              </c:extLst>
            </c:dLbl>
            <c:dLbl>
              <c:idx val="1"/>
              <c:layout>
                <c:manualLayout>
                  <c:x val="2.3226873780360514E-2"/>
                  <c:y val="-2.1745694095730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01-4A79-8AD5-51D08D85CC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20.21</c:v>
                </c:pt>
                <c:pt idx="1">
                  <c:v>22.72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F01-4A79-8AD5-51D08D85CC7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3226873780360514E-2"/>
                  <c:y val="-3.8659011725742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F01-4A79-8AD5-51D08D85CC79}"/>
                </c:ext>
              </c:extLst>
            </c:dLbl>
            <c:dLbl>
              <c:idx val="1"/>
              <c:layout>
                <c:manualLayout>
                  <c:x val="3.6499111813752344E-2"/>
                  <c:y val="-3.8659011725742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01-4A79-8AD5-51D08D85CC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371.3</c:v>
                </c:pt>
                <c:pt idx="1">
                  <c:v>347.76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F01-4A79-8AD5-51D08D85CC7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9908748954594727E-2"/>
                  <c:y val="-8.2150399917202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01-4A79-8AD5-51D08D85CC79}"/>
                </c:ext>
              </c:extLst>
            </c:dLbl>
            <c:dLbl>
              <c:idx val="1"/>
              <c:layout>
                <c:manualLayout>
                  <c:x val="1.9908487684923409E-2"/>
                  <c:y val="-8.939896461577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F01-4A79-8AD5-51D08D85CC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715.14</c:v>
                </c:pt>
                <c:pt idx="1">
                  <c:v>709.46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F01-4A79-8AD5-51D08D85CC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72939392"/>
        <c:axId val="72940928"/>
        <c:axId val="0"/>
      </c:bar3DChart>
      <c:catAx>
        <c:axId val="7293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2940928"/>
        <c:crosses val="autoZero"/>
        <c:auto val="1"/>
        <c:lblAlgn val="ctr"/>
        <c:lblOffset val="100"/>
        <c:noMultiLvlLbl val="0"/>
      </c:catAx>
      <c:valAx>
        <c:axId val="729409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2939392"/>
        <c:crosses val="autoZero"/>
        <c:crossBetween val="between"/>
      </c:valAx>
      <c:spPr>
        <a:noFill/>
        <a:ln w="25379">
          <a:noFill/>
        </a:ln>
      </c:spPr>
    </c:plotArea>
    <c:legend>
      <c:legendPos val="r"/>
      <c:layout>
        <c:manualLayout>
          <c:xMode val="edge"/>
          <c:yMode val="edge"/>
          <c:x val="0.11166253101736982"/>
          <c:y val="0.68589438822209148"/>
          <c:w val="0.80997151376773602"/>
          <c:h val="0.314105611777909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51703923335559"/>
          <c:y val="0.13863830968741594"/>
          <c:w val="0.54495610729216859"/>
          <c:h val="0.5809502190938408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0192FF"/>
              </a:solidFill>
            </c:spPr>
            <c:extLst>
              <c:ext xmlns:c16="http://schemas.microsoft.com/office/drawing/2014/chart" uri="{C3380CC4-5D6E-409C-BE32-E72D297353CC}">
                <c16:uniqueId val="{00000000-CFBA-451E-9066-6B0DF75B3E48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BA-451E-9066-6B0DF75B3E4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достигнуты</c:v>
                </c:pt>
                <c:pt idx="1">
                  <c:v>не достигнуты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BA-451E-9066-6B0DF75B3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87">
          <a:noFill/>
        </a:ln>
      </c:spPr>
    </c:plotArea>
    <c:legend>
      <c:legendPos val="b"/>
      <c:layout>
        <c:manualLayout>
          <c:xMode val="edge"/>
          <c:yMode val="edge"/>
          <c:x val="0.29984735778995442"/>
          <c:y val="0.77675668139634979"/>
          <c:w val="0.46943962649830029"/>
          <c:h val="0.12906669576233717"/>
        </c:manualLayout>
      </c:layout>
      <c:overlay val="0"/>
      <c:txPr>
        <a:bodyPr/>
        <a:lstStyle/>
        <a:p>
          <a:pPr>
            <a:defRPr sz="1598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44061679790098"/>
          <c:y val="0.1314286275476132"/>
          <c:w val="0.54495610729216859"/>
          <c:h val="0.5809502190938409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0192FF"/>
              </a:solidFill>
            </c:spPr>
            <c:extLst>
              <c:ext xmlns:c16="http://schemas.microsoft.com/office/drawing/2014/chart" uri="{C3380CC4-5D6E-409C-BE32-E72D297353CC}">
                <c16:uniqueId val="{00000000-39E9-46A4-AA23-46BCC9A447C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993" b="1">
                        <a:solidFill>
                          <a:schemeClr val="bg1"/>
                        </a:solidFill>
                      </a:defRPr>
                    </a:pPr>
                    <a:r>
                      <a:rPr lang="en-US" dirty="0"/>
                      <a:t>89</a:t>
                    </a:r>
                  </a:p>
                </c:rich>
              </c:tx>
              <c:numFmt formatCode="General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9E9-46A4-AA23-46BCC9A447C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9E9-46A4-AA23-46BCC9A447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993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выполнено</c:v>
                </c:pt>
                <c:pt idx="1">
                  <c:v>не выполнено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89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E9-46A4-AA23-46BCC9A447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78">
          <a:noFill/>
        </a:ln>
      </c:spPr>
    </c:plotArea>
    <c:legend>
      <c:legendPos val="r"/>
      <c:layout>
        <c:manualLayout>
          <c:xMode val="edge"/>
          <c:yMode val="edge"/>
          <c:x val="0.30184331797235098"/>
          <c:y val="0.80575539568345433"/>
          <c:w val="0.46774193548387094"/>
          <c:h val="0.1342925659472422"/>
        </c:manualLayout>
      </c:layout>
      <c:overlay val="0"/>
      <c:txPr>
        <a:bodyPr/>
        <a:lstStyle/>
        <a:p>
          <a:pPr>
            <a:defRPr sz="1596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3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50,0</a:t>
                    </a:r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00E-4398-87E2-D519760DF22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53,6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00E-4398-87E2-D519760DF2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Лист1!$A$2:$A$14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39.300000000000004</c:v>
                </c:pt>
                <c:pt idx="1">
                  <c:v>42.9</c:v>
                </c:pt>
                <c:pt idx="2">
                  <c:v>46.4</c:v>
                </c:pt>
                <c:pt idx="3" formatCode="0.0">
                  <c:v>50</c:v>
                </c:pt>
                <c:pt idx="4">
                  <c:v>53.6</c:v>
                </c:pt>
                <c:pt idx="5">
                  <c:v>57.1</c:v>
                </c:pt>
                <c:pt idx="6">
                  <c:v>57.1</c:v>
                </c:pt>
                <c:pt idx="7">
                  <c:v>60.7</c:v>
                </c:pt>
                <c:pt idx="8">
                  <c:v>64.3</c:v>
                </c:pt>
                <c:pt idx="9">
                  <c:v>64.3</c:v>
                </c:pt>
                <c:pt idx="10">
                  <c:v>67.900000000000006</c:v>
                </c:pt>
                <c:pt idx="11">
                  <c:v>71.400000000000006</c:v>
                </c:pt>
                <c:pt idx="12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0E-4398-87E2-D519760DF2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3.967873395330803E-2"/>
                  <c:y val="-5.25888564854794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0E-4398-87E2-D519760DF22E}"/>
                </c:ext>
              </c:extLst>
            </c:dLbl>
            <c:dLbl>
              <c:idx val="3"/>
              <c:layout>
                <c:manualLayout>
                  <c:x val="-6.3557414698162729E-2"/>
                  <c:y val="-5.308587598425195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50,0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00E-4398-87E2-D519760DF22E}"/>
                </c:ext>
              </c:extLst>
            </c:dLbl>
            <c:dLbl>
              <c:idx val="4"/>
              <c:layout>
                <c:manualLayout>
                  <c:x val="-7.3213441863420894E-2"/>
                  <c:y val="-4.4883908743982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0E-4398-87E2-D519760DF2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Лист1!$A$2:$A$14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39.300000000000004</c:v>
                </c:pt>
                <c:pt idx="1">
                  <c:v>42.9</c:v>
                </c:pt>
                <c:pt idx="2">
                  <c:v>46.4</c:v>
                </c:pt>
                <c:pt idx="3" formatCode="0.0">
                  <c:v>50</c:v>
                </c:pt>
                <c:pt idx="4">
                  <c:v>53.6</c:v>
                </c:pt>
                <c:pt idx="5">
                  <c:v>57.1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00E-4398-87E2-D519760DF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487872"/>
        <c:axId val="75526528"/>
      </c:lineChart>
      <c:catAx>
        <c:axId val="75487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5526528"/>
        <c:crosses val="autoZero"/>
        <c:auto val="1"/>
        <c:lblAlgn val="ctr"/>
        <c:lblOffset val="100"/>
        <c:noMultiLvlLbl val="0"/>
      </c:catAx>
      <c:valAx>
        <c:axId val="75526528"/>
        <c:scaling>
          <c:orientation val="minMax"/>
          <c:min val="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487872"/>
        <c:crosses val="autoZero"/>
        <c:crossBetween val="between"/>
      </c:valAx>
      <c:spPr>
        <a:noFill/>
        <a:ln w="18162">
          <a:noFill/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287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BB-4D39-8324-F4E455ABA8B5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BB-4D39-8324-F4E455ABA8B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BB-4D39-8324-F4E455ABA8B5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BB-4D39-8324-F4E455ABA8B5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BB-4D39-8324-F4E455ABA8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Лист1!$E$13:$I$13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Лист1!$E$15:$I$15</c:f>
              <c:numCache>
                <c:formatCode>General</c:formatCode>
                <c:ptCount val="5"/>
                <c:pt idx="0">
                  <c:v>32.9</c:v>
                </c:pt>
                <c:pt idx="1">
                  <c:v>34.300000000000004</c:v>
                </c:pt>
                <c:pt idx="2">
                  <c:v>36.6</c:v>
                </c:pt>
                <c:pt idx="3">
                  <c:v>42.3</c:v>
                </c:pt>
                <c:pt idx="4">
                  <c:v>43.1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ABB-4D39-8324-F4E455ABA8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702400"/>
        <c:axId val="133703936"/>
      </c:barChart>
      <c:catAx>
        <c:axId val="13370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200"/>
            </a:pPr>
            <a:endParaRPr lang="ru-RU"/>
          </a:p>
        </c:txPr>
        <c:crossAx val="133703936"/>
        <c:crosses val="autoZero"/>
        <c:auto val="1"/>
        <c:lblAlgn val="ctr"/>
        <c:lblOffset val="100"/>
        <c:noMultiLvlLbl val="0"/>
      </c:catAx>
      <c:valAx>
        <c:axId val="13370393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33702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Лист1!$E$13:$I$13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Лист1!$E$15:$I$15</c:f>
              <c:numCache>
                <c:formatCode>General</c:formatCode>
                <c:ptCount val="5"/>
                <c:pt idx="0">
                  <c:v>3.8</c:v>
                </c:pt>
                <c:pt idx="1">
                  <c:v>5.2</c:v>
                </c:pt>
                <c:pt idx="2">
                  <c:v>1.6</c:v>
                </c:pt>
                <c:pt idx="3">
                  <c:v>1.4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F4-40AB-8230-B9E391095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794816"/>
        <c:axId val="133796608"/>
      </c:barChart>
      <c:catAx>
        <c:axId val="13379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200"/>
            </a:pPr>
            <a:endParaRPr lang="ru-RU"/>
          </a:p>
        </c:txPr>
        <c:crossAx val="133796608"/>
        <c:crosses val="autoZero"/>
        <c:auto val="1"/>
        <c:lblAlgn val="ctr"/>
        <c:lblOffset val="100"/>
        <c:noMultiLvlLbl val="0"/>
      </c:catAx>
      <c:valAx>
        <c:axId val="13379660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33794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Лист1!$E$13:$I$13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Лист1!$E$15:$I$15</c:f>
              <c:numCache>
                <c:formatCode>General</c:formatCode>
                <c:ptCount val="5"/>
                <c:pt idx="0">
                  <c:v>6.6</c:v>
                </c:pt>
                <c:pt idx="1">
                  <c:v>6.8</c:v>
                </c:pt>
                <c:pt idx="2">
                  <c:v>6.9</c:v>
                </c:pt>
                <c:pt idx="3">
                  <c:v>6.4</c:v>
                </c:pt>
                <c:pt idx="4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2C-4D6D-B036-9EA459C9BC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143360"/>
        <c:axId val="134145152"/>
      </c:barChart>
      <c:catAx>
        <c:axId val="13414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200"/>
            </a:pPr>
            <a:endParaRPr lang="ru-RU"/>
          </a:p>
        </c:txPr>
        <c:crossAx val="134145152"/>
        <c:crosses val="autoZero"/>
        <c:auto val="1"/>
        <c:lblAlgn val="ctr"/>
        <c:lblOffset val="100"/>
        <c:noMultiLvlLbl val="0"/>
      </c:catAx>
      <c:valAx>
        <c:axId val="13414515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34143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altLang="ru-RU">
              <a:cs typeface="Arial" charset="0"/>
            </a:endParaRP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altLang="ru-RU">
              <a:cs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34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altLang="ru-RU">
              <a:cs typeface="Arial" charset="0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fld id="{3CE1732F-7B2D-42DF-A00D-FBFEB0FF3C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3750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83FC42ED-2F84-4DB5-92E7-DA638A3C8D7C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7B1446D8-F67D-41EF-941A-5612B2AF9EB2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B64A0B56-204D-4000-8EBC-3940B6EEBD41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10CA74D-CE59-4035-9F4E-FEEAB81CA3FD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7B764995-F2D8-46DD-9A42-E8D6FE7E9446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4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D7CE6BF9-D135-4BB4-8C7E-E071FBE44625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3CE1732F-7B2D-42DF-A00D-FBFEB0FF3CB3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2209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92C7A5C7-C3FC-4F69-A26B-7B74E37D6DE6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74BE5ED1-B8EB-4849-AFD5-6AF6987F0D19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5DD3AD40-E85F-45FA-84F3-BD8016FA7859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4CD7C10D-1D04-4BCF-87CB-33DFBC7E12AE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D8628-CF99-42DF-AE61-4F4D1DDD34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170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4E216-AF96-4027-9666-068748E561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1488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72BCB-AC5D-46A2-874C-AD9460DD14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6092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17.03.21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ECB38-F518-42FF-BDFF-BD337F1FE4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1562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17.03.21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8E583-D1CF-4629-BDED-446FE99388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0242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17.03.21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57414-1FDD-4715-B6BA-8C3482B9D2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1877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17.03.21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AA1B9-DF00-4B0B-91BC-4DB9045F81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7752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17.03.21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1C02D-B4B3-4DC9-A490-BBC542257E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4375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17.03.21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EA496-6620-457E-8DDB-3EEBA75587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3830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17.03.21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E8D37-51A3-42DA-9563-C6AF896389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942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17.03.21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F24BB-E708-408A-9A2B-54E780DF53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146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9BDD0-A860-4522-B3D6-1C73D4FC34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9316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17.03.21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71F4E-8CA2-4A52-BF7A-98A7B193A2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6031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17.03.21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9D730-0442-45D2-8C16-D7BFCB37BF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5269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17.03.21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0E512-3177-48F9-BD17-CFFBA47D68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710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7DB6B-7AD2-4F3B-87C4-60BFAA664F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915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FE054-51A1-4B2F-AEE9-4B2C2012D5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860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68474-38C1-4E66-A092-27E8E3CDCE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123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1EA8E-CEF2-4B5C-9EF1-8E22603F1C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100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60C6A-4F73-4D09-933D-75B772BBD8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2742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25E9B-BEA2-401E-AD15-F10469AED8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634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5DCDB-D3CB-405F-A361-C54486A9A1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215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altLang="ru-RU"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66EDB0F3-517C-47F9-BB63-4B348F8BD9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17.03.21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altLang="ru-RU"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3E92840E-C1E4-4ED5-8DA6-99B25CBAA7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8.jpeg"/><Relationship Id="rId7" Type="http://schemas.openxmlformats.org/officeDocument/2006/relationships/chart" Target="../charts/chart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611188" y="184467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200" b="1" dirty="0">
                <a:solidFill>
                  <a:srgbClr val="17375E"/>
                </a:solidFill>
                <a:latin typeface="Calibri" pitchFamily="32" charset="0"/>
              </a:rPr>
              <a:t>Государственная программа</a:t>
            </a:r>
            <a:br>
              <a:rPr lang="ru-RU" altLang="ru-RU" sz="3200" b="1" dirty="0">
                <a:solidFill>
                  <a:srgbClr val="17375E"/>
                </a:solidFill>
                <a:latin typeface="Calibri" pitchFamily="32" charset="0"/>
              </a:rPr>
            </a:br>
            <a:r>
              <a:rPr lang="ru-RU" altLang="ru-RU" sz="3200" b="1" dirty="0">
                <a:solidFill>
                  <a:srgbClr val="17375E"/>
                </a:solidFill>
                <a:latin typeface="Calibri" pitchFamily="32" charset="0"/>
              </a:rPr>
              <a:t>Кировской области</a:t>
            </a:r>
            <a:br>
              <a:rPr lang="ru-RU" altLang="ru-RU" sz="3200" b="1" dirty="0">
                <a:solidFill>
                  <a:srgbClr val="17375E"/>
                </a:solidFill>
                <a:latin typeface="Calibri" pitchFamily="32" charset="0"/>
              </a:rPr>
            </a:br>
            <a:r>
              <a:rPr lang="ru-RU" altLang="ru-RU" sz="3200" b="1" dirty="0">
                <a:solidFill>
                  <a:srgbClr val="17375E"/>
                </a:solidFill>
                <a:latin typeface="Calibri" pitchFamily="32" charset="0"/>
              </a:rPr>
              <a:t> </a:t>
            </a:r>
            <a:r>
              <a:rPr lang="ru-RU" altLang="ru-RU" sz="3200" b="1" i="1" dirty="0">
                <a:solidFill>
                  <a:srgbClr val="17375E"/>
                </a:solidFill>
                <a:latin typeface="Calibri" pitchFamily="32" charset="0"/>
              </a:rPr>
              <a:t>«Охрана окружающей среды, воспроизводство и использование природных ресурсов»</a:t>
            </a:r>
            <a:br>
              <a:rPr lang="ru-RU" altLang="ru-RU" sz="3200" b="1" i="1" dirty="0">
                <a:solidFill>
                  <a:srgbClr val="17375E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altLang="ru-RU" sz="3200" b="1" i="1" dirty="0">
              <a:solidFill>
                <a:srgbClr val="17375E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357313" y="4857750"/>
            <a:ext cx="64008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ru-RU" altLang="ru-RU">
                <a:solidFill>
                  <a:srgbClr val="17375E"/>
                </a:solidFill>
                <a:latin typeface="Calibri" pitchFamily="32" charset="0"/>
                <a:cs typeface="Times New Roman" pitchFamily="16" charset="0"/>
              </a:rPr>
              <a:t>министерство охраны окружающей среды Кировской области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357313" y="3857625"/>
            <a:ext cx="64008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ts val="800"/>
              </a:spcBef>
              <a:buClrTx/>
              <a:buFontTx/>
              <a:buNone/>
            </a:pPr>
            <a:r>
              <a:rPr lang="ru-RU" altLang="ru-RU" sz="3200" b="1" dirty="0">
                <a:solidFill>
                  <a:srgbClr val="17375E"/>
                </a:solidFill>
                <a:latin typeface="Calibri" pitchFamily="32" charset="0"/>
              </a:rPr>
              <a:t>итоги за 2023 год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479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6786563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BA68FEE-C3DB-4249-BA45-1D302617F409}" type="slidenum">
              <a:rPr lang="ru-RU" altLang="ru-RU" sz="1200">
                <a:solidFill>
                  <a:srgbClr val="898989"/>
                </a:solidFill>
                <a:latin typeface="Calibri" pitchFamily="32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ru-RU" altLang="ru-RU" sz="1200">
              <a:solidFill>
                <a:srgbClr val="898989"/>
              </a:solidFill>
              <a:latin typeface="Calibri" pitchFamily="32" charset="0"/>
            </a:endParaRPr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4429125" y="1916832"/>
            <a:ext cx="4500563" cy="928687"/>
          </a:xfrm>
          <a:prstGeom prst="rect">
            <a:avLst/>
          </a:prstGeom>
          <a:solidFill>
            <a:srgbClr val="EEECE1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b="1" dirty="0">
                <a:solidFill>
                  <a:srgbClr val="17375E"/>
                </a:solidFill>
                <a:latin typeface="Calibri" pitchFamily="32" charset="0"/>
              </a:rPr>
              <a:t>РЕГИОНАЛЬНЫЙ ПРОЕКТ </a:t>
            </a:r>
          </a:p>
          <a:p>
            <a:pPr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b="1" dirty="0">
                <a:solidFill>
                  <a:srgbClr val="17375E"/>
                </a:solidFill>
                <a:latin typeface="Calibri" pitchFamily="32" charset="0"/>
              </a:rPr>
              <a:t>«Сохранение биологического разнообразия </a:t>
            </a:r>
          </a:p>
          <a:p>
            <a:pPr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b="1" dirty="0">
                <a:solidFill>
                  <a:srgbClr val="17375E"/>
                </a:solidFill>
                <a:latin typeface="Calibri" pitchFamily="32" charset="0"/>
              </a:rPr>
              <a:t>на территории Кировской области»</a:t>
            </a:r>
          </a:p>
        </p:txBody>
      </p:sp>
      <p:sp>
        <p:nvSpPr>
          <p:cNvPr id="4106" name="Text Box 4"/>
          <p:cNvSpPr txBox="1">
            <a:spLocks noChangeArrowheads="1"/>
          </p:cNvSpPr>
          <p:nvPr/>
        </p:nvSpPr>
        <p:spPr bwMode="auto">
          <a:xfrm>
            <a:off x="179710" y="1772816"/>
            <a:ext cx="40322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rgbClr val="17375E"/>
                </a:solidFill>
                <a:latin typeface="Calibri" pitchFamily="32" charset="0"/>
              </a:rPr>
              <a:t>Структура ООПТ Кировской области, тыс. га</a:t>
            </a:r>
          </a:p>
        </p:txBody>
      </p:sp>
      <p:sp>
        <p:nvSpPr>
          <p:cNvPr id="4107" name="Freeform 1"/>
          <p:cNvSpPr>
            <a:spLocks noChangeArrowheads="1"/>
          </p:cNvSpPr>
          <p:nvPr/>
        </p:nvSpPr>
        <p:spPr bwMode="auto">
          <a:xfrm>
            <a:off x="1071563" y="1233066"/>
            <a:ext cx="7893050" cy="500062"/>
          </a:xfrm>
          <a:custGeom>
            <a:avLst/>
            <a:gdLst>
              <a:gd name="T0" fmla="*/ 113081 w 7643866"/>
              <a:gd name="T1" fmla="*/ 0 h 357190"/>
              <a:gd name="T2" fmla="*/ 14406316 w 7643866"/>
              <a:gd name="T3" fmla="*/ 0 h 357190"/>
              <a:gd name="T4" fmla="*/ 14519398 w 7643866"/>
              <a:gd name="T5" fmla="*/ 49804080 h 357190"/>
              <a:gd name="T6" fmla="*/ 14519398 w 7643866"/>
              <a:gd name="T7" fmla="*/ 298815745 h 357190"/>
              <a:gd name="T8" fmla="*/ 0 w 7643866"/>
              <a:gd name="T9" fmla="*/ 298815745 h 357190"/>
              <a:gd name="T10" fmla="*/ 0 w 7643866"/>
              <a:gd name="T11" fmla="*/ 49804080 h 357190"/>
              <a:gd name="T12" fmla="*/ 33123 w 7643866"/>
              <a:gd name="T13" fmla="*/ 14587929 h 357190"/>
              <a:gd name="T14" fmla="*/ 113081 w 7643866"/>
              <a:gd name="T15" fmla="*/ 0 h 3571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43866"/>
              <a:gd name="T25" fmla="*/ 0 h 357190"/>
              <a:gd name="T26" fmla="*/ 7643866 w 7643866"/>
              <a:gd name="T27" fmla="*/ 357190 h 3571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rgbClr val="FFFFFF"/>
          </a:solidFill>
          <a:ln w="25560">
            <a:solidFill>
              <a:srgbClr val="1737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8" name="Freeform 2"/>
          <p:cNvSpPr>
            <a:spLocks noChangeArrowheads="1"/>
          </p:cNvSpPr>
          <p:nvPr/>
        </p:nvSpPr>
        <p:spPr bwMode="auto">
          <a:xfrm>
            <a:off x="1071563" y="657526"/>
            <a:ext cx="7893050" cy="500063"/>
          </a:xfrm>
          <a:custGeom>
            <a:avLst/>
            <a:gdLst>
              <a:gd name="T0" fmla="*/ 113081 w 7643866"/>
              <a:gd name="T1" fmla="*/ 0 h 357190"/>
              <a:gd name="T2" fmla="*/ 14406316 w 7643866"/>
              <a:gd name="T3" fmla="*/ 0 h 357190"/>
              <a:gd name="T4" fmla="*/ 14519398 w 7643866"/>
              <a:gd name="T5" fmla="*/ 49804404 h 357190"/>
              <a:gd name="T6" fmla="*/ 14519398 w 7643866"/>
              <a:gd name="T7" fmla="*/ 298817776 h 357190"/>
              <a:gd name="T8" fmla="*/ 0 w 7643866"/>
              <a:gd name="T9" fmla="*/ 298817776 h 357190"/>
              <a:gd name="T10" fmla="*/ 0 w 7643866"/>
              <a:gd name="T11" fmla="*/ 49804404 h 357190"/>
              <a:gd name="T12" fmla="*/ 33123 w 7643866"/>
              <a:gd name="T13" fmla="*/ 14588003 h 357190"/>
              <a:gd name="T14" fmla="*/ 113081 w 7643866"/>
              <a:gd name="T15" fmla="*/ 0 h 3571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43866"/>
              <a:gd name="T25" fmla="*/ 0 h 357190"/>
              <a:gd name="T26" fmla="*/ 7643866 w 7643866"/>
              <a:gd name="T27" fmla="*/ 357190 h 3571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rgbClr val="FFFFFF"/>
          </a:solidFill>
          <a:ln w="25560">
            <a:solidFill>
              <a:srgbClr val="1737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9" name="Line 5"/>
          <p:cNvSpPr>
            <a:spLocks noChangeShapeType="1"/>
          </p:cNvSpPr>
          <p:nvPr/>
        </p:nvSpPr>
        <p:spPr bwMode="auto">
          <a:xfrm>
            <a:off x="357188" y="571500"/>
            <a:ext cx="8464550" cy="1588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0" name="Text Box 10"/>
          <p:cNvSpPr txBox="1">
            <a:spLocks noChangeArrowheads="1"/>
          </p:cNvSpPr>
          <p:nvPr/>
        </p:nvSpPr>
        <p:spPr bwMode="auto">
          <a:xfrm>
            <a:off x="1143000" y="657526"/>
            <a:ext cx="78581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ts val="1588"/>
              </a:lnSpc>
              <a:buClrTx/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Calibri" pitchFamily="32" charset="0"/>
              </a:rPr>
              <a:t>повышение уровня экологической безопасности и рациональное использование природных ресурсов</a:t>
            </a:r>
          </a:p>
          <a:p>
            <a:pPr eaLnBrk="1" hangingPunct="1">
              <a:lnSpc>
                <a:spcPts val="1588"/>
              </a:lnSpc>
              <a:buClrTx/>
              <a:buFontTx/>
              <a:buNone/>
            </a:pPr>
            <a:endParaRPr lang="ru-RU" altLang="ru-RU" sz="16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111" name="Text Box 11"/>
          <p:cNvSpPr txBox="1">
            <a:spLocks noChangeArrowheads="1"/>
          </p:cNvSpPr>
          <p:nvPr/>
        </p:nvSpPr>
        <p:spPr bwMode="auto">
          <a:xfrm>
            <a:off x="1143000" y="1233066"/>
            <a:ext cx="7143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Calibri" pitchFamily="32" charset="0"/>
              </a:rPr>
              <a:t>обеспечение охраны окружающей среды и экологической безопасности</a:t>
            </a:r>
          </a:p>
          <a:p>
            <a:pPr eaLnBrk="1" hangingPunct="1">
              <a:lnSpc>
                <a:spcPts val="1588"/>
              </a:lnSpc>
              <a:buClrTx/>
              <a:buFontTx/>
              <a:buNone/>
            </a:pPr>
            <a:endParaRPr lang="ru-RU" altLang="ru-RU" sz="16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144463" y="142875"/>
            <a:ext cx="88566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000" b="1" dirty="0">
                <a:solidFill>
                  <a:srgbClr val="17375E"/>
                </a:solidFill>
                <a:latin typeface="Calibri" pitchFamily="32" charset="0"/>
              </a:rPr>
              <a:t>Основные результаты реализации государственной программы в 2023 году</a:t>
            </a:r>
          </a:p>
        </p:txBody>
      </p:sp>
      <p:sp>
        <p:nvSpPr>
          <p:cNvPr id="4113" name="Text Box 6"/>
          <p:cNvSpPr txBox="1">
            <a:spLocks noChangeArrowheads="1"/>
          </p:cNvSpPr>
          <p:nvPr/>
        </p:nvSpPr>
        <p:spPr bwMode="auto">
          <a:xfrm>
            <a:off x="107950" y="749601"/>
            <a:ext cx="9350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b="1">
                <a:solidFill>
                  <a:srgbClr val="17375E"/>
                </a:solidFill>
                <a:latin typeface="Calibri" pitchFamily="32" charset="0"/>
              </a:rPr>
              <a:t>Цель</a:t>
            </a:r>
          </a:p>
        </p:txBody>
      </p:sp>
      <p:sp>
        <p:nvSpPr>
          <p:cNvPr id="4114" name="Text Box 7"/>
          <p:cNvSpPr txBox="1">
            <a:spLocks noChangeArrowheads="1"/>
          </p:cNvSpPr>
          <p:nvPr/>
        </p:nvSpPr>
        <p:spPr bwMode="auto">
          <a:xfrm>
            <a:off x="107950" y="1334666"/>
            <a:ext cx="12954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b="1">
                <a:solidFill>
                  <a:srgbClr val="17375E"/>
                </a:solidFill>
                <a:latin typeface="Calibri" pitchFamily="32" charset="0"/>
              </a:rPr>
              <a:t>Задача</a:t>
            </a:r>
          </a:p>
        </p:txBody>
      </p:sp>
      <p:sp>
        <p:nvSpPr>
          <p:cNvPr id="4115" name="Line 8"/>
          <p:cNvSpPr>
            <a:spLocks noChangeShapeType="1"/>
          </p:cNvSpPr>
          <p:nvPr/>
        </p:nvSpPr>
        <p:spPr bwMode="auto">
          <a:xfrm>
            <a:off x="214313" y="1148064"/>
            <a:ext cx="720725" cy="3175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6" name="Line 9"/>
          <p:cNvSpPr>
            <a:spLocks noChangeShapeType="1"/>
          </p:cNvSpPr>
          <p:nvPr/>
        </p:nvSpPr>
        <p:spPr bwMode="auto">
          <a:xfrm>
            <a:off x="142875" y="1725191"/>
            <a:ext cx="865188" cy="1587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48542" y="6207968"/>
            <a:ext cx="4035425" cy="533400"/>
          </a:xfrm>
          <a:prstGeom prst="rect">
            <a:avLst/>
          </a:prstGeom>
          <a:solidFill>
            <a:srgbClr val="EEECE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ru-RU" altLang="ru-RU" sz="1400" b="1" dirty="0">
                <a:solidFill>
                  <a:srgbClr val="17375E"/>
                </a:solidFill>
                <a:latin typeface="Calibri" pitchFamily="34" charset="0"/>
                <a:cs typeface="Calibri" pitchFamily="34" charset="0"/>
              </a:rPr>
              <a:t>Общая площадь ООПТ составляет 376,508 тыс. га</a:t>
            </a:r>
          </a:p>
        </p:txBody>
      </p:sp>
      <p:graphicFrame>
        <p:nvGraphicFramePr>
          <p:cNvPr id="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3525697"/>
              </p:ext>
            </p:extLst>
          </p:nvPr>
        </p:nvGraphicFramePr>
        <p:xfrm>
          <a:off x="179512" y="2060848"/>
          <a:ext cx="4106738" cy="4210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3" imgW="4109060" imgH="4511431" progId="Excel.Sheet.8">
                  <p:embed followColorScheme="full"/>
                </p:oleObj>
              </mc:Choice>
              <mc:Fallback>
                <p:oleObj name="Диаграмма" r:id="rId3" imgW="4109060" imgH="4511431" progId="Excel.Sheet.8">
                  <p:embed followColorScheme="full"/>
                  <p:pic>
                    <p:nvPicPr>
                      <p:cNvPr id="0" name="Picture 5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060848"/>
                        <a:ext cx="4106738" cy="42106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Freeform 1"/>
          <p:cNvSpPr>
            <a:spLocks noChangeArrowheads="1"/>
          </p:cNvSpPr>
          <p:nvPr/>
        </p:nvSpPr>
        <p:spPr bwMode="auto">
          <a:xfrm>
            <a:off x="4500563" y="3068960"/>
            <a:ext cx="4429125" cy="3423916"/>
          </a:xfrm>
          <a:custGeom>
            <a:avLst/>
            <a:gdLst>
              <a:gd name="T0" fmla="*/ 812785 w 4357687"/>
              <a:gd name="T1" fmla="*/ 0 h 4572000"/>
              <a:gd name="T2" fmla="*/ 4876609 w 4357687"/>
              <a:gd name="T3" fmla="*/ 0 h 4572000"/>
              <a:gd name="T4" fmla="*/ 4876609 w 4357687"/>
              <a:gd name="T5" fmla="*/ 0 h 4572000"/>
              <a:gd name="T6" fmla="*/ 4876609 w 4357687"/>
              <a:gd name="T7" fmla="*/ 758777 h 4572000"/>
              <a:gd name="T8" fmla="*/ 4063842 w 4357687"/>
              <a:gd name="T9" fmla="*/ 902084 h 4572000"/>
              <a:gd name="T10" fmla="*/ 0 w 4357687"/>
              <a:gd name="T11" fmla="*/ 902084 h 4572000"/>
              <a:gd name="T12" fmla="*/ 0 w 4357687"/>
              <a:gd name="T13" fmla="*/ 902084 h 4572000"/>
              <a:gd name="T14" fmla="*/ 0 w 4357687"/>
              <a:gd name="T15" fmla="*/ 143303 h 4572000"/>
              <a:gd name="T16" fmla="*/ 812785 w 4357687"/>
              <a:gd name="T17" fmla="*/ 0 h 4572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57687"/>
              <a:gd name="T28" fmla="*/ 0 h 4572000"/>
              <a:gd name="T29" fmla="*/ 4357687 w 4357687"/>
              <a:gd name="T30" fmla="*/ 4572000 h 4572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57687" h="4572000">
                <a:moveTo>
                  <a:pt x="726296" y="0"/>
                </a:moveTo>
                <a:lnTo>
                  <a:pt x="4357687" y="0"/>
                </a:lnTo>
                <a:lnTo>
                  <a:pt x="4357687" y="3845704"/>
                </a:lnTo>
                <a:cubicBezTo>
                  <a:pt x="4357687" y="4246826"/>
                  <a:pt x="4032513" y="4572000"/>
                  <a:pt x="3631391" y="4572000"/>
                </a:cubicBezTo>
                <a:lnTo>
                  <a:pt x="0" y="4572000"/>
                </a:lnTo>
                <a:lnTo>
                  <a:pt x="0" y="726296"/>
                </a:lnTo>
                <a:cubicBezTo>
                  <a:pt x="0" y="325174"/>
                  <a:pt x="325174" y="0"/>
                  <a:pt x="726296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17375E">
                <a:alpha val="7294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4500563" y="3265488"/>
            <a:ext cx="4464050" cy="325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indent="449263" algn="just">
              <a:lnSpc>
                <a:spcPts val="18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Созданы охранные зоны </a:t>
            </a:r>
            <a:r>
              <a:rPr lang="ru-RU" altLang="ru-RU" sz="14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15</a:t>
            </a:r>
            <a:r>
              <a:rPr lang="ru-RU" altLang="ru-RU" sz="14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 памятников природы регионального значения, установлены их границы и режим особой охраны.</a:t>
            </a:r>
          </a:p>
          <a:p>
            <a:pPr indent="449263" algn="just" eaLnBrk="1" hangingPunct="1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400" dirty="0">
              <a:solidFill>
                <a:srgbClr val="000000"/>
              </a:solidFill>
              <a:latin typeface="Calibri" pitchFamily="32" charset="0"/>
              <a:cs typeface="Arial" charset="0"/>
            </a:endParaRPr>
          </a:p>
          <a:p>
            <a:pPr indent="449263" algn="just">
              <a:lnSpc>
                <a:spcPts val="18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Подготовлены материалы, обосновывающие создание охранных зон еще </a:t>
            </a:r>
            <a:r>
              <a:rPr lang="ru-RU" altLang="ru-RU" sz="14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18</a:t>
            </a:r>
            <a:r>
              <a:rPr lang="ru-RU" altLang="ru-RU" sz="14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 памятников природы регионального значения, определение режима охраны и использования и установление их границ</a:t>
            </a:r>
          </a:p>
          <a:p>
            <a:pPr indent="449263" algn="just" eaLnBrk="1" hangingPunct="1">
              <a:lnSpc>
                <a:spcPct val="90000"/>
              </a:lnSpc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400" dirty="0">
              <a:solidFill>
                <a:srgbClr val="000000"/>
              </a:solidFill>
              <a:latin typeface="Calibri" pitchFamily="32" charset="0"/>
              <a:cs typeface="Arial" charset="0"/>
            </a:endParaRPr>
          </a:p>
          <a:p>
            <a:pPr indent="449263" algn="just">
              <a:lnSpc>
                <a:spcPts val="18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Проведена научно-исследовательская работа по актуализации данных о распространении видов животных, растений и грибов, занесенных в Красную книгу Кировской области, на территории 20 муниципальных образований в южной части области.</a:t>
            </a:r>
            <a:endParaRPr lang="ru-RU" altLang="ru-RU" sz="1400" b="1" dirty="0">
              <a:solidFill>
                <a:srgbClr val="FF0000"/>
              </a:solidFill>
              <a:latin typeface="Calibri" pitchFamily="32" charset="0"/>
              <a:cs typeface="Arial" charset="0"/>
            </a:endParaRPr>
          </a:p>
        </p:txBody>
      </p:sp>
      <p:sp>
        <p:nvSpPr>
          <p:cNvPr id="26" name="Oval 8"/>
          <p:cNvSpPr>
            <a:spLocks noChangeArrowheads="1"/>
          </p:cNvSpPr>
          <p:nvPr/>
        </p:nvSpPr>
        <p:spPr bwMode="auto">
          <a:xfrm>
            <a:off x="4643438" y="3203575"/>
            <a:ext cx="287337" cy="287338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 eaLnBrk="1" hangingPunct="1">
              <a:buClr>
                <a:srgbClr val="FFFFFF"/>
              </a:buClr>
              <a:buSzPct val="100000"/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</a:pPr>
            <a:r>
              <a:rPr lang="ru-RU" altLang="ru-RU" sz="2000" b="1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pic>
        <p:nvPicPr>
          <p:cNvPr id="28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57192"/>
            <a:ext cx="49371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064"/>
            <a:ext cx="49371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1"/>
          <p:cNvSpPr>
            <a:spLocks noChangeArrowheads="1"/>
          </p:cNvSpPr>
          <p:nvPr/>
        </p:nvSpPr>
        <p:spPr bwMode="auto">
          <a:xfrm>
            <a:off x="1071563" y="1285860"/>
            <a:ext cx="7893050" cy="500062"/>
          </a:xfrm>
          <a:custGeom>
            <a:avLst/>
            <a:gdLst>
              <a:gd name="T0" fmla="*/ 102706 w 7643866"/>
              <a:gd name="T1" fmla="*/ 0 h 357190"/>
              <a:gd name="T2" fmla="*/ 13084515 w 7643866"/>
              <a:gd name="T3" fmla="*/ 0 h 357190"/>
              <a:gd name="T4" fmla="*/ 13187213 w 7643866"/>
              <a:gd name="T5" fmla="*/ 18149902 h 357190"/>
              <a:gd name="T6" fmla="*/ 13187213 w 7643866"/>
              <a:gd name="T7" fmla="*/ 108897004 h 357190"/>
              <a:gd name="T8" fmla="*/ 0 w 7643866"/>
              <a:gd name="T9" fmla="*/ 108897004 h 357190"/>
              <a:gd name="T10" fmla="*/ 0 w 7643866"/>
              <a:gd name="T11" fmla="*/ 18149902 h 357190"/>
              <a:gd name="T12" fmla="*/ 30083 w 7643866"/>
              <a:gd name="T13" fmla="*/ 5316124 h 357190"/>
              <a:gd name="T14" fmla="*/ 102706 w 7643866"/>
              <a:gd name="T15" fmla="*/ 0 h 3571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43866"/>
              <a:gd name="T25" fmla="*/ 0 h 357190"/>
              <a:gd name="T26" fmla="*/ 7643866 w 7643866"/>
              <a:gd name="T27" fmla="*/ 357190 h 3571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rgbClr val="FFFFFF"/>
          </a:solidFill>
          <a:ln w="25560">
            <a:solidFill>
              <a:srgbClr val="1737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Freeform 2"/>
          <p:cNvSpPr>
            <a:spLocks noChangeArrowheads="1"/>
          </p:cNvSpPr>
          <p:nvPr/>
        </p:nvSpPr>
        <p:spPr bwMode="auto">
          <a:xfrm>
            <a:off x="1071563" y="714375"/>
            <a:ext cx="7893050" cy="500063"/>
          </a:xfrm>
          <a:custGeom>
            <a:avLst/>
            <a:gdLst>
              <a:gd name="T0" fmla="*/ 102706 w 7643866"/>
              <a:gd name="T1" fmla="*/ 0 h 357190"/>
              <a:gd name="T2" fmla="*/ 13084515 w 7643866"/>
              <a:gd name="T3" fmla="*/ 0 h 357190"/>
              <a:gd name="T4" fmla="*/ 13187213 w 7643866"/>
              <a:gd name="T5" fmla="*/ 18150633 h 357190"/>
              <a:gd name="T6" fmla="*/ 13187213 w 7643866"/>
              <a:gd name="T7" fmla="*/ 108900717 h 357190"/>
              <a:gd name="T8" fmla="*/ 0 w 7643866"/>
              <a:gd name="T9" fmla="*/ 108900717 h 357190"/>
              <a:gd name="T10" fmla="*/ 0 w 7643866"/>
              <a:gd name="T11" fmla="*/ 18150633 h 357190"/>
              <a:gd name="T12" fmla="*/ 30083 w 7643866"/>
              <a:gd name="T13" fmla="*/ 5316431 h 357190"/>
              <a:gd name="T14" fmla="*/ 102706 w 7643866"/>
              <a:gd name="T15" fmla="*/ 0 h 3571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43866"/>
              <a:gd name="T25" fmla="*/ 0 h 357190"/>
              <a:gd name="T26" fmla="*/ 7643866 w 7643866"/>
              <a:gd name="T27" fmla="*/ 357190 h 3571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rgbClr val="FFFFFF"/>
          </a:solidFill>
          <a:ln w="25560">
            <a:solidFill>
              <a:srgbClr val="1737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77053BD-9BA5-4F5C-80D7-603379A3EFF6}" type="slidenum">
              <a:rPr lang="ru-RU" altLang="ru-RU" sz="1200">
                <a:solidFill>
                  <a:srgbClr val="898989"/>
                </a:solidFill>
                <a:latin typeface="Calibri" pitchFamily="32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ru-RU" altLang="ru-RU" sz="1200">
              <a:solidFill>
                <a:srgbClr val="898989"/>
              </a:solidFill>
              <a:latin typeface="Calibri" pitchFamily="32" charset="0"/>
            </a:endParaRPr>
          </a:p>
        </p:txBody>
      </p:sp>
      <p:sp>
        <p:nvSpPr>
          <p:cNvPr id="12294" name="Line 5"/>
          <p:cNvSpPr>
            <a:spLocks noChangeShapeType="1"/>
          </p:cNvSpPr>
          <p:nvPr/>
        </p:nvSpPr>
        <p:spPr bwMode="auto">
          <a:xfrm>
            <a:off x="357188" y="569913"/>
            <a:ext cx="8464550" cy="1587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1143000" y="714375"/>
            <a:ext cx="7786688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ts val="1588"/>
              </a:lnSpc>
              <a:buClrTx/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Calibri" pitchFamily="32" charset="0"/>
              </a:rPr>
              <a:t>повышение уровня экологической безопасности и рациональное использование природных ресурсов</a:t>
            </a:r>
          </a:p>
          <a:p>
            <a:pPr eaLnBrk="1" hangingPunct="1">
              <a:lnSpc>
                <a:spcPts val="1588"/>
              </a:lnSpc>
              <a:buClrTx/>
              <a:buFontTx/>
              <a:buNone/>
            </a:pPr>
            <a:endParaRPr lang="ru-RU" altLang="ru-RU" sz="16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1071563" y="1285860"/>
            <a:ext cx="77866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Calibri" pitchFamily="32" charset="0"/>
              </a:rPr>
              <a:t>обеспечение охраны и рационального использования минерально-сырьевой базы</a:t>
            </a:r>
          </a:p>
          <a:p>
            <a:pPr eaLnBrk="1" hangingPunct="1">
              <a:lnSpc>
                <a:spcPts val="1588"/>
              </a:lnSpc>
              <a:buClrTx/>
              <a:buFontTx/>
              <a:buNone/>
            </a:pPr>
            <a:endParaRPr lang="ru-RU" altLang="ru-RU" sz="16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2297" name="Text Box 13"/>
          <p:cNvSpPr txBox="1">
            <a:spLocks noChangeArrowheads="1"/>
          </p:cNvSpPr>
          <p:nvPr/>
        </p:nvSpPr>
        <p:spPr bwMode="auto">
          <a:xfrm>
            <a:off x="107950" y="142875"/>
            <a:ext cx="88566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000" b="1" dirty="0">
                <a:solidFill>
                  <a:srgbClr val="17375E"/>
                </a:solidFill>
                <a:latin typeface="Calibri" pitchFamily="32" charset="0"/>
              </a:rPr>
              <a:t>Основные результаты реализации государственной программы в 2022 году</a:t>
            </a:r>
          </a:p>
        </p:txBody>
      </p:sp>
      <p:sp>
        <p:nvSpPr>
          <p:cNvPr id="12310" name="Text Box 6"/>
          <p:cNvSpPr txBox="1">
            <a:spLocks noChangeArrowheads="1"/>
          </p:cNvSpPr>
          <p:nvPr/>
        </p:nvSpPr>
        <p:spPr bwMode="auto">
          <a:xfrm>
            <a:off x="107950" y="815975"/>
            <a:ext cx="9350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b="1">
                <a:solidFill>
                  <a:srgbClr val="17375E"/>
                </a:solidFill>
                <a:latin typeface="Calibri" pitchFamily="32" charset="0"/>
              </a:rPr>
              <a:t>Цель</a:t>
            </a:r>
          </a:p>
        </p:txBody>
      </p:sp>
      <p:sp>
        <p:nvSpPr>
          <p:cNvPr id="12311" name="Text Box 7"/>
          <p:cNvSpPr txBox="1">
            <a:spLocks noChangeArrowheads="1"/>
          </p:cNvSpPr>
          <p:nvPr/>
        </p:nvSpPr>
        <p:spPr bwMode="auto">
          <a:xfrm>
            <a:off x="107950" y="1387460"/>
            <a:ext cx="12954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b="1">
                <a:solidFill>
                  <a:srgbClr val="17375E"/>
                </a:solidFill>
                <a:latin typeface="Calibri" pitchFamily="32" charset="0"/>
              </a:rPr>
              <a:t>Задача</a:t>
            </a:r>
          </a:p>
        </p:txBody>
      </p:sp>
      <p:sp>
        <p:nvSpPr>
          <p:cNvPr id="12312" name="Line 8"/>
          <p:cNvSpPr>
            <a:spLocks noChangeShapeType="1"/>
          </p:cNvSpPr>
          <p:nvPr/>
        </p:nvSpPr>
        <p:spPr bwMode="auto">
          <a:xfrm>
            <a:off x="214313" y="1214438"/>
            <a:ext cx="720725" cy="3175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3" name="Line 9"/>
          <p:cNvSpPr>
            <a:spLocks noChangeShapeType="1"/>
          </p:cNvSpPr>
          <p:nvPr/>
        </p:nvSpPr>
        <p:spPr bwMode="auto">
          <a:xfrm>
            <a:off x="142875" y="1777985"/>
            <a:ext cx="865188" cy="1587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AutoShape 3"/>
          <p:cNvSpPr>
            <a:spLocks noChangeArrowheads="1"/>
          </p:cNvSpPr>
          <p:nvPr/>
        </p:nvSpPr>
        <p:spPr bwMode="auto">
          <a:xfrm>
            <a:off x="227630" y="5015729"/>
            <a:ext cx="4214812" cy="720725"/>
          </a:xfrm>
          <a:custGeom>
            <a:avLst/>
            <a:gdLst>
              <a:gd name="T0" fmla="*/ 178597 w 4214812"/>
              <a:gd name="T1" fmla="*/ 0 h 1071563"/>
              <a:gd name="T2" fmla="*/ 4214812 w 4214812"/>
              <a:gd name="T3" fmla="*/ 0 h 1071563"/>
              <a:gd name="T4" fmla="*/ 4214812 w 4214812"/>
              <a:gd name="T5" fmla="*/ 0 h 1071563"/>
              <a:gd name="T6" fmla="*/ 4214812 w 4214812"/>
              <a:gd name="T7" fmla="*/ 182581 h 1071563"/>
              <a:gd name="T8" fmla="*/ 4036207 w 4214812"/>
              <a:gd name="T9" fmla="*/ 219097 h 1071563"/>
              <a:gd name="T10" fmla="*/ 0 w 4214812"/>
              <a:gd name="T11" fmla="*/ 219097 h 1071563"/>
              <a:gd name="T12" fmla="*/ 0 w 4214812"/>
              <a:gd name="T13" fmla="*/ 219097 h 1071563"/>
              <a:gd name="T14" fmla="*/ 0 w 4214812"/>
              <a:gd name="T15" fmla="*/ 36516 h 1071563"/>
              <a:gd name="T16" fmla="*/ 178597 w 4214812"/>
              <a:gd name="T17" fmla="*/ 0 h 10715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14812"/>
              <a:gd name="T28" fmla="*/ 0 h 1071563"/>
              <a:gd name="T29" fmla="*/ 4214812 w 4214812"/>
              <a:gd name="T30" fmla="*/ 1071563 h 107156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14812" h="1071563">
                <a:moveTo>
                  <a:pt x="178597" y="0"/>
                </a:moveTo>
                <a:lnTo>
                  <a:pt x="4214812" y="0"/>
                </a:lnTo>
                <a:lnTo>
                  <a:pt x="4214812" y="892966"/>
                </a:lnTo>
                <a:cubicBezTo>
                  <a:pt x="4214812" y="991602"/>
                  <a:pt x="4134851" y="1071563"/>
                  <a:pt x="4036215" y="1071563"/>
                </a:cubicBezTo>
                <a:lnTo>
                  <a:pt x="0" y="1071563"/>
                </a:lnTo>
                <a:lnTo>
                  <a:pt x="0" y="178597"/>
                </a:lnTo>
                <a:cubicBezTo>
                  <a:pt x="0" y="79961"/>
                  <a:pt x="79961" y="0"/>
                  <a:pt x="178597" y="0"/>
                </a:cubicBez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17375E">
                <a:alpha val="72940"/>
              </a:srgbClr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just">
              <a:lnSpc>
                <a:spcPct val="90000"/>
              </a:lnSpc>
              <a:buClrTx/>
              <a:buSzPct val="76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       завершены работы на новых месторождениях подземных вод с приростом запасов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0,45 тыс. куб. метров в сутки</a:t>
            </a: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auto">
          <a:xfrm>
            <a:off x="244445" y="5876947"/>
            <a:ext cx="4214812" cy="695325"/>
          </a:xfrm>
          <a:custGeom>
            <a:avLst/>
            <a:gdLst>
              <a:gd name="T0" fmla="*/ 229485 w 4143375"/>
              <a:gd name="T1" fmla="*/ 0 h 1285875"/>
              <a:gd name="T2" fmla="*/ 4436599 w 4143375"/>
              <a:gd name="T3" fmla="*/ 0 h 1285875"/>
              <a:gd name="T4" fmla="*/ 4436599 w 4143375"/>
              <a:gd name="T5" fmla="*/ 0 h 1285875"/>
              <a:gd name="T6" fmla="*/ 4436599 w 4143375"/>
              <a:gd name="T7" fmla="*/ 91571 h 1285875"/>
              <a:gd name="T8" fmla="*/ 4207116 w 4143375"/>
              <a:gd name="T9" fmla="*/ 109885 h 1285875"/>
              <a:gd name="T10" fmla="*/ 0 w 4143375"/>
              <a:gd name="T11" fmla="*/ 109885 h 1285875"/>
              <a:gd name="T12" fmla="*/ 0 w 4143375"/>
              <a:gd name="T13" fmla="*/ 109885 h 1285875"/>
              <a:gd name="T14" fmla="*/ 0 w 4143375"/>
              <a:gd name="T15" fmla="*/ 18314 h 1285875"/>
              <a:gd name="T16" fmla="*/ 229485 w 4143375"/>
              <a:gd name="T17" fmla="*/ 0 h 12858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143375"/>
              <a:gd name="T28" fmla="*/ 0 h 1285875"/>
              <a:gd name="T29" fmla="*/ 4143375 w 4143375"/>
              <a:gd name="T30" fmla="*/ 1285875 h 12858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143375" h="1285875">
                <a:moveTo>
                  <a:pt x="214317" y="0"/>
                </a:moveTo>
                <a:lnTo>
                  <a:pt x="4143375" y="0"/>
                </a:lnTo>
                <a:lnTo>
                  <a:pt x="4143375" y="1071558"/>
                </a:lnTo>
                <a:cubicBezTo>
                  <a:pt x="4143375" y="1189922"/>
                  <a:pt x="4047422" y="1285875"/>
                  <a:pt x="3929058" y="1285875"/>
                </a:cubicBezTo>
                <a:lnTo>
                  <a:pt x="0" y="1285875"/>
                </a:lnTo>
                <a:lnTo>
                  <a:pt x="0" y="214317"/>
                </a:lnTo>
                <a:cubicBezTo>
                  <a:pt x="0" y="95953"/>
                  <a:pt x="95953" y="0"/>
                  <a:pt x="214317" y="0"/>
                </a:cubicBez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17375E">
                <a:alpha val="72940"/>
              </a:srgbClr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just">
              <a:lnSpc>
                <a:spcPct val="90000"/>
              </a:lnSpc>
              <a:buClrTx/>
              <a:buSzPct val="76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       инвестиционная стоимость завершенных </a:t>
            </a:r>
            <a:b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в 2023 году работ по геологическому изучению недр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6,15 млн. руб.</a:t>
            </a: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247894" y="3027789"/>
            <a:ext cx="4214812" cy="936625"/>
          </a:xfrm>
          <a:custGeom>
            <a:avLst/>
            <a:gdLst>
              <a:gd name="T0" fmla="*/ 178597 w 4214812"/>
              <a:gd name="T1" fmla="*/ 0 h 1071563"/>
              <a:gd name="T2" fmla="*/ 4214813 w 4214812"/>
              <a:gd name="T3" fmla="*/ 0 h 1071563"/>
              <a:gd name="T4" fmla="*/ 4214813 w 4214812"/>
              <a:gd name="T5" fmla="*/ 0 h 1071563"/>
              <a:gd name="T6" fmla="*/ 4214813 w 4214812"/>
              <a:gd name="T7" fmla="*/ 372598 h 1071563"/>
              <a:gd name="T8" fmla="*/ 4036208 w 4214812"/>
              <a:gd name="T9" fmla="*/ 447120 h 1071563"/>
              <a:gd name="T10" fmla="*/ 0 w 4214812"/>
              <a:gd name="T11" fmla="*/ 447120 h 1071563"/>
              <a:gd name="T12" fmla="*/ 0 w 4214812"/>
              <a:gd name="T13" fmla="*/ 447120 h 1071563"/>
              <a:gd name="T14" fmla="*/ 0 w 4214812"/>
              <a:gd name="T15" fmla="*/ 74522 h 1071563"/>
              <a:gd name="T16" fmla="*/ 178597 w 4214812"/>
              <a:gd name="T17" fmla="*/ 0 h 10715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14812"/>
              <a:gd name="T28" fmla="*/ 0 h 1071563"/>
              <a:gd name="T29" fmla="*/ 4214812 w 4214812"/>
              <a:gd name="T30" fmla="*/ 1071563 h 107156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14812" h="1071563">
                <a:moveTo>
                  <a:pt x="178597" y="0"/>
                </a:moveTo>
                <a:lnTo>
                  <a:pt x="4214812" y="0"/>
                </a:lnTo>
                <a:lnTo>
                  <a:pt x="4214812" y="892966"/>
                </a:lnTo>
                <a:cubicBezTo>
                  <a:pt x="4214812" y="991602"/>
                  <a:pt x="4134851" y="1071563"/>
                  <a:pt x="4036215" y="1071563"/>
                </a:cubicBezTo>
                <a:lnTo>
                  <a:pt x="0" y="1071563"/>
                </a:lnTo>
                <a:lnTo>
                  <a:pt x="0" y="178597"/>
                </a:lnTo>
                <a:cubicBezTo>
                  <a:pt x="0" y="79961"/>
                  <a:pt x="79961" y="0"/>
                  <a:pt x="178597" y="0"/>
                </a:cubicBez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17375E">
                <a:alpha val="72940"/>
              </a:srgbClr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just">
              <a:lnSpc>
                <a:spcPct val="90000"/>
              </a:lnSpc>
              <a:buClrTx/>
              <a:buSzPct val="76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ru-RU" sz="1600" dirty="0">
                <a:solidFill>
                  <a:srgbClr val="000000"/>
                </a:solidFill>
                <a:latin typeface="Calibri" pitchFamily="32" charset="0"/>
              </a:rPr>
              <a:t>     </a:t>
            </a: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  по результатам поисковых и </a:t>
            </a:r>
            <a:r>
              <a:rPr lang="en-US" altLang="ru-RU" sz="1600" dirty="0">
                <a:solidFill>
                  <a:srgbClr val="000000"/>
                </a:solidFill>
                <a:latin typeface="Calibri" pitchFamily="32" charset="0"/>
              </a:rPr>
              <a:t>  </a:t>
            </a: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разведочных  работ утверждены  запасы  </a:t>
            </a:r>
            <a:r>
              <a:rPr lang="ru-RU" altLang="ru-RU" sz="1600" dirty="0">
                <a:solidFill>
                  <a:schemeClr val="tx1"/>
                </a:solidFill>
                <a:latin typeface="Calibri" pitchFamily="32" charset="0"/>
              </a:rPr>
              <a:t>на </a:t>
            </a:r>
          </a:p>
          <a:p>
            <a:pPr algn="just">
              <a:lnSpc>
                <a:spcPct val="90000"/>
              </a:lnSpc>
              <a:buClrTx/>
              <a:buSzPct val="76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2</a:t>
            </a:r>
            <a:r>
              <a:rPr lang="en-US" altLang="ru-RU" sz="16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 </a:t>
            </a:r>
            <a:r>
              <a:rPr lang="ru-RU" altLang="ru-RU" sz="1600" dirty="0">
                <a:solidFill>
                  <a:schemeClr val="tx1"/>
                </a:solidFill>
                <a:latin typeface="Calibri" pitchFamily="32" charset="0"/>
              </a:rPr>
              <a:t>месторождениях в </a:t>
            </a:r>
            <a:r>
              <a:rPr lang="ru-RU" altLang="ru-RU" sz="1600" dirty="0" err="1">
                <a:solidFill>
                  <a:schemeClr val="tx1"/>
                </a:solidFill>
                <a:latin typeface="Calibri" pitchFamily="32" charset="0"/>
              </a:rPr>
              <a:t>Кирово-Чепецком</a:t>
            </a:r>
            <a:r>
              <a:rPr lang="ru-RU" altLang="ru-RU" sz="1600" dirty="0">
                <a:solidFill>
                  <a:schemeClr val="tx1"/>
                </a:solidFill>
                <a:latin typeface="Calibri" pitchFamily="32" charset="0"/>
              </a:rPr>
              <a:t> и Подосиновском районах </a:t>
            </a:r>
          </a:p>
        </p:txBody>
      </p:sp>
      <p:sp>
        <p:nvSpPr>
          <p:cNvPr id="30" name="AutoShape 3"/>
          <p:cNvSpPr>
            <a:spLocks noChangeArrowheads="1"/>
          </p:cNvSpPr>
          <p:nvPr/>
        </p:nvSpPr>
        <p:spPr bwMode="auto">
          <a:xfrm>
            <a:off x="244445" y="1928802"/>
            <a:ext cx="4214812" cy="936625"/>
          </a:xfrm>
          <a:custGeom>
            <a:avLst/>
            <a:gdLst>
              <a:gd name="T0" fmla="*/ 178597 w 4214812"/>
              <a:gd name="T1" fmla="*/ 0 h 1071563"/>
              <a:gd name="T2" fmla="*/ 4214813 w 4214812"/>
              <a:gd name="T3" fmla="*/ 0 h 1071563"/>
              <a:gd name="T4" fmla="*/ 4214813 w 4214812"/>
              <a:gd name="T5" fmla="*/ 0 h 1071563"/>
              <a:gd name="T6" fmla="*/ 4214813 w 4214812"/>
              <a:gd name="T7" fmla="*/ 372598 h 1071563"/>
              <a:gd name="T8" fmla="*/ 4036208 w 4214812"/>
              <a:gd name="T9" fmla="*/ 447120 h 1071563"/>
              <a:gd name="T10" fmla="*/ 0 w 4214812"/>
              <a:gd name="T11" fmla="*/ 447120 h 1071563"/>
              <a:gd name="T12" fmla="*/ 0 w 4214812"/>
              <a:gd name="T13" fmla="*/ 447120 h 1071563"/>
              <a:gd name="T14" fmla="*/ 0 w 4214812"/>
              <a:gd name="T15" fmla="*/ 74522 h 1071563"/>
              <a:gd name="T16" fmla="*/ 178597 w 4214812"/>
              <a:gd name="T17" fmla="*/ 0 h 10715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14812"/>
              <a:gd name="T28" fmla="*/ 0 h 1071563"/>
              <a:gd name="T29" fmla="*/ 4214812 w 4214812"/>
              <a:gd name="T30" fmla="*/ 1071563 h 107156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14812" h="1071563">
                <a:moveTo>
                  <a:pt x="178597" y="0"/>
                </a:moveTo>
                <a:lnTo>
                  <a:pt x="4214812" y="0"/>
                </a:lnTo>
                <a:lnTo>
                  <a:pt x="4214812" y="892966"/>
                </a:lnTo>
                <a:cubicBezTo>
                  <a:pt x="4214812" y="991602"/>
                  <a:pt x="4134851" y="1071563"/>
                  <a:pt x="4036215" y="1071563"/>
                </a:cubicBezTo>
                <a:lnTo>
                  <a:pt x="0" y="1071563"/>
                </a:lnTo>
                <a:lnTo>
                  <a:pt x="0" y="178597"/>
                </a:lnTo>
                <a:cubicBezTo>
                  <a:pt x="0" y="79961"/>
                  <a:pt x="79961" y="0"/>
                  <a:pt x="178597" y="0"/>
                </a:cubicBez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17375E">
                <a:alpha val="72940"/>
              </a:srgbClr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just">
              <a:lnSpc>
                <a:spcPct val="90000"/>
              </a:lnSpc>
              <a:buClrTx/>
              <a:buSzPct val="76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ru-RU" sz="1600" dirty="0">
                <a:solidFill>
                  <a:srgbClr val="000000"/>
                </a:solidFill>
                <a:latin typeface="Calibri" pitchFamily="32" charset="0"/>
              </a:rPr>
              <a:t>	        </a:t>
            </a: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предоставлено право пользования </a:t>
            </a:r>
            <a:endParaRPr lang="en-US" altLang="ru-RU" sz="1600" dirty="0">
              <a:solidFill>
                <a:srgbClr val="000000"/>
              </a:solidFill>
              <a:latin typeface="Calibri" pitchFamily="32" charset="0"/>
            </a:endParaRPr>
          </a:p>
          <a:p>
            <a:pPr algn="just">
              <a:lnSpc>
                <a:spcPct val="90000"/>
              </a:lnSpc>
              <a:buClrTx/>
              <a:buSzPct val="76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ru-RU" sz="1600" b="1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       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12</a:t>
            </a:r>
            <a:r>
              <a:rPr lang="ru-RU" altLang="ru-RU" sz="1600" b="1" dirty="0">
                <a:solidFill>
                  <a:srgbClr val="FF0000"/>
                </a:solidFill>
                <a:latin typeface="Calibri" pitchFamily="32" charset="0"/>
              </a:rPr>
              <a:t> </a:t>
            </a:r>
            <a:r>
              <a:rPr lang="ru-RU" altLang="ru-RU" sz="1600" dirty="0">
                <a:solidFill>
                  <a:schemeClr val="tx1"/>
                </a:solidFill>
                <a:latin typeface="Calibri" pitchFamily="32" charset="0"/>
              </a:rPr>
              <a:t>участками недр </a:t>
            </a: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(выдана лицензия) </a:t>
            </a:r>
            <a:b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ru-RU" altLang="ru-RU" sz="1600" dirty="0">
                <a:solidFill>
                  <a:schemeClr val="tx1"/>
                </a:solidFill>
                <a:latin typeface="Calibri" pitchFamily="32" charset="0"/>
                <a:cs typeface="Arial" charset="0"/>
              </a:rPr>
              <a:t>в г. Кирове, </a:t>
            </a:r>
            <a:r>
              <a:rPr lang="ru-RU" altLang="ru-RU" sz="1600" dirty="0" err="1">
                <a:solidFill>
                  <a:schemeClr val="tx1"/>
                </a:solidFill>
                <a:latin typeface="Calibri" pitchFamily="32" charset="0"/>
                <a:cs typeface="Arial" charset="0"/>
              </a:rPr>
              <a:t>Кирово-Чепецком</a:t>
            </a:r>
            <a:r>
              <a:rPr lang="ru-RU" altLang="ru-RU" sz="1600" dirty="0">
                <a:solidFill>
                  <a:schemeClr val="tx1"/>
                </a:solidFill>
                <a:latin typeface="Calibri" pitchFamily="32" charset="0"/>
                <a:cs typeface="Arial" charset="0"/>
              </a:rPr>
              <a:t>, Слободском, Вятскополянском, Советском и др. районах</a:t>
            </a:r>
          </a:p>
        </p:txBody>
      </p:sp>
      <p:sp>
        <p:nvSpPr>
          <p:cNvPr id="31" name="AutoShape 15"/>
          <p:cNvSpPr>
            <a:spLocks noChangeArrowheads="1"/>
          </p:cNvSpPr>
          <p:nvPr/>
        </p:nvSpPr>
        <p:spPr bwMode="auto">
          <a:xfrm>
            <a:off x="230201" y="4152858"/>
            <a:ext cx="4214813" cy="695325"/>
          </a:xfrm>
          <a:custGeom>
            <a:avLst/>
            <a:gdLst>
              <a:gd name="T0" fmla="*/ 229485 w 4143375"/>
              <a:gd name="T1" fmla="*/ 0 h 1285875"/>
              <a:gd name="T2" fmla="*/ 4436600 w 4143375"/>
              <a:gd name="T3" fmla="*/ 0 h 1285875"/>
              <a:gd name="T4" fmla="*/ 4436600 w 4143375"/>
              <a:gd name="T5" fmla="*/ 0 h 1285875"/>
              <a:gd name="T6" fmla="*/ 4436600 w 4143375"/>
              <a:gd name="T7" fmla="*/ 91571 h 1285875"/>
              <a:gd name="T8" fmla="*/ 4207117 w 4143375"/>
              <a:gd name="T9" fmla="*/ 109885 h 1285875"/>
              <a:gd name="T10" fmla="*/ 0 w 4143375"/>
              <a:gd name="T11" fmla="*/ 109885 h 1285875"/>
              <a:gd name="T12" fmla="*/ 0 w 4143375"/>
              <a:gd name="T13" fmla="*/ 109885 h 1285875"/>
              <a:gd name="T14" fmla="*/ 0 w 4143375"/>
              <a:gd name="T15" fmla="*/ 18314 h 1285875"/>
              <a:gd name="T16" fmla="*/ 229485 w 4143375"/>
              <a:gd name="T17" fmla="*/ 0 h 12858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143375"/>
              <a:gd name="T28" fmla="*/ 0 h 1285875"/>
              <a:gd name="T29" fmla="*/ 4143375 w 4143375"/>
              <a:gd name="T30" fmla="*/ 1285875 h 12858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143375" h="1285875">
                <a:moveTo>
                  <a:pt x="214317" y="0"/>
                </a:moveTo>
                <a:lnTo>
                  <a:pt x="4143375" y="0"/>
                </a:lnTo>
                <a:lnTo>
                  <a:pt x="4143375" y="1071558"/>
                </a:lnTo>
                <a:cubicBezTo>
                  <a:pt x="4143375" y="1189922"/>
                  <a:pt x="4047422" y="1285875"/>
                  <a:pt x="3929058" y="1285875"/>
                </a:cubicBezTo>
                <a:lnTo>
                  <a:pt x="0" y="1285875"/>
                </a:lnTo>
                <a:lnTo>
                  <a:pt x="0" y="214317"/>
                </a:lnTo>
                <a:cubicBezTo>
                  <a:pt x="0" y="95953"/>
                  <a:pt x="95953" y="0"/>
                  <a:pt x="214317" y="0"/>
                </a:cubicBezTo>
                <a:close/>
              </a:path>
            </a:pathLst>
          </a:custGeom>
          <a:solidFill>
            <a:srgbClr val="FFFFFF"/>
          </a:solidFill>
          <a:ln w="25560" cap="sq">
            <a:solidFill>
              <a:srgbClr val="17375E">
                <a:alpha val="72940"/>
              </a:srgbClr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just">
              <a:lnSpc>
                <a:spcPct val="90000"/>
              </a:lnSpc>
              <a:buClrTx/>
              <a:buSzPct val="76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dirty="0">
                <a:solidFill>
                  <a:schemeClr val="tx1"/>
                </a:solidFill>
                <a:latin typeface="Calibri" pitchFamily="32" charset="0"/>
              </a:rPr>
              <a:t>       прирост запасов </a:t>
            </a: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общераспространенных полезных ископаемых (ОПИ) составил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свыше 4,3 млн. куб. метров</a:t>
            </a:r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214282" y="1928802"/>
            <a:ext cx="287337" cy="287338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sp>
        <p:nvSpPr>
          <p:cNvPr id="32" name="Oval 8"/>
          <p:cNvSpPr>
            <a:spLocks noChangeArrowheads="1"/>
          </p:cNvSpPr>
          <p:nvPr/>
        </p:nvSpPr>
        <p:spPr bwMode="auto">
          <a:xfrm>
            <a:off x="217731" y="3018274"/>
            <a:ext cx="287337" cy="287337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sp>
        <p:nvSpPr>
          <p:cNvPr id="24" name="Oval 8"/>
          <p:cNvSpPr>
            <a:spLocks noChangeArrowheads="1"/>
          </p:cNvSpPr>
          <p:nvPr/>
        </p:nvSpPr>
        <p:spPr bwMode="auto">
          <a:xfrm>
            <a:off x="228616" y="4135412"/>
            <a:ext cx="287337" cy="287337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197467" y="4991939"/>
            <a:ext cx="287338" cy="287337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sp>
        <p:nvSpPr>
          <p:cNvPr id="23" name="Oval 8"/>
          <p:cNvSpPr>
            <a:spLocks noChangeArrowheads="1"/>
          </p:cNvSpPr>
          <p:nvPr/>
        </p:nvSpPr>
        <p:spPr bwMode="auto">
          <a:xfrm>
            <a:off x="214282" y="5848398"/>
            <a:ext cx="287337" cy="287338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844824"/>
            <a:ext cx="4494798" cy="482453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179388" y="1412875"/>
            <a:ext cx="3816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595313" y="180975"/>
            <a:ext cx="7853362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endParaRPr lang="ru-RU" altLang="ru-RU" sz="3200">
              <a:solidFill>
                <a:srgbClr val="000000"/>
              </a:solidFill>
              <a:latin typeface="Calibri" pitchFamily="32" charset="0"/>
              <a:cs typeface="Times New Roman" pitchFamily="16" charset="0"/>
            </a:endParaRPr>
          </a:p>
          <a:p>
            <a:pPr algn="ctr">
              <a:buClrTx/>
              <a:buFontTx/>
              <a:buNone/>
            </a:pPr>
            <a:r>
              <a:rPr lang="ru-RU" altLang="ru-RU" sz="320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  <a:t>Министерство охраны </a:t>
            </a:r>
          </a:p>
          <a:p>
            <a:pPr algn="ctr">
              <a:buClrTx/>
              <a:buFontTx/>
              <a:buNone/>
            </a:pPr>
            <a:r>
              <a:rPr lang="ru-RU" altLang="ru-RU" sz="320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  <a:t>окружающей среды Кировской области</a:t>
            </a:r>
          </a:p>
          <a:p>
            <a:pPr algn="ctr">
              <a:buClrTx/>
              <a:buFontTx/>
              <a:buNone/>
            </a:pPr>
            <a:br>
              <a:rPr lang="ru-RU" altLang="ru-RU" sz="320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</a:br>
            <a:r>
              <a:rPr lang="ru-RU" altLang="ru-RU" sz="320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  <a:t>Красноармейская, 17</a:t>
            </a:r>
            <a:br>
              <a:rPr lang="ru-RU" altLang="ru-RU" sz="320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</a:br>
            <a:r>
              <a:rPr lang="ru-RU" altLang="ru-RU" sz="320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  <a:t>тел. 27-27-37 (доб.3700)</a:t>
            </a:r>
            <a:br>
              <a:rPr lang="ru-RU" altLang="ru-RU" sz="320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</a:br>
            <a:r>
              <a:rPr lang="ru-RU" altLang="ru-RU" sz="320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  <a:t>е-</a:t>
            </a:r>
            <a:r>
              <a:rPr lang="en-US" altLang="ru-RU" sz="320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  <a:t>mail: depgreen43@mail.ru</a:t>
            </a:r>
            <a:br>
              <a:rPr lang="ru-RU" altLang="ru-RU" sz="320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</a:br>
            <a:r>
              <a:rPr lang="ru-RU" altLang="ru-RU" sz="320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  <a:t>сайт: </a:t>
            </a:r>
            <a:r>
              <a:rPr lang="en-US" altLang="ru-RU" sz="320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  <a:t>http://priroda.kirovreg.ru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4102100"/>
            <a:ext cx="7364413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873846"/>
              </p:ext>
            </p:extLst>
          </p:nvPr>
        </p:nvGraphicFramePr>
        <p:xfrm>
          <a:off x="2765425" y="1336675"/>
          <a:ext cx="3827463" cy="525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361444"/>
              </p:ext>
            </p:extLst>
          </p:nvPr>
        </p:nvGraphicFramePr>
        <p:xfrm>
          <a:off x="-412750" y="1460500"/>
          <a:ext cx="4129088" cy="412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Text Box 1"/>
          <p:cNvSpPr txBox="1">
            <a:spLocks noChangeArrowheads="1"/>
          </p:cNvSpPr>
          <p:nvPr/>
        </p:nvSpPr>
        <p:spPr bwMode="auto">
          <a:xfrm>
            <a:off x="147638" y="1050454"/>
            <a:ext cx="3070225" cy="368300"/>
          </a:xfrm>
          <a:prstGeom prst="rect">
            <a:avLst/>
          </a:prstGeom>
          <a:solidFill>
            <a:srgbClr val="EEECE1"/>
          </a:solidFill>
          <a:ln w="31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b="1" dirty="0">
                <a:solidFill>
                  <a:srgbClr val="000000"/>
                </a:solidFill>
                <a:latin typeface="Calibri" pitchFamily="32" charset="0"/>
              </a:rPr>
              <a:t>ДОСТИЖЕНИЕ ПОКАЗАТЕЛЕЙ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1147763" y="3000375"/>
            <a:ext cx="111601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Calibri" pitchFamily="32" charset="0"/>
              </a:rPr>
              <a:t>Достигнуто: 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2" charset="0"/>
              </a:rPr>
              <a:t>100%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3500438" y="764704"/>
            <a:ext cx="2173287" cy="642938"/>
          </a:xfrm>
          <a:prstGeom prst="rect">
            <a:avLst/>
          </a:prstGeom>
          <a:solidFill>
            <a:srgbClr val="EEECE1"/>
          </a:solidFill>
          <a:ln w="31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b="1" dirty="0">
                <a:solidFill>
                  <a:srgbClr val="000000"/>
                </a:solidFill>
                <a:latin typeface="Calibri" pitchFamily="32" charset="0"/>
              </a:rPr>
              <a:t>ОСВОЕНИЕ СРЕДСТВ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dirty="0">
                <a:solidFill>
                  <a:srgbClr val="000000"/>
                </a:solidFill>
                <a:latin typeface="Calibri" pitchFamily="32" charset="0"/>
              </a:rPr>
              <a:t>(млн.рублей)</a:t>
            </a: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5857875" y="1050454"/>
            <a:ext cx="3189288" cy="368300"/>
          </a:xfrm>
          <a:prstGeom prst="rect">
            <a:avLst/>
          </a:prstGeom>
          <a:solidFill>
            <a:srgbClr val="EEECE1"/>
          </a:solidFill>
          <a:ln w="31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b="1" dirty="0">
                <a:solidFill>
                  <a:srgbClr val="000000"/>
                </a:solidFill>
                <a:latin typeface="Calibri" pitchFamily="32" charset="0"/>
              </a:rPr>
              <a:t>ВЫПОЛНЕНИЕ МЕРОПРИЯТИЙ</a:t>
            </a:r>
          </a:p>
        </p:txBody>
      </p:sp>
      <p:graphicFrame>
        <p:nvGraphicFramePr>
          <p:cNvPr id="32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451874"/>
              </p:ext>
            </p:extLst>
          </p:nvPr>
        </p:nvGraphicFramePr>
        <p:xfrm>
          <a:off x="5453856" y="1461293"/>
          <a:ext cx="4127500" cy="411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147638" y="188640"/>
            <a:ext cx="8772525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000" b="1" dirty="0">
                <a:solidFill>
                  <a:srgbClr val="17375E"/>
                </a:solidFill>
                <a:latin typeface="Calibri" pitchFamily="32" charset="0"/>
              </a:rPr>
              <a:t>ИТОГИ ХОДА РЕАЛИЗАЦИИ ГОСУДАРСТВЕННОЙ ПРОГРАММЫ ЗА 2023 ГОД </a:t>
            </a:r>
          </a:p>
        </p:txBody>
      </p:sp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5500688"/>
            <a:ext cx="2411412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" name="Line 4"/>
          <p:cNvSpPr>
            <a:spLocks noChangeShapeType="1"/>
          </p:cNvSpPr>
          <p:nvPr/>
        </p:nvSpPr>
        <p:spPr bwMode="auto">
          <a:xfrm>
            <a:off x="357188" y="615678"/>
            <a:ext cx="8464550" cy="1587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6929059" y="2857500"/>
            <a:ext cx="1177095" cy="7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Calibri" pitchFamily="32" charset="0"/>
              </a:rPr>
              <a:t>Степень 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Calibri" pitchFamily="32" charset="0"/>
              </a:rPr>
              <a:t>выполнения: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2" charset="0"/>
              </a:rPr>
              <a:t>97,8%</a:t>
            </a: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6786563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5C9D5B4-B8EC-4CDB-96EE-E7E48F9A2286}" type="slidenum">
              <a:rPr lang="ru-RU" altLang="ru-RU" sz="1200">
                <a:solidFill>
                  <a:srgbClr val="898989"/>
                </a:solidFill>
                <a:latin typeface="Calibri" pitchFamily="32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ru-RU" altLang="ru-RU" sz="1200">
              <a:solidFill>
                <a:srgbClr val="898989"/>
              </a:solidFill>
              <a:latin typeface="Calibri" pitchFamily="3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95288" y="260350"/>
            <a:ext cx="8497887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000" b="1" dirty="0">
                <a:solidFill>
                  <a:srgbClr val="17375E"/>
                </a:solidFill>
                <a:latin typeface="Calibri" pitchFamily="32" charset="0"/>
              </a:rPr>
              <a:t>СВЕДЕНИЯ О ДОСТИЖЕНИИ ЗНАЧЕНИЙ ЦЕЛЕВЫХ ПОКАЗАТЕЛЕЙ ЭФФЕКТИВНОСТИ РЕАЛИЗАЦИИ ГОСПРОГРАММЫ В 2023 ГОДУ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145088" y="1125240"/>
            <a:ext cx="3743325" cy="863600"/>
          </a:xfrm>
          <a:prstGeom prst="rect">
            <a:avLst/>
          </a:prstGeom>
          <a:solidFill>
            <a:srgbClr val="EEECE1"/>
          </a:solidFill>
          <a:ln w="9525">
            <a:noFill/>
            <a:round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 eaLnBrk="0" hangingPunct="0">
              <a:lnSpc>
                <a:spcPts val="1388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количество созданных мест (площадок) накопления твердых коммунальных отходов, единиц </a:t>
            </a:r>
          </a:p>
          <a:p>
            <a:pPr algn="ctr" eaLnBrk="0" hangingPunct="0">
              <a:lnSpc>
                <a:spcPts val="1388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(план –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565</a:t>
            </a: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; факт –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568</a:t>
            </a: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)</a:t>
            </a:r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5148263" y="3284984"/>
            <a:ext cx="3744912" cy="677863"/>
          </a:xfrm>
          <a:prstGeom prst="rect">
            <a:avLst/>
          </a:prstGeom>
          <a:solidFill>
            <a:srgbClr val="EEECE1"/>
          </a:solidFill>
          <a:ln w="9525">
            <a:noFill/>
            <a:round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algn="just" eaLnBrk="0" hangingPunct="0">
              <a:lnSpc>
                <a:spcPts val="1388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площадь особо охраняемых природных территорий Кировской области, тыс. га</a:t>
            </a:r>
          </a:p>
          <a:p>
            <a:pPr algn="ctr" eaLnBrk="0" hangingPunct="0">
              <a:lnSpc>
                <a:spcPts val="1388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 (план – 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353,06</a:t>
            </a: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; факт –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353,06</a:t>
            </a: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)</a:t>
            </a:r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5146675" y="4156174"/>
            <a:ext cx="3744913" cy="1289050"/>
          </a:xfrm>
          <a:prstGeom prst="rect">
            <a:avLst/>
          </a:prstGeom>
          <a:solidFill>
            <a:srgbClr val="EEECE1"/>
          </a:solidFill>
          <a:ln w="9525">
            <a:noFill/>
            <a:round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численность населения, </a:t>
            </a:r>
          </a:p>
          <a:p>
            <a:pPr algn="ctr" eaLnBrk="0" hangingPunct="0">
              <a:lnSpc>
                <a:spcPts val="1388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качество жизни которого улучшится </a:t>
            </a:r>
          </a:p>
          <a:p>
            <a:pPr algn="ctr" eaLnBrk="0" hangingPunct="0">
              <a:lnSpc>
                <a:spcPts val="1388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в связи с ликвидацией несанкционированных свалок в границах городов, тыс.человек </a:t>
            </a:r>
          </a:p>
          <a:p>
            <a:pPr algn="ctr" eaLnBrk="0" hangingPunct="0">
              <a:lnSpc>
                <a:spcPts val="1388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(план –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50,28</a:t>
            </a: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; факт –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50,68 </a:t>
            </a: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) </a:t>
            </a:r>
          </a:p>
        </p:txBody>
      </p:sp>
      <p:sp>
        <p:nvSpPr>
          <p:cNvPr id="5131" name="Text Box 13"/>
          <p:cNvSpPr txBox="1">
            <a:spLocks noChangeArrowheads="1"/>
          </p:cNvSpPr>
          <p:nvPr/>
        </p:nvSpPr>
        <p:spPr bwMode="auto">
          <a:xfrm>
            <a:off x="5143500" y="5645613"/>
            <a:ext cx="3743325" cy="743346"/>
          </a:xfrm>
          <a:prstGeom prst="rect">
            <a:avLst/>
          </a:prstGeom>
          <a:solidFill>
            <a:srgbClr val="EEECE1"/>
          </a:solidFill>
          <a:ln w="9525">
            <a:noFill/>
            <a:round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 eaLnBrk="0" hangingPunct="0">
              <a:lnSpc>
                <a:spcPts val="1388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прирост объема запасов , </a:t>
            </a:r>
          </a:p>
          <a:p>
            <a:pPr algn="ctr" eaLnBrk="0" hangingPunct="0">
              <a:lnSpc>
                <a:spcPts val="1388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тыс. куб. метров</a:t>
            </a:r>
          </a:p>
          <a:p>
            <a:pPr algn="ctr" eaLnBrk="0" hangingPunct="0">
              <a:lnSpc>
                <a:spcPts val="1388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(план – 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300</a:t>
            </a: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; факт</a:t>
            </a:r>
            <a:r>
              <a:rPr lang="ru-RU" altLang="ru-RU" sz="1600" b="1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 </a:t>
            </a: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–</a:t>
            </a:r>
            <a:r>
              <a:rPr lang="ru-RU" altLang="ru-RU" sz="1600" b="1" dirty="0">
                <a:solidFill>
                  <a:srgbClr val="0D0D0D"/>
                </a:solidFill>
                <a:cs typeface="Arial" charset="0"/>
              </a:rPr>
              <a:t>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4317</a:t>
            </a: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)</a:t>
            </a:r>
          </a:p>
        </p:txBody>
      </p:sp>
      <p:sp>
        <p:nvSpPr>
          <p:cNvPr id="5136" name="Text Box 18"/>
          <p:cNvSpPr txBox="1">
            <a:spLocks noChangeArrowheads="1"/>
          </p:cNvSpPr>
          <p:nvPr/>
        </p:nvSpPr>
        <p:spPr bwMode="auto">
          <a:xfrm>
            <a:off x="5143500" y="2205360"/>
            <a:ext cx="3744913" cy="863600"/>
          </a:xfrm>
          <a:prstGeom prst="rect">
            <a:avLst/>
          </a:prstGeom>
          <a:solidFill>
            <a:srgbClr val="EEECE1"/>
          </a:solidFill>
          <a:ln w="9525">
            <a:noFill/>
            <a:round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 eaLnBrk="0" hangingPunct="0">
              <a:lnSpc>
                <a:spcPts val="1388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Объем сброса загрязненных </a:t>
            </a:r>
          </a:p>
          <a:p>
            <a:pPr algn="ctr" eaLnBrk="0" hangingPunct="0">
              <a:lnSpc>
                <a:spcPts val="1388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(без очистки) сточных вод , </a:t>
            </a:r>
          </a:p>
          <a:p>
            <a:pPr algn="ctr" eaLnBrk="0" hangingPunct="0">
              <a:lnSpc>
                <a:spcPts val="1388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млн. куб. метров</a:t>
            </a:r>
          </a:p>
          <a:p>
            <a:pPr algn="ctr" eaLnBrk="0" hangingPunct="0">
              <a:lnSpc>
                <a:spcPts val="1388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 (план –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29,41</a:t>
            </a: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; факт –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  <a:cs typeface="Arial" charset="0"/>
              </a:rPr>
              <a:t>29,41</a:t>
            </a: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  <a:cs typeface="Arial" charset="0"/>
              </a:rPr>
              <a:t>)</a:t>
            </a:r>
          </a:p>
        </p:txBody>
      </p:sp>
      <p:sp>
        <p:nvSpPr>
          <p:cNvPr id="2058" name="Line 4"/>
          <p:cNvSpPr>
            <a:spLocks noChangeShapeType="1"/>
          </p:cNvSpPr>
          <p:nvPr/>
        </p:nvSpPr>
        <p:spPr bwMode="auto">
          <a:xfrm>
            <a:off x="357188" y="980728"/>
            <a:ext cx="8464550" cy="1587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9" name="Text Box 3"/>
          <p:cNvSpPr txBox="1">
            <a:spLocks noChangeArrowheads="1"/>
          </p:cNvSpPr>
          <p:nvPr/>
        </p:nvSpPr>
        <p:spPr bwMode="auto">
          <a:xfrm>
            <a:off x="6772517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C5164DF-6E6C-4F67-9F86-831DBCD5F474}" type="slidenum">
              <a:rPr lang="ru-RU" altLang="ru-RU" sz="1200">
                <a:solidFill>
                  <a:srgbClr val="898989"/>
                </a:solidFill>
                <a:latin typeface="Calibri" pitchFamily="32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ru-RU" altLang="ru-RU" sz="1200" dirty="0">
              <a:solidFill>
                <a:srgbClr val="898989"/>
              </a:solidFill>
              <a:latin typeface="Calibri" pitchFamily="32" charset="0"/>
            </a:endParaRPr>
          </a:p>
        </p:txBody>
      </p:sp>
      <p:pic>
        <p:nvPicPr>
          <p:cNvPr id="14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7" y="5286375"/>
            <a:ext cx="1643063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347884"/>
              </p:ext>
            </p:extLst>
          </p:nvPr>
        </p:nvGraphicFramePr>
        <p:xfrm>
          <a:off x="357158" y="2285992"/>
          <a:ext cx="4786346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00034" y="1071546"/>
            <a:ext cx="4572032" cy="107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</a:rPr>
              <a:t>Доля гидротехнических сооружений 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1600" dirty="0">
                <a:solidFill>
                  <a:srgbClr val="0D0D0D"/>
                </a:solidFill>
                <a:latin typeface="Calibri" pitchFamily="32" charset="0"/>
              </a:rPr>
              <a:t>с неудовлетворительным и опасным уровнем безопасности, приведенных в безопасное техническое состояние, %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19"/>
          <p:cNvSpPr>
            <a:spLocks noChangeArrowheads="1"/>
          </p:cNvSpPr>
          <p:nvPr/>
        </p:nvSpPr>
        <p:spPr bwMode="auto">
          <a:xfrm>
            <a:off x="179512" y="5877272"/>
            <a:ext cx="4968551" cy="792088"/>
          </a:xfrm>
          <a:custGeom>
            <a:avLst/>
            <a:gdLst>
              <a:gd name="T0" fmla="*/ 430832 w 3286125"/>
              <a:gd name="T1" fmla="*/ 0 h 857250"/>
              <a:gd name="T2" fmla="*/ 9908860 w 3286125"/>
              <a:gd name="T3" fmla="*/ 0 h 857250"/>
              <a:gd name="T4" fmla="*/ 9908860 w 3286125"/>
              <a:gd name="T5" fmla="*/ 0 h 857250"/>
              <a:gd name="T6" fmla="*/ 9908860 w 3286125"/>
              <a:gd name="T7" fmla="*/ 2481153 h 857250"/>
              <a:gd name="T8" fmla="*/ 9478028 w 3286125"/>
              <a:gd name="T9" fmla="*/ 2977395 h 857250"/>
              <a:gd name="T10" fmla="*/ 0 w 3286125"/>
              <a:gd name="T11" fmla="*/ 2977395 h 857250"/>
              <a:gd name="T12" fmla="*/ 0 w 3286125"/>
              <a:gd name="T13" fmla="*/ 2977395 h 857250"/>
              <a:gd name="T14" fmla="*/ 0 w 3286125"/>
              <a:gd name="T15" fmla="*/ 496241 h 857250"/>
              <a:gd name="T16" fmla="*/ 430832 w 3286125"/>
              <a:gd name="T17" fmla="*/ 0 h 857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86125"/>
              <a:gd name="T28" fmla="*/ 0 h 857250"/>
              <a:gd name="T29" fmla="*/ 3286125 w 3286125"/>
              <a:gd name="T30" fmla="*/ 857250 h 8572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86125" h="857250">
                <a:moveTo>
                  <a:pt x="142878" y="0"/>
                </a:moveTo>
                <a:lnTo>
                  <a:pt x="3286125" y="0"/>
                </a:lnTo>
                <a:lnTo>
                  <a:pt x="3286125" y="714372"/>
                </a:lnTo>
                <a:cubicBezTo>
                  <a:pt x="3286125" y="793281"/>
                  <a:pt x="3222156" y="857250"/>
                  <a:pt x="3143247" y="857250"/>
                </a:cubicBezTo>
                <a:lnTo>
                  <a:pt x="0" y="857250"/>
                </a:lnTo>
                <a:lnTo>
                  <a:pt x="0" y="142878"/>
                </a:lnTo>
                <a:cubicBezTo>
                  <a:pt x="0" y="63969"/>
                  <a:pt x="63969" y="0"/>
                  <a:pt x="142878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17375E">
                <a:alpha val="7294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4" name="Freeform 1"/>
          <p:cNvSpPr>
            <a:spLocks noChangeArrowheads="1"/>
          </p:cNvSpPr>
          <p:nvPr/>
        </p:nvSpPr>
        <p:spPr bwMode="auto">
          <a:xfrm>
            <a:off x="5219378" y="1844825"/>
            <a:ext cx="3700785" cy="1818062"/>
          </a:xfrm>
          <a:custGeom>
            <a:avLst/>
            <a:gdLst>
              <a:gd name="T0" fmla="*/ 884409 w 3143250"/>
              <a:gd name="T1" fmla="*/ 0 h 857250"/>
              <a:gd name="T2" fmla="*/ 19456600 w 3143250"/>
              <a:gd name="T3" fmla="*/ 0 h 857250"/>
              <a:gd name="T4" fmla="*/ 19456600 w 3143250"/>
              <a:gd name="T5" fmla="*/ 0 h 857250"/>
              <a:gd name="T6" fmla="*/ 19456600 w 3143250"/>
              <a:gd name="T7" fmla="*/ 450688509 h 857250"/>
              <a:gd name="T8" fmla="*/ 18572175 w 3143250"/>
              <a:gd name="T9" fmla="*/ 540828642 h 857250"/>
              <a:gd name="T10" fmla="*/ 0 w 3143250"/>
              <a:gd name="T11" fmla="*/ 540828642 h 857250"/>
              <a:gd name="T12" fmla="*/ 0 w 3143250"/>
              <a:gd name="T13" fmla="*/ 540828642 h 857250"/>
              <a:gd name="T14" fmla="*/ 0 w 3143250"/>
              <a:gd name="T15" fmla="*/ 90140214 h 857250"/>
              <a:gd name="T16" fmla="*/ 884409 w 3143250"/>
              <a:gd name="T17" fmla="*/ 0 h 857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43250"/>
              <a:gd name="T28" fmla="*/ 0 h 857250"/>
              <a:gd name="T29" fmla="*/ 3143250 w 3143250"/>
              <a:gd name="T30" fmla="*/ 857250 h 8572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43250" h="857250">
                <a:moveTo>
                  <a:pt x="142878" y="0"/>
                </a:moveTo>
                <a:lnTo>
                  <a:pt x="3143250" y="0"/>
                </a:lnTo>
                <a:lnTo>
                  <a:pt x="3143250" y="714372"/>
                </a:lnTo>
                <a:cubicBezTo>
                  <a:pt x="3143250" y="793281"/>
                  <a:pt x="3079281" y="857250"/>
                  <a:pt x="3000372" y="857250"/>
                </a:cubicBezTo>
                <a:lnTo>
                  <a:pt x="0" y="857250"/>
                </a:lnTo>
                <a:lnTo>
                  <a:pt x="0" y="142878"/>
                </a:lnTo>
                <a:cubicBezTo>
                  <a:pt x="0" y="63969"/>
                  <a:pt x="63969" y="0"/>
                  <a:pt x="142878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17375E">
                <a:alpha val="7294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Freeform 2"/>
          <p:cNvSpPr>
            <a:spLocks noChangeArrowheads="1"/>
          </p:cNvSpPr>
          <p:nvPr/>
        </p:nvSpPr>
        <p:spPr bwMode="auto">
          <a:xfrm>
            <a:off x="1071563" y="1285860"/>
            <a:ext cx="7858125" cy="500062"/>
          </a:xfrm>
          <a:custGeom>
            <a:avLst/>
            <a:gdLst>
              <a:gd name="T0" fmla="*/ 103486 w 7643866"/>
              <a:gd name="T1" fmla="*/ 0 h 357190"/>
              <a:gd name="T2" fmla="*/ 13183620 w 7643866"/>
              <a:gd name="T3" fmla="*/ 0 h 357190"/>
              <a:gd name="T4" fmla="*/ 13287122 w 7643866"/>
              <a:gd name="T5" fmla="*/ 49802064 h 357190"/>
              <a:gd name="T6" fmla="*/ 13287122 w 7643866"/>
              <a:gd name="T7" fmla="*/ 298805710 h 357190"/>
              <a:gd name="T8" fmla="*/ 0 w 7643866"/>
              <a:gd name="T9" fmla="*/ 298805710 h 357190"/>
              <a:gd name="T10" fmla="*/ 0 w 7643866"/>
              <a:gd name="T11" fmla="*/ 49802064 h 357190"/>
              <a:gd name="T12" fmla="*/ 30310 w 7643866"/>
              <a:gd name="T13" fmla="*/ 14587089 h 357190"/>
              <a:gd name="T14" fmla="*/ 103486 w 7643866"/>
              <a:gd name="T15" fmla="*/ 0 h 3571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43866"/>
              <a:gd name="T25" fmla="*/ 0 h 357190"/>
              <a:gd name="T26" fmla="*/ 7643866 w 7643866"/>
              <a:gd name="T27" fmla="*/ 357190 h 3571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rgbClr val="FFFFFF"/>
          </a:solidFill>
          <a:ln w="25560">
            <a:solidFill>
              <a:srgbClr val="1737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6786563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5286647-8DD1-4399-B029-BE5DBA02850B}" type="slidenum">
              <a:rPr lang="ru-RU" altLang="ru-RU" sz="1200">
                <a:solidFill>
                  <a:srgbClr val="898989"/>
                </a:solidFill>
                <a:latin typeface="Calibri" pitchFamily="32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ru-RU" altLang="ru-RU" sz="1200">
              <a:solidFill>
                <a:srgbClr val="898989"/>
              </a:solidFill>
              <a:latin typeface="Calibri" pitchFamily="32" charset="0"/>
            </a:endParaRPr>
          </a:p>
        </p:txBody>
      </p:sp>
      <p:sp>
        <p:nvSpPr>
          <p:cNvPr id="8197" name="Line 4"/>
          <p:cNvSpPr>
            <a:spLocks noChangeShapeType="1"/>
          </p:cNvSpPr>
          <p:nvPr/>
        </p:nvSpPr>
        <p:spPr bwMode="auto">
          <a:xfrm>
            <a:off x="357188" y="571500"/>
            <a:ext cx="8464550" cy="1588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42875" y="142875"/>
            <a:ext cx="88566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000" b="1" dirty="0">
                <a:solidFill>
                  <a:srgbClr val="17375E"/>
                </a:solidFill>
                <a:latin typeface="Calibri" pitchFamily="32" charset="0"/>
              </a:rPr>
              <a:t>Основные результаты реализации государственной программы в 2023 году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107950" y="814388"/>
            <a:ext cx="93503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b="1">
                <a:solidFill>
                  <a:srgbClr val="17375E"/>
                </a:solidFill>
                <a:latin typeface="Calibri" pitchFamily="32" charset="0"/>
              </a:rPr>
              <a:t>Цель</a:t>
            </a: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107950" y="1387460"/>
            <a:ext cx="12954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b="1">
                <a:solidFill>
                  <a:srgbClr val="17375E"/>
                </a:solidFill>
                <a:latin typeface="Calibri" pitchFamily="32" charset="0"/>
              </a:rPr>
              <a:t>Задача</a:t>
            </a:r>
          </a:p>
        </p:txBody>
      </p:sp>
      <p:sp>
        <p:nvSpPr>
          <p:cNvPr id="8201" name="Line 8"/>
          <p:cNvSpPr>
            <a:spLocks noChangeShapeType="1"/>
          </p:cNvSpPr>
          <p:nvPr/>
        </p:nvSpPr>
        <p:spPr bwMode="auto">
          <a:xfrm>
            <a:off x="214313" y="1214438"/>
            <a:ext cx="720725" cy="3175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2" name="Line 9"/>
          <p:cNvSpPr>
            <a:spLocks noChangeShapeType="1"/>
          </p:cNvSpPr>
          <p:nvPr/>
        </p:nvSpPr>
        <p:spPr bwMode="auto">
          <a:xfrm>
            <a:off x="134938" y="1784335"/>
            <a:ext cx="865187" cy="1587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3" name="Freeform 10"/>
          <p:cNvSpPr>
            <a:spLocks noChangeArrowheads="1"/>
          </p:cNvSpPr>
          <p:nvPr/>
        </p:nvSpPr>
        <p:spPr bwMode="auto">
          <a:xfrm>
            <a:off x="1071563" y="714375"/>
            <a:ext cx="7893050" cy="500063"/>
          </a:xfrm>
          <a:custGeom>
            <a:avLst/>
            <a:gdLst>
              <a:gd name="T0" fmla="*/ 113081 w 7643866"/>
              <a:gd name="T1" fmla="*/ 0 h 357190"/>
              <a:gd name="T2" fmla="*/ 14406316 w 7643866"/>
              <a:gd name="T3" fmla="*/ 0 h 357190"/>
              <a:gd name="T4" fmla="*/ 14519398 w 7643866"/>
              <a:gd name="T5" fmla="*/ 49804404 h 357190"/>
              <a:gd name="T6" fmla="*/ 14519398 w 7643866"/>
              <a:gd name="T7" fmla="*/ 298817776 h 357190"/>
              <a:gd name="T8" fmla="*/ 0 w 7643866"/>
              <a:gd name="T9" fmla="*/ 298817776 h 357190"/>
              <a:gd name="T10" fmla="*/ 0 w 7643866"/>
              <a:gd name="T11" fmla="*/ 49804404 h 357190"/>
              <a:gd name="T12" fmla="*/ 33123 w 7643866"/>
              <a:gd name="T13" fmla="*/ 14588003 h 357190"/>
              <a:gd name="T14" fmla="*/ 113081 w 7643866"/>
              <a:gd name="T15" fmla="*/ 0 h 3571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43866"/>
              <a:gd name="T25" fmla="*/ 0 h 357190"/>
              <a:gd name="T26" fmla="*/ 7643866 w 7643866"/>
              <a:gd name="T27" fmla="*/ 357190 h 3571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rgbClr val="FFFFFF"/>
          </a:solidFill>
          <a:ln w="25560">
            <a:solidFill>
              <a:srgbClr val="1737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4" name="Text Box 11"/>
          <p:cNvSpPr txBox="1">
            <a:spLocks noChangeArrowheads="1"/>
          </p:cNvSpPr>
          <p:nvPr/>
        </p:nvSpPr>
        <p:spPr bwMode="auto">
          <a:xfrm>
            <a:off x="1143000" y="714375"/>
            <a:ext cx="77866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ts val="1588"/>
              </a:lnSpc>
              <a:buClrTx/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Calibri" pitchFamily="32" charset="0"/>
              </a:rPr>
              <a:t>обеспечение защищенности населения от негативного воздействия вод</a:t>
            </a:r>
            <a:endParaRPr lang="ru-RU" altLang="ru-RU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8205" name="Text Box 12"/>
          <p:cNvSpPr txBox="1">
            <a:spLocks noChangeArrowheads="1"/>
          </p:cNvSpPr>
          <p:nvPr/>
        </p:nvSpPr>
        <p:spPr bwMode="auto">
          <a:xfrm>
            <a:off x="1143000" y="1293797"/>
            <a:ext cx="7429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ts val="1588"/>
              </a:lnSpc>
              <a:buClrTx/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обеспечение безопасной эксплуатации сооружений водохозяйственного комплекса</a:t>
            </a:r>
          </a:p>
        </p:txBody>
      </p:sp>
      <p:sp>
        <p:nvSpPr>
          <p:cNvPr id="8206" name="Text Box 18"/>
          <p:cNvSpPr txBox="1">
            <a:spLocks noChangeArrowheads="1"/>
          </p:cNvSpPr>
          <p:nvPr/>
        </p:nvSpPr>
        <p:spPr bwMode="auto">
          <a:xfrm>
            <a:off x="5219378" y="1857251"/>
            <a:ext cx="3745110" cy="1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indent="431800"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Разработана проектная документация «Капитальный ремонт гидроузла у д. Адово Уржумского района»</a:t>
            </a:r>
          </a:p>
          <a:p>
            <a:pPr algn="just"/>
            <a:endParaRPr lang="ru-RU" sz="1400" dirty="0">
              <a:solidFill>
                <a:schemeClr val="tx2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Общая стоимость </a:t>
            </a:r>
            <a:r>
              <a:rPr lang="ru-RU" altLang="ru-RU" sz="1400" b="1" dirty="0">
                <a:solidFill>
                  <a:srgbClr val="0070C0"/>
                </a:solidFill>
              </a:rPr>
              <a:t>42,5 млн. рублей</a:t>
            </a:r>
          </a:p>
          <a:p>
            <a:pPr algn="just"/>
            <a:endParaRPr lang="ru-RU" sz="1400" dirty="0">
              <a:solidFill>
                <a:schemeClr val="tx2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Планируется привлечь средства ФБ</a:t>
            </a:r>
          </a:p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ru-RU" altLang="ru-RU" sz="1400" b="1" dirty="0">
                <a:solidFill>
                  <a:srgbClr val="0070C0"/>
                </a:solidFill>
              </a:rPr>
              <a:t>39,5 млн. рублей</a:t>
            </a:r>
          </a:p>
        </p:txBody>
      </p:sp>
      <p:sp>
        <p:nvSpPr>
          <p:cNvPr id="8207" name="Freeform 19"/>
          <p:cNvSpPr>
            <a:spLocks noChangeArrowheads="1"/>
          </p:cNvSpPr>
          <p:nvPr/>
        </p:nvSpPr>
        <p:spPr bwMode="auto">
          <a:xfrm>
            <a:off x="179512" y="1844824"/>
            <a:ext cx="4968552" cy="598939"/>
          </a:xfrm>
          <a:custGeom>
            <a:avLst/>
            <a:gdLst>
              <a:gd name="T0" fmla="*/ 430832 w 3286125"/>
              <a:gd name="T1" fmla="*/ 0 h 857250"/>
              <a:gd name="T2" fmla="*/ 9908860 w 3286125"/>
              <a:gd name="T3" fmla="*/ 0 h 857250"/>
              <a:gd name="T4" fmla="*/ 9908860 w 3286125"/>
              <a:gd name="T5" fmla="*/ 0 h 857250"/>
              <a:gd name="T6" fmla="*/ 9908860 w 3286125"/>
              <a:gd name="T7" fmla="*/ 2481153 h 857250"/>
              <a:gd name="T8" fmla="*/ 9478028 w 3286125"/>
              <a:gd name="T9" fmla="*/ 2977395 h 857250"/>
              <a:gd name="T10" fmla="*/ 0 w 3286125"/>
              <a:gd name="T11" fmla="*/ 2977395 h 857250"/>
              <a:gd name="T12" fmla="*/ 0 w 3286125"/>
              <a:gd name="T13" fmla="*/ 2977395 h 857250"/>
              <a:gd name="T14" fmla="*/ 0 w 3286125"/>
              <a:gd name="T15" fmla="*/ 496241 h 857250"/>
              <a:gd name="T16" fmla="*/ 430832 w 3286125"/>
              <a:gd name="T17" fmla="*/ 0 h 857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86125"/>
              <a:gd name="T28" fmla="*/ 0 h 857250"/>
              <a:gd name="T29" fmla="*/ 3286125 w 3286125"/>
              <a:gd name="T30" fmla="*/ 857250 h 8572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86125" h="857250">
                <a:moveTo>
                  <a:pt x="142878" y="0"/>
                </a:moveTo>
                <a:lnTo>
                  <a:pt x="3286125" y="0"/>
                </a:lnTo>
                <a:lnTo>
                  <a:pt x="3286125" y="714372"/>
                </a:lnTo>
                <a:cubicBezTo>
                  <a:pt x="3286125" y="793281"/>
                  <a:pt x="3222156" y="857250"/>
                  <a:pt x="3143247" y="857250"/>
                </a:cubicBezTo>
                <a:lnTo>
                  <a:pt x="0" y="857250"/>
                </a:lnTo>
                <a:lnTo>
                  <a:pt x="0" y="142878"/>
                </a:lnTo>
                <a:cubicBezTo>
                  <a:pt x="0" y="63969"/>
                  <a:pt x="63969" y="0"/>
                  <a:pt x="142878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17375E">
                <a:alpha val="7294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8" name="Text Box 20"/>
          <p:cNvSpPr txBox="1">
            <a:spLocks noChangeArrowheads="1"/>
          </p:cNvSpPr>
          <p:nvPr/>
        </p:nvSpPr>
        <p:spPr bwMode="auto">
          <a:xfrm>
            <a:off x="214314" y="1859563"/>
            <a:ext cx="4933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indent="431800" eaLnBrk="0" hangingPunct="0">
              <a:tabLst>
                <a:tab pos="271463" algn="l"/>
                <a:tab pos="1185863" algn="l"/>
                <a:tab pos="2100263" algn="l"/>
                <a:tab pos="3014663" algn="l"/>
                <a:tab pos="3929063" algn="l"/>
                <a:tab pos="4843463" algn="l"/>
                <a:tab pos="5757863" algn="l"/>
                <a:tab pos="6672263" algn="l"/>
                <a:tab pos="7586663" algn="l"/>
                <a:tab pos="8501063" algn="l"/>
                <a:tab pos="9415463" algn="l"/>
                <a:tab pos="103298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271463" algn="l"/>
                <a:tab pos="1185863" algn="l"/>
                <a:tab pos="2100263" algn="l"/>
                <a:tab pos="3014663" algn="l"/>
                <a:tab pos="3929063" algn="l"/>
                <a:tab pos="4843463" algn="l"/>
                <a:tab pos="5757863" algn="l"/>
                <a:tab pos="6672263" algn="l"/>
                <a:tab pos="7586663" algn="l"/>
                <a:tab pos="8501063" algn="l"/>
                <a:tab pos="9415463" algn="l"/>
                <a:tab pos="103298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271463" algn="l"/>
                <a:tab pos="1185863" algn="l"/>
                <a:tab pos="2100263" algn="l"/>
                <a:tab pos="3014663" algn="l"/>
                <a:tab pos="3929063" algn="l"/>
                <a:tab pos="4843463" algn="l"/>
                <a:tab pos="5757863" algn="l"/>
                <a:tab pos="6672263" algn="l"/>
                <a:tab pos="7586663" algn="l"/>
                <a:tab pos="8501063" algn="l"/>
                <a:tab pos="9415463" algn="l"/>
                <a:tab pos="103298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271463" algn="l"/>
                <a:tab pos="1185863" algn="l"/>
                <a:tab pos="2100263" algn="l"/>
                <a:tab pos="3014663" algn="l"/>
                <a:tab pos="3929063" algn="l"/>
                <a:tab pos="4843463" algn="l"/>
                <a:tab pos="5757863" algn="l"/>
                <a:tab pos="6672263" algn="l"/>
                <a:tab pos="7586663" algn="l"/>
                <a:tab pos="8501063" algn="l"/>
                <a:tab pos="9415463" algn="l"/>
                <a:tab pos="103298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271463" algn="l"/>
                <a:tab pos="1185863" algn="l"/>
                <a:tab pos="2100263" algn="l"/>
                <a:tab pos="3014663" algn="l"/>
                <a:tab pos="3929063" algn="l"/>
                <a:tab pos="4843463" algn="l"/>
                <a:tab pos="5757863" algn="l"/>
                <a:tab pos="6672263" algn="l"/>
                <a:tab pos="7586663" algn="l"/>
                <a:tab pos="8501063" algn="l"/>
                <a:tab pos="9415463" algn="l"/>
                <a:tab pos="103298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1463" algn="l"/>
                <a:tab pos="1185863" algn="l"/>
                <a:tab pos="2100263" algn="l"/>
                <a:tab pos="3014663" algn="l"/>
                <a:tab pos="3929063" algn="l"/>
                <a:tab pos="4843463" algn="l"/>
                <a:tab pos="5757863" algn="l"/>
                <a:tab pos="6672263" algn="l"/>
                <a:tab pos="7586663" algn="l"/>
                <a:tab pos="8501063" algn="l"/>
                <a:tab pos="9415463" algn="l"/>
                <a:tab pos="103298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1463" algn="l"/>
                <a:tab pos="1185863" algn="l"/>
                <a:tab pos="2100263" algn="l"/>
                <a:tab pos="3014663" algn="l"/>
                <a:tab pos="3929063" algn="l"/>
                <a:tab pos="4843463" algn="l"/>
                <a:tab pos="5757863" algn="l"/>
                <a:tab pos="6672263" algn="l"/>
                <a:tab pos="7586663" algn="l"/>
                <a:tab pos="8501063" algn="l"/>
                <a:tab pos="9415463" algn="l"/>
                <a:tab pos="103298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1463" algn="l"/>
                <a:tab pos="1185863" algn="l"/>
                <a:tab pos="2100263" algn="l"/>
                <a:tab pos="3014663" algn="l"/>
                <a:tab pos="3929063" algn="l"/>
                <a:tab pos="4843463" algn="l"/>
                <a:tab pos="5757863" algn="l"/>
                <a:tab pos="6672263" algn="l"/>
                <a:tab pos="7586663" algn="l"/>
                <a:tab pos="8501063" algn="l"/>
                <a:tab pos="9415463" algn="l"/>
                <a:tab pos="103298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1463" algn="l"/>
                <a:tab pos="1185863" algn="l"/>
                <a:tab pos="2100263" algn="l"/>
                <a:tab pos="3014663" algn="l"/>
                <a:tab pos="3929063" algn="l"/>
                <a:tab pos="4843463" algn="l"/>
                <a:tab pos="5757863" algn="l"/>
                <a:tab pos="6672263" algn="l"/>
                <a:tab pos="7586663" algn="l"/>
                <a:tab pos="8501063" algn="l"/>
                <a:tab pos="9415463" algn="l"/>
                <a:tab pos="103298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 hangingPunct="1">
              <a:lnSpc>
                <a:spcPts val="2000"/>
              </a:lnSpc>
              <a:buClrTx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</a:rPr>
              <a:t>Завершен капитальный ремонт гидроузла в </a:t>
            </a:r>
          </a:p>
          <a:p>
            <a:pPr algn="just" eaLnBrk="1" hangingPunct="1">
              <a:lnSpc>
                <a:spcPts val="2000"/>
              </a:lnSpc>
              <a:buClrTx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</a:rPr>
              <a:t>м. Опытное Поле Яранского района</a:t>
            </a:r>
          </a:p>
        </p:txBody>
      </p:sp>
      <p:sp>
        <p:nvSpPr>
          <p:cNvPr id="6168" name="Oval 23"/>
          <p:cNvSpPr>
            <a:spLocks noChangeArrowheads="1"/>
          </p:cNvSpPr>
          <p:nvPr/>
        </p:nvSpPr>
        <p:spPr bwMode="auto">
          <a:xfrm>
            <a:off x="5292774" y="2709615"/>
            <a:ext cx="287338" cy="287337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sp>
        <p:nvSpPr>
          <p:cNvPr id="6169" name="Oval 24"/>
          <p:cNvSpPr>
            <a:spLocks noChangeArrowheads="1"/>
          </p:cNvSpPr>
          <p:nvPr/>
        </p:nvSpPr>
        <p:spPr bwMode="auto">
          <a:xfrm>
            <a:off x="179512" y="1844824"/>
            <a:ext cx="287337" cy="287337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pic>
        <p:nvPicPr>
          <p:cNvPr id="8221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45633"/>
            <a:ext cx="2736304" cy="2224587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6786" y="5877272"/>
            <a:ext cx="48012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</a:rPr>
              <a:t>      Общая стоимость – </a:t>
            </a:r>
            <a:r>
              <a:rPr lang="ru-RU" altLang="ru-RU" sz="1400" b="1" dirty="0">
                <a:solidFill>
                  <a:srgbClr val="0070C0"/>
                </a:solidFill>
              </a:rPr>
              <a:t>48,2 млн. руб.</a:t>
            </a:r>
            <a:br>
              <a:rPr lang="ru-RU" altLang="ru-RU" sz="1400" b="1" dirty="0">
                <a:solidFill>
                  <a:srgbClr val="0070C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объем финансирования </a:t>
            </a:r>
            <a:r>
              <a:rPr lang="ru-RU" sz="1400" dirty="0">
                <a:solidFill>
                  <a:srgbClr val="000000"/>
                </a:solidFill>
              </a:rPr>
              <a:t>2023 года </a:t>
            </a:r>
            <a:r>
              <a:rPr lang="ru-RU" altLang="ru-RU" sz="1400" b="1" dirty="0">
                <a:solidFill>
                  <a:srgbClr val="0070C0"/>
                </a:solidFill>
              </a:rPr>
              <a:t>– 37,5 млн. руб.,</a:t>
            </a:r>
            <a:br>
              <a:rPr lang="ru-RU" sz="1400" dirty="0">
                <a:solidFill>
                  <a:srgbClr val="000000"/>
                </a:solidFill>
              </a:rPr>
            </a:br>
            <a:r>
              <a:rPr lang="ru-RU" sz="1400" dirty="0">
                <a:solidFill>
                  <a:srgbClr val="000000"/>
                </a:solidFill>
              </a:rPr>
              <a:t>в т. ч. из федерального бюджета –  </a:t>
            </a:r>
            <a:r>
              <a:rPr lang="ru-RU" altLang="ru-RU" sz="1400" b="1" dirty="0">
                <a:solidFill>
                  <a:srgbClr val="0070C0"/>
                </a:solidFill>
              </a:rPr>
              <a:t>24,9 млн. руб.</a:t>
            </a:r>
          </a:p>
        </p:txBody>
      </p:sp>
      <p:sp>
        <p:nvSpPr>
          <p:cNvPr id="36" name="Oval 24"/>
          <p:cNvSpPr>
            <a:spLocks noChangeArrowheads="1"/>
          </p:cNvSpPr>
          <p:nvPr/>
        </p:nvSpPr>
        <p:spPr bwMode="auto">
          <a:xfrm>
            <a:off x="179512" y="5877967"/>
            <a:ext cx="287337" cy="287337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5283249" y="1844824"/>
            <a:ext cx="287338" cy="287337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3650" t="20370" r="37540" b="37899"/>
          <a:stretch/>
        </p:blipFill>
        <p:spPr bwMode="auto">
          <a:xfrm>
            <a:off x="2402145" y="3787295"/>
            <a:ext cx="2745919" cy="2017969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</p:pic>
      <p:pic>
        <p:nvPicPr>
          <p:cNvPr id="28" name="Picture 3" descr="Фото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2993" y="3788410"/>
            <a:ext cx="2471415" cy="2883317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</p:pic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5292774" y="3141663"/>
            <a:ext cx="287338" cy="287337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3"/>
          <p:cNvSpPr>
            <a:spLocks noChangeArrowheads="1"/>
          </p:cNvSpPr>
          <p:nvPr/>
        </p:nvSpPr>
        <p:spPr bwMode="auto">
          <a:xfrm>
            <a:off x="142875" y="5661248"/>
            <a:ext cx="4385225" cy="1070228"/>
          </a:xfrm>
          <a:custGeom>
            <a:avLst/>
            <a:gdLst>
              <a:gd name="T0" fmla="*/ 18307 w 3643313"/>
              <a:gd name="T1" fmla="*/ 0 h 1500187"/>
              <a:gd name="T2" fmla="*/ 266762 w 3643313"/>
              <a:gd name="T3" fmla="*/ 0 h 1500187"/>
              <a:gd name="T4" fmla="*/ 266762 w 3643313"/>
              <a:gd name="T5" fmla="*/ 0 h 1500187"/>
              <a:gd name="T6" fmla="*/ 266762 w 3643313"/>
              <a:gd name="T7" fmla="*/ 43201 h 1500187"/>
              <a:gd name="T8" fmla="*/ 248455 w 3643313"/>
              <a:gd name="T9" fmla="*/ 51841 h 1500187"/>
              <a:gd name="T10" fmla="*/ 0 w 3643313"/>
              <a:gd name="T11" fmla="*/ 51841 h 1500187"/>
              <a:gd name="T12" fmla="*/ 0 w 3643313"/>
              <a:gd name="T13" fmla="*/ 51841 h 1500187"/>
              <a:gd name="T14" fmla="*/ 0 w 3643313"/>
              <a:gd name="T15" fmla="*/ 8641 h 1500187"/>
              <a:gd name="T16" fmla="*/ 18307 w 3643313"/>
              <a:gd name="T17" fmla="*/ 0 h 15001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43313"/>
              <a:gd name="T28" fmla="*/ 0 h 1500187"/>
              <a:gd name="T29" fmla="*/ 3643313 w 3643313"/>
              <a:gd name="T30" fmla="*/ 1500187 h 15001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43313" h="1500187">
                <a:moveTo>
                  <a:pt x="250036" y="0"/>
                </a:moveTo>
                <a:lnTo>
                  <a:pt x="3643313" y="0"/>
                </a:lnTo>
                <a:lnTo>
                  <a:pt x="3643313" y="1250151"/>
                </a:lnTo>
                <a:cubicBezTo>
                  <a:pt x="3643313" y="1388242"/>
                  <a:pt x="3531368" y="1500187"/>
                  <a:pt x="3393277" y="1500187"/>
                </a:cubicBezTo>
                <a:lnTo>
                  <a:pt x="0" y="1500187"/>
                </a:lnTo>
                <a:lnTo>
                  <a:pt x="0" y="250036"/>
                </a:lnTo>
                <a:cubicBezTo>
                  <a:pt x="0" y="111945"/>
                  <a:pt x="111945" y="0"/>
                  <a:pt x="250036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17375E">
                <a:alpha val="7294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Freeform 1"/>
          <p:cNvSpPr>
            <a:spLocks noChangeArrowheads="1"/>
          </p:cNvSpPr>
          <p:nvPr/>
        </p:nvSpPr>
        <p:spPr bwMode="auto">
          <a:xfrm>
            <a:off x="1071563" y="1214398"/>
            <a:ext cx="7893050" cy="500062"/>
          </a:xfrm>
          <a:custGeom>
            <a:avLst/>
            <a:gdLst>
              <a:gd name="T0" fmla="*/ 113082 w 7643866"/>
              <a:gd name="T1" fmla="*/ 0 h 357190"/>
              <a:gd name="T2" fmla="*/ 14406399 w 7643866"/>
              <a:gd name="T3" fmla="*/ 0 h 357190"/>
              <a:gd name="T4" fmla="*/ 14519489 w 7643866"/>
              <a:gd name="T5" fmla="*/ 49802064 h 357190"/>
              <a:gd name="T6" fmla="*/ 14519489 w 7643866"/>
              <a:gd name="T7" fmla="*/ 298805710 h 357190"/>
              <a:gd name="T8" fmla="*/ 0 w 7643866"/>
              <a:gd name="T9" fmla="*/ 298805710 h 357190"/>
              <a:gd name="T10" fmla="*/ 0 w 7643866"/>
              <a:gd name="T11" fmla="*/ 49802064 h 357190"/>
              <a:gd name="T12" fmla="*/ 33123 w 7643866"/>
              <a:gd name="T13" fmla="*/ 14587089 h 357190"/>
              <a:gd name="T14" fmla="*/ 113082 w 7643866"/>
              <a:gd name="T15" fmla="*/ 0 h 3571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43866"/>
              <a:gd name="T25" fmla="*/ 0 h 357190"/>
              <a:gd name="T26" fmla="*/ 7643866 w 7643866"/>
              <a:gd name="T27" fmla="*/ 357190 h 3571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rgbClr val="FFFFFF"/>
          </a:solidFill>
          <a:ln w="25560">
            <a:solidFill>
              <a:srgbClr val="1737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Freeform 2"/>
          <p:cNvSpPr>
            <a:spLocks noChangeArrowheads="1"/>
          </p:cNvSpPr>
          <p:nvPr/>
        </p:nvSpPr>
        <p:spPr bwMode="auto">
          <a:xfrm>
            <a:off x="1071563" y="620688"/>
            <a:ext cx="7893050" cy="500063"/>
          </a:xfrm>
          <a:custGeom>
            <a:avLst/>
            <a:gdLst>
              <a:gd name="T0" fmla="*/ 113082 w 7643866"/>
              <a:gd name="T1" fmla="*/ 0 h 357190"/>
              <a:gd name="T2" fmla="*/ 14406399 w 7643866"/>
              <a:gd name="T3" fmla="*/ 0 h 357190"/>
              <a:gd name="T4" fmla="*/ 14519489 w 7643866"/>
              <a:gd name="T5" fmla="*/ 49802343 h 357190"/>
              <a:gd name="T6" fmla="*/ 14519489 w 7643866"/>
              <a:gd name="T7" fmla="*/ 298807741 h 357190"/>
              <a:gd name="T8" fmla="*/ 0 w 7643866"/>
              <a:gd name="T9" fmla="*/ 298807741 h 357190"/>
              <a:gd name="T10" fmla="*/ 0 w 7643866"/>
              <a:gd name="T11" fmla="*/ 49802343 h 357190"/>
              <a:gd name="T12" fmla="*/ 33123 w 7643866"/>
              <a:gd name="T13" fmla="*/ 14587174 h 357190"/>
              <a:gd name="T14" fmla="*/ 113082 w 7643866"/>
              <a:gd name="T15" fmla="*/ 0 h 3571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43866"/>
              <a:gd name="T25" fmla="*/ 0 h 357190"/>
              <a:gd name="T26" fmla="*/ 7643866 w 7643866"/>
              <a:gd name="T27" fmla="*/ 357190 h 3571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rgbClr val="FFFFFF"/>
          </a:solidFill>
          <a:ln w="25560">
            <a:solidFill>
              <a:srgbClr val="1737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7950" y="744513"/>
            <a:ext cx="9350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b="1">
                <a:solidFill>
                  <a:srgbClr val="17375E"/>
                </a:solidFill>
                <a:latin typeface="Calibri" pitchFamily="32" charset="0"/>
              </a:rPr>
              <a:t>Цель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07950" y="1315998"/>
            <a:ext cx="12954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b="1">
                <a:solidFill>
                  <a:srgbClr val="17375E"/>
                </a:solidFill>
                <a:latin typeface="Calibri" pitchFamily="32" charset="0"/>
              </a:rPr>
              <a:t>Задача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134938" y="1701354"/>
            <a:ext cx="865187" cy="1587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143000" y="620688"/>
            <a:ext cx="764381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ts val="1588"/>
              </a:lnSpc>
              <a:buClrTx/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повышение уровня экологической безопасности и рациональное использование природных ресурсов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143000" y="1214398"/>
            <a:ext cx="7786718" cy="50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ts val="1588"/>
              </a:lnSpc>
              <a:buClrTx/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обеспечение сохранения, воспроизводства и рационального использования объектов животного мира и среды их обитания</a:t>
            </a: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357188" y="571500"/>
            <a:ext cx="8464550" cy="1588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42875" y="142875"/>
            <a:ext cx="88566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000" b="1" dirty="0">
                <a:solidFill>
                  <a:srgbClr val="17375E"/>
                </a:solidFill>
                <a:latin typeface="Calibri" pitchFamily="32" charset="0"/>
              </a:rPr>
              <a:t>Основные результаты реализации государственной программы в 2023 году</a:t>
            </a:r>
          </a:p>
        </p:txBody>
      </p:sp>
      <p:sp>
        <p:nvSpPr>
          <p:cNvPr id="13" name="Freeform 13"/>
          <p:cNvSpPr>
            <a:spLocks noChangeArrowheads="1"/>
          </p:cNvSpPr>
          <p:nvPr/>
        </p:nvSpPr>
        <p:spPr bwMode="auto">
          <a:xfrm>
            <a:off x="154654" y="2580391"/>
            <a:ext cx="4405285" cy="733144"/>
          </a:xfrm>
          <a:custGeom>
            <a:avLst/>
            <a:gdLst>
              <a:gd name="T0" fmla="*/ 1218979 w 3643313"/>
              <a:gd name="T1" fmla="*/ 0 h 1500187"/>
              <a:gd name="T2" fmla="*/ 17761903 w 3643313"/>
              <a:gd name="T3" fmla="*/ 0 h 1500187"/>
              <a:gd name="T4" fmla="*/ 17761903 w 3643313"/>
              <a:gd name="T5" fmla="*/ 0 h 1500187"/>
              <a:gd name="T6" fmla="*/ 17761903 w 3643313"/>
              <a:gd name="T7" fmla="*/ 10726 h 1500187"/>
              <a:gd name="T8" fmla="*/ 16542920 w 3643313"/>
              <a:gd name="T9" fmla="*/ 12871 h 1500187"/>
              <a:gd name="T10" fmla="*/ 0 w 3643313"/>
              <a:gd name="T11" fmla="*/ 12871 h 1500187"/>
              <a:gd name="T12" fmla="*/ 0 w 3643313"/>
              <a:gd name="T13" fmla="*/ 12871 h 1500187"/>
              <a:gd name="T14" fmla="*/ 0 w 3643313"/>
              <a:gd name="T15" fmla="*/ 2145 h 1500187"/>
              <a:gd name="T16" fmla="*/ 1218979 w 3643313"/>
              <a:gd name="T17" fmla="*/ 0 h 15001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43313"/>
              <a:gd name="T28" fmla="*/ 0 h 1500187"/>
              <a:gd name="T29" fmla="*/ 3643313 w 3643313"/>
              <a:gd name="T30" fmla="*/ 1500187 h 15001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43313" h="1500187">
                <a:moveTo>
                  <a:pt x="250036" y="0"/>
                </a:moveTo>
                <a:lnTo>
                  <a:pt x="3643313" y="0"/>
                </a:lnTo>
                <a:lnTo>
                  <a:pt x="3643313" y="1250151"/>
                </a:lnTo>
                <a:cubicBezTo>
                  <a:pt x="3643313" y="1388242"/>
                  <a:pt x="3531368" y="1500187"/>
                  <a:pt x="3393277" y="1500187"/>
                </a:cubicBezTo>
                <a:lnTo>
                  <a:pt x="0" y="1500187"/>
                </a:lnTo>
                <a:lnTo>
                  <a:pt x="0" y="250036"/>
                </a:lnTo>
                <a:cubicBezTo>
                  <a:pt x="0" y="111945"/>
                  <a:pt x="111945" y="0"/>
                  <a:pt x="250036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17375E">
                <a:alpha val="7294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51630" y="2553263"/>
            <a:ext cx="42862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indent="35877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ts val="1800"/>
              </a:lnSpc>
              <a:buClrTx/>
            </a:pPr>
            <a:r>
              <a:rPr lang="ru-RU" altLang="ru-RU" sz="1400" dirty="0">
                <a:solidFill>
                  <a:srgbClr val="000000"/>
                </a:solidFill>
              </a:rPr>
              <a:t>выявлено </a:t>
            </a:r>
            <a:r>
              <a:rPr lang="ru-RU" altLang="ru-RU" sz="1400" b="1" dirty="0">
                <a:solidFill>
                  <a:srgbClr val="0070C0"/>
                </a:solidFill>
              </a:rPr>
              <a:t>213</a:t>
            </a:r>
            <a:r>
              <a:rPr lang="ru-RU" altLang="ru-RU" sz="1400" dirty="0">
                <a:solidFill>
                  <a:srgbClr val="000000"/>
                </a:solidFill>
              </a:rPr>
              <a:t> нарушений законодательства в области охраны и использования животного мира, охоты и сохранения охотничьих ресурсов </a:t>
            </a: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214313" y="1142976"/>
            <a:ext cx="720725" cy="3175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B5D5BA1-D9E8-4F56-AE23-93FA24C105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33290"/>
            <a:ext cx="2047827" cy="1535870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38" name="Freeform 13">
            <a:extLst>
              <a:ext uri="{FF2B5EF4-FFF2-40B4-BE49-F238E27FC236}">
                <a16:creationId xmlns:a16="http://schemas.microsoft.com/office/drawing/2014/main" id="{4FD6906A-330E-496A-9F6B-6D04F889A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87" y="4892862"/>
            <a:ext cx="4379513" cy="696378"/>
          </a:xfrm>
          <a:custGeom>
            <a:avLst/>
            <a:gdLst>
              <a:gd name="T0" fmla="*/ 1218979 w 3643313"/>
              <a:gd name="T1" fmla="*/ 0 h 1500187"/>
              <a:gd name="T2" fmla="*/ 17761903 w 3643313"/>
              <a:gd name="T3" fmla="*/ 0 h 1500187"/>
              <a:gd name="T4" fmla="*/ 17761903 w 3643313"/>
              <a:gd name="T5" fmla="*/ 0 h 1500187"/>
              <a:gd name="T6" fmla="*/ 17761903 w 3643313"/>
              <a:gd name="T7" fmla="*/ 10726 h 1500187"/>
              <a:gd name="T8" fmla="*/ 16542920 w 3643313"/>
              <a:gd name="T9" fmla="*/ 12871 h 1500187"/>
              <a:gd name="T10" fmla="*/ 0 w 3643313"/>
              <a:gd name="T11" fmla="*/ 12871 h 1500187"/>
              <a:gd name="T12" fmla="*/ 0 w 3643313"/>
              <a:gd name="T13" fmla="*/ 12871 h 1500187"/>
              <a:gd name="T14" fmla="*/ 0 w 3643313"/>
              <a:gd name="T15" fmla="*/ 2145 h 1500187"/>
              <a:gd name="T16" fmla="*/ 1218979 w 3643313"/>
              <a:gd name="T17" fmla="*/ 0 h 15001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43313"/>
              <a:gd name="T28" fmla="*/ 0 h 1500187"/>
              <a:gd name="T29" fmla="*/ 3643313 w 3643313"/>
              <a:gd name="T30" fmla="*/ 1500187 h 15001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43313" h="1500187">
                <a:moveTo>
                  <a:pt x="250036" y="0"/>
                </a:moveTo>
                <a:lnTo>
                  <a:pt x="3643313" y="0"/>
                </a:lnTo>
                <a:lnTo>
                  <a:pt x="3643313" y="1250151"/>
                </a:lnTo>
                <a:cubicBezTo>
                  <a:pt x="3643313" y="1388242"/>
                  <a:pt x="3531368" y="1500187"/>
                  <a:pt x="3393277" y="1500187"/>
                </a:cubicBezTo>
                <a:lnTo>
                  <a:pt x="0" y="1500187"/>
                </a:lnTo>
                <a:lnTo>
                  <a:pt x="0" y="250036"/>
                </a:lnTo>
                <a:cubicBezTo>
                  <a:pt x="0" y="111945"/>
                  <a:pt x="111945" y="0"/>
                  <a:pt x="250036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17375E">
                <a:alpha val="7294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lvl="0" algn="just" defTabSz="914400">
              <a:buClrTx/>
              <a:buSzTx/>
              <a:defRPr/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     физическим лицам выдано  </a:t>
            </a:r>
            <a:r>
              <a:rPr lang="ru-RU" altLang="ru-RU" sz="1400" b="1" dirty="0">
                <a:solidFill>
                  <a:srgbClr val="0070C0"/>
                </a:solidFill>
              </a:rPr>
              <a:t>6096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  разрешений </a:t>
            </a:r>
          </a:p>
          <a:p>
            <a:pPr lvl="0" algn="just" defTabSz="914400">
              <a:buClrTx/>
              <a:buSzTx/>
              <a:defRPr/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на добычу охотничьих ресурсов в общедоступных</a:t>
            </a:r>
          </a:p>
          <a:p>
            <a:pPr lvl="0" algn="just" defTabSz="914400">
              <a:buClrTx/>
              <a:buSzTx/>
              <a:defRPr/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охотничьих угодьях</a:t>
            </a:r>
          </a:p>
        </p:txBody>
      </p:sp>
      <p:sp>
        <p:nvSpPr>
          <p:cNvPr id="42" name="Freeform 13"/>
          <p:cNvSpPr>
            <a:spLocks noChangeArrowheads="1"/>
          </p:cNvSpPr>
          <p:nvPr/>
        </p:nvSpPr>
        <p:spPr bwMode="auto">
          <a:xfrm>
            <a:off x="159795" y="1836821"/>
            <a:ext cx="2185610" cy="699289"/>
          </a:xfrm>
          <a:custGeom>
            <a:avLst/>
            <a:gdLst>
              <a:gd name="T0" fmla="*/ 1663 w 3643313"/>
              <a:gd name="T1" fmla="*/ 0 h 1500187"/>
              <a:gd name="T2" fmla="*/ 24237 w 3643313"/>
              <a:gd name="T3" fmla="*/ 0 h 1500187"/>
              <a:gd name="T4" fmla="*/ 24237 w 3643313"/>
              <a:gd name="T5" fmla="*/ 0 h 1500187"/>
              <a:gd name="T6" fmla="*/ 24237 w 3643313"/>
              <a:gd name="T7" fmla="*/ 10726 h 1500187"/>
              <a:gd name="T8" fmla="*/ 22574 w 3643313"/>
              <a:gd name="T9" fmla="*/ 12871 h 1500187"/>
              <a:gd name="T10" fmla="*/ 0 w 3643313"/>
              <a:gd name="T11" fmla="*/ 12871 h 1500187"/>
              <a:gd name="T12" fmla="*/ 0 w 3643313"/>
              <a:gd name="T13" fmla="*/ 12871 h 1500187"/>
              <a:gd name="T14" fmla="*/ 0 w 3643313"/>
              <a:gd name="T15" fmla="*/ 2145 h 1500187"/>
              <a:gd name="T16" fmla="*/ 1663 w 3643313"/>
              <a:gd name="T17" fmla="*/ 0 h 15001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43313"/>
              <a:gd name="T28" fmla="*/ 0 h 1500187"/>
              <a:gd name="T29" fmla="*/ 3643313 w 3643313"/>
              <a:gd name="T30" fmla="*/ 1500187 h 15001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43313" h="1500187">
                <a:moveTo>
                  <a:pt x="250036" y="0"/>
                </a:moveTo>
                <a:lnTo>
                  <a:pt x="3643313" y="0"/>
                </a:lnTo>
                <a:lnTo>
                  <a:pt x="3643313" y="1250151"/>
                </a:lnTo>
                <a:cubicBezTo>
                  <a:pt x="3643313" y="1388242"/>
                  <a:pt x="3531368" y="1500187"/>
                  <a:pt x="3393277" y="1500187"/>
                </a:cubicBezTo>
                <a:lnTo>
                  <a:pt x="0" y="1500187"/>
                </a:lnTo>
                <a:lnTo>
                  <a:pt x="0" y="250036"/>
                </a:lnTo>
                <a:cubicBezTo>
                  <a:pt x="0" y="111945"/>
                  <a:pt x="111945" y="0"/>
                  <a:pt x="250036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17375E">
                <a:alpha val="7294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119136" y="1801391"/>
            <a:ext cx="2228628" cy="78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ts val="1800"/>
              </a:lnSpc>
              <a:buClrTx/>
            </a:pPr>
            <a:r>
              <a:rPr lang="ru-RU" altLang="ru-RU" sz="1400" dirty="0">
                <a:solidFill>
                  <a:srgbClr val="000000"/>
                </a:solidFill>
              </a:rPr>
              <a:t>проведено </a:t>
            </a:r>
            <a:r>
              <a:rPr lang="ru-RU" altLang="ru-RU" sz="1400" b="1" dirty="0">
                <a:solidFill>
                  <a:srgbClr val="0070C0"/>
                </a:solidFill>
              </a:rPr>
              <a:t>2452 </a:t>
            </a:r>
            <a:r>
              <a:rPr lang="ru-RU" altLang="ru-RU" sz="1400" dirty="0">
                <a:solidFill>
                  <a:srgbClr val="000000"/>
                </a:solidFill>
              </a:rPr>
              <a:t>контрольно-надзорных мероприятий</a:t>
            </a:r>
          </a:p>
        </p:txBody>
      </p:sp>
      <p:sp>
        <p:nvSpPr>
          <p:cNvPr id="44" name="Freeform 13"/>
          <p:cNvSpPr>
            <a:spLocks noChangeArrowheads="1"/>
          </p:cNvSpPr>
          <p:nvPr/>
        </p:nvSpPr>
        <p:spPr bwMode="auto">
          <a:xfrm>
            <a:off x="2411760" y="1827739"/>
            <a:ext cx="2123265" cy="708372"/>
          </a:xfrm>
          <a:custGeom>
            <a:avLst/>
            <a:gdLst>
              <a:gd name="T0" fmla="*/ 1438 w 3643313"/>
              <a:gd name="T1" fmla="*/ 0 h 1500187"/>
              <a:gd name="T2" fmla="*/ 20956 w 3643313"/>
              <a:gd name="T3" fmla="*/ 0 h 1500187"/>
              <a:gd name="T4" fmla="*/ 20956 w 3643313"/>
              <a:gd name="T5" fmla="*/ 0 h 1500187"/>
              <a:gd name="T6" fmla="*/ 20956 w 3643313"/>
              <a:gd name="T7" fmla="*/ 10726 h 1500187"/>
              <a:gd name="T8" fmla="*/ 19517 w 3643313"/>
              <a:gd name="T9" fmla="*/ 12871 h 1500187"/>
              <a:gd name="T10" fmla="*/ 0 w 3643313"/>
              <a:gd name="T11" fmla="*/ 12871 h 1500187"/>
              <a:gd name="T12" fmla="*/ 0 w 3643313"/>
              <a:gd name="T13" fmla="*/ 12871 h 1500187"/>
              <a:gd name="T14" fmla="*/ 0 w 3643313"/>
              <a:gd name="T15" fmla="*/ 2145 h 1500187"/>
              <a:gd name="T16" fmla="*/ 1438 w 3643313"/>
              <a:gd name="T17" fmla="*/ 0 h 15001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43313"/>
              <a:gd name="T28" fmla="*/ 0 h 1500187"/>
              <a:gd name="T29" fmla="*/ 3643313 w 3643313"/>
              <a:gd name="T30" fmla="*/ 1500187 h 15001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43313" h="1500187">
                <a:moveTo>
                  <a:pt x="250036" y="0"/>
                </a:moveTo>
                <a:lnTo>
                  <a:pt x="3643313" y="0"/>
                </a:lnTo>
                <a:lnTo>
                  <a:pt x="3643313" y="1250151"/>
                </a:lnTo>
                <a:cubicBezTo>
                  <a:pt x="3643313" y="1388242"/>
                  <a:pt x="3531368" y="1500187"/>
                  <a:pt x="3393277" y="1500187"/>
                </a:cubicBezTo>
                <a:lnTo>
                  <a:pt x="0" y="1500187"/>
                </a:lnTo>
                <a:lnTo>
                  <a:pt x="0" y="250036"/>
                </a:lnTo>
                <a:cubicBezTo>
                  <a:pt x="0" y="111945"/>
                  <a:pt x="111945" y="0"/>
                  <a:pt x="250036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17375E">
                <a:alpha val="7294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2555776" y="1772816"/>
            <a:ext cx="1857388" cy="78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ts val="1800"/>
              </a:lnSpc>
              <a:buClrTx/>
            </a:pPr>
            <a:r>
              <a:rPr lang="ru-RU" altLang="ru-RU" sz="1400" dirty="0">
                <a:solidFill>
                  <a:srgbClr val="000000"/>
                </a:solidFill>
              </a:rPr>
              <a:t>изъято </a:t>
            </a:r>
          </a:p>
          <a:p>
            <a:pPr algn="ctr" eaLnBrk="1" hangingPunct="1">
              <a:lnSpc>
                <a:spcPts val="1800"/>
              </a:lnSpc>
              <a:buClrTx/>
            </a:pPr>
            <a:r>
              <a:rPr lang="ru-RU" altLang="ru-RU" sz="1400" b="1" dirty="0">
                <a:solidFill>
                  <a:srgbClr val="0070C0"/>
                </a:solidFill>
              </a:rPr>
              <a:t>35</a:t>
            </a:r>
            <a:r>
              <a:rPr lang="ru-RU" altLang="ru-RU" sz="1400" dirty="0">
                <a:solidFill>
                  <a:srgbClr val="000000"/>
                </a:solidFill>
              </a:rPr>
              <a:t> единиц охотничьего оружия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3" cstate="print"/>
          <a:srcRect t="1813"/>
          <a:stretch/>
        </p:blipFill>
        <p:spPr>
          <a:xfrm>
            <a:off x="2385336" y="3333290"/>
            <a:ext cx="2142764" cy="1535870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88639" y="5569636"/>
            <a:ext cx="4411353" cy="117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</a:rPr>
              <a:t>           на нарушителей законодательства наложено штрафов на сумму </a:t>
            </a:r>
            <a:r>
              <a:rPr lang="ru-RU" altLang="ru-RU" sz="1400" b="1" dirty="0">
                <a:solidFill>
                  <a:srgbClr val="0070C0"/>
                </a:solidFill>
              </a:rPr>
              <a:t>343,2</a:t>
            </a:r>
            <a:r>
              <a:rPr lang="ru-RU" altLang="ru-RU" sz="1400" dirty="0">
                <a:solidFill>
                  <a:srgbClr val="0070C0"/>
                </a:solidFill>
              </a:rPr>
              <a:t> </a:t>
            </a:r>
            <a:r>
              <a:rPr lang="ru-RU" altLang="ru-RU" sz="1400" dirty="0">
                <a:solidFill>
                  <a:srgbClr val="000000"/>
                </a:solidFill>
              </a:rPr>
              <a:t>тыс. руб., взыскано штрафов - на </a:t>
            </a:r>
            <a:r>
              <a:rPr lang="ru-RU" altLang="ru-RU" sz="1400" b="1" dirty="0">
                <a:solidFill>
                  <a:srgbClr val="0070C0"/>
                </a:solidFill>
              </a:rPr>
              <a:t>40,7</a:t>
            </a:r>
            <a:r>
              <a:rPr lang="ru-RU" altLang="ru-RU" sz="1400" dirty="0">
                <a:solidFill>
                  <a:srgbClr val="000000"/>
                </a:solidFill>
              </a:rPr>
              <a:t> тыс. руб., предъявлено исков - на </a:t>
            </a:r>
            <a:r>
              <a:rPr lang="ru-RU" altLang="ru-RU" sz="1400" b="1" dirty="0">
                <a:solidFill>
                  <a:srgbClr val="0070C0"/>
                </a:solidFill>
              </a:rPr>
              <a:t>466,0</a:t>
            </a:r>
            <a:r>
              <a:rPr lang="ru-RU" altLang="ru-RU" sz="1400" dirty="0">
                <a:solidFill>
                  <a:srgbClr val="0070C0"/>
                </a:solidFill>
              </a:rPr>
              <a:t> </a:t>
            </a:r>
            <a:r>
              <a:rPr lang="ru-RU" altLang="ru-RU" sz="1400" dirty="0">
                <a:solidFill>
                  <a:srgbClr val="000000"/>
                </a:solidFill>
              </a:rPr>
              <a:t>тыс. руб., взыскано исков – на </a:t>
            </a:r>
            <a:r>
              <a:rPr lang="ru-RU" altLang="ru-RU" sz="1400" b="1" dirty="0">
                <a:solidFill>
                  <a:srgbClr val="0070C0"/>
                </a:solidFill>
              </a:rPr>
              <a:t>456,0</a:t>
            </a:r>
            <a:r>
              <a:rPr lang="ru-RU" altLang="ru-RU" sz="1400" dirty="0">
                <a:solidFill>
                  <a:srgbClr val="000000"/>
                </a:solidFill>
              </a:rPr>
              <a:t> тыс. руб.</a:t>
            </a:r>
          </a:p>
        </p:txBody>
      </p:sp>
      <p:sp>
        <p:nvSpPr>
          <p:cNvPr id="49" name="Oval 24"/>
          <p:cNvSpPr>
            <a:spLocks noChangeArrowheads="1"/>
          </p:cNvSpPr>
          <p:nvPr/>
        </p:nvSpPr>
        <p:spPr bwMode="auto">
          <a:xfrm>
            <a:off x="151630" y="4926621"/>
            <a:ext cx="249684" cy="223843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sp>
        <p:nvSpPr>
          <p:cNvPr id="50" name="Oval 24"/>
          <p:cNvSpPr>
            <a:spLocks noChangeArrowheads="1"/>
          </p:cNvSpPr>
          <p:nvPr/>
        </p:nvSpPr>
        <p:spPr bwMode="auto">
          <a:xfrm>
            <a:off x="145852" y="5653429"/>
            <a:ext cx="249684" cy="223843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sp>
        <p:nvSpPr>
          <p:cNvPr id="51" name="Oval 24"/>
          <p:cNvSpPr>
            <a:spLocks noChangeArrowheads="1"/>
          </p:cNvSpPr>
          <p:nvPr/>
        </p:nvSpPr>
        <p:spPr bwMode="auto">
          <a:xfrm>
            <a:off x="145852" y="2597554"/>
            <a:ext cx="249684" cy="241796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sp>
        <p:nvSpPr>
          <p:cNvPr id="52" name="Oval 24"/>
          <p:cNvSpPr>
            <a:spLocks noChangeArrowheads="1"/>
          </p:cNvSpPr>
          <p:nvPr/>
        </p:nvSpPr>
        <p:spPr bwMode="auto">
          <a:xfrm>
            <a:off x="152748" y="1825193"/>
            <a:ext cx="249684" cy="241796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sp>
        <p:nvSpPr>
          <p:cNvPr id="53" name="Oval 24"/>
          <p:cNvSpPr>
            <a:spLocks noChangeArrowheads="1"/>
          </p:cNvSpPr>
          <p:nvPr/>
        </p:nvSpPr>
        <p:spPr bwMode="auto">
          <a:xfrm>
            <a:off x="2419386" y="1825193"/>
            <a:ext cx="249684" cy="241796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716016" y="1772816"/>
            <a:ext cx="4089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0070C0"/>
                </a:solidFill>
              </a:rPr>
              <a:t>Динамика численности основных видов охотничьих ресурсов, тыс. особей</a:t>
            </a: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8270110" y="6492875"/>
            <a:ext cx="76638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A69F743-9D54-420E-9ACD-E89599FFFA34}" type="slidenum">
              <a:rPr lang="ru-RU" altLang="ru-RU" sz="1200">
                <a:solidFill>
                  <a:srgbClr val="898989"/>
                </a:solidFill>
                <a:latin typeface="Calibri" pitchFamily="32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ru-RU" altLang="ru-RU" sz="1200" dirty="0">
              <a:solidFill>
                <a:srgbClr val="898989"/>
              </a:solidFill>
              <a:latin typeface="Calibri" pitchFamily="32" charset="0"/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EA5DDAD3-4A9C-4CF2-BFF2-403DF79F352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3031" y="2322016"/>
            <a:ext cx="1926767" cy="1445076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softEdge rad="0"/>
          </a:effectLst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D965F8FF-7048-4618-BCF3-D1172FC5E5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r="10092"/>
          <a:stretch/>
        </p:blipFill>
        <p:spPr>
          <a:xfrm>
            <a:off x="4680705" y="3833250"/>
            <a:ext cx="1908224" cy="1414721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softEdge rad="0"/>
          </a:effectLst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AC505806-88AC-4DCF-A977-91C80422513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3655" t="20778" r="32709"/>
          <a:stretch/>
        </p:blipFill>
        <p:spPr>
          <a:xfrm>
            <a:off x="4671816" y="5301208"/>
            <a:ext cx="1910203" cy="1371101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softEdge rad="0"/>
          </a:effectLst>
        </p:spPr>
      </p:pic>
      <p:sp>
        <p:nvSpPr>
          <p:cNvPr id="77" name="Прямоугольник 4">
            <a:extLst>
              <a:ext uri="{FF2B5EF4-FFF2-40B4-BE49-F238E27FC236}">
                <a16:creationId xmlns:a16="http://schemas.microsoft.com/office/drawing/2014/main" id="{4738FA58-C0D8-4474-9E5D-C09E66792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6768" y="2276872"/>
            <a:ext cx="59663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b="1" dirty="0">
                <a:latin typeface="Arial" panose="020B0604020202020204" pitchFamily="34" charset="0"/>
              </a:rPr>
              <a:t>ЛОСЬ</a:t>
            </a:r>
          </a:p>
        </p:txBody>
      </p:sp>
      <p:sp>
        <p:nvSpPr>
          <p:cNvPr id="78" name="Прямоугольник 4">
            <a:extLst>
              <a:ext uri="{FF2B5EF4-FFF2-40B4-BE49-F238E27FC236}">
                <a16:creationId xmlns:a16="http://schemas.microsoft.com/office/drawing/2014/main" id="{5F15CAC3-967D-4C22-8818-3EB872AF9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8323" y="3789040"/>
            <a:ext cx="67999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b="1" dirty="0">
                <a:latin typeface="Arial" panose="020B0604020202020204" pitchFamily="34" charset="0"/>
              </a:rPr>
              <a:t>КАБАН</a:t>
            </a:r>
          </a:p>
        </p:txBody>
      </p:sp>
      <p:sp>
        <p:nvSpPr>
          <p:cNvPr id="79" name="Прямоугольник 4">
            <a:extLst>
              <a:ext uri="{FF2B5EF4-FFF2-40B4-BE49-F238E27FC236}">
                <a16:creationId xmlns:a16="http://schemas.microsoft.com/office/drawing/2014/main" id="{6A74ED2A-35CC-4016-A499-12939C41A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6886" y="5229200"/>
            <a:ext cx="8964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b="1" dirty="0">
                <a:latin typeface="Arial" panose="020B0604020202020204" pitchFamily="34" charset="0"/>
              </a:rPr>
              <a:t>МЕДВЕДЬ</a:t>
            </a:r>
          </a:p>
        </p:txBody>
      </p:sp>
      <p:graphicFrame>
        <p:nvGraphicFramePr>
          <p:cNvPr id="80" name="Диаграмма 27"/>
          <p:cNvGraphicFramePr>
            <a:graphicFrameLocks/>
          </p:cNvGraphicFramePr>
          <p:nvPr/>
        </p:nvGraphicFramePr>
        <p:xfrm>
          <a:off x="6660232" y="2492896"/>
          <a:ext cx="2376264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1" name="Диаграмма 28"/>
          <p:cNvGraphicFramePr>
            <a:graphicFrameLocks/>
          </p:cNvGraphicFramePr>
          <p:nvPr/>
        </p:nvGraphicFramePr>
        <p:xfrm>
          <a:off x="6660232" y="4005064"/>
          <a:ext cx="2376264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2" name="Диаграмма 29"/>
          <p:cNvGraphicFramePr>
            <a:graphicFrameLocks/>
          </p:cNvGraphicFramePr>
          <p:nvPr/>
        </p:nvGraphicFramePr>
        <p:xfrm>
          <a:off x="6660232" y="5445224"/>
          <a:ext cx="2376264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533869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7020272" y="6453336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A69F743-9D54-420E-9ACD-E89599FFFA34}" type="slidenum">
              <a:rPr lang="ru-RU" altLang="ru-RU" sz="1200">
                <a:solidFill>
                  <a:srgbClr val="898989"/>
                </a:solidFill>
                <a:latin typeface="Calibri" pitchFamily="32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ru-RU" altLang="ru-RU" sz="1200" dirty="0">
              <a:solidFill>
                <a:srgbClr val="898989"/>
              </a:solidFill>
              <a:latin typeface="Calibri" pitchFamily="32" charset="0"/>
            </a:endParaRPr>
          </a:p>
        </p:txBody>
      </p:sp>
      <p:sp>
        <p:nvSpPr>
          <p:cNvPr id="34" name="Freeform 2"/>
          <p:cNvSpPr>
            <a:spLocks noChangeArrowheads="1"/>
          </p:cNvSpPr>
          <p:nvPr/>
        </p:nvSpPr>
        <p:spPr bwMode="auto">
          <a:xfrm>
            <a:off x="1071563" y="1357313"/>
            <a:ext cx="7858005" cy="500062"/>
          </a:xfrm>
          <a:custGeom>
            <a:avLst/>
            <a:gdLst>
              <a:gd name="T0" fmla="*/ 137083 w 7643866"/>
              <a:gd name="T1" fmla="*/ 0 h 357190"/>
              <a:gd name="T2" fmla="*/ 17464004 w 7643866"/>
              <a:gd name="T3" fmla="*/ 0 h 357190"/>
              <a:gd name="T4" fmla="*/ 17601083 w 7643866"/>
              <a:gd name="T5" fmla="*/ 374967941 h 357190"/>
              <a:gd name="T6" fmla="*/ 17601083 w 7643866"/>
              <a:gd name="T7" fmla="*/ 2147483647 h 357190"/>
              <a:gd name="T8" fmla="*/ 0 w 7643866"/>
              <a:gd name="T9" fmla="*/ 2147483647 h 357190"/>
              <a:gd name="T10" fmla="*/ 0 w 7643866"/>
              <a:gd name="T11" fmla="*/ 374967941 h 357190"/>
              <a:gd name="T12" fmla="*/ 40154 w 7643866"/>
              <a:gd name="T13" fmla="*/ 109828568 h 357190"/>
              <a:gd name="T14" fmla="*/ 137083 w 7643866"/>
              <a:gd name="T15" fmla="*/ 0 h 3571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43866"/>
              <a:gd name="T25" fmla="*/ 0 h 357190"/>
              <a:gd name="T26" fmla="*/ 7643866 w 7643866"/>
              <a:gd name="T27" fmla="*/ 357190 h 3571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rgbClr val="FFFFFF"/>
          </a:solidFill>
          <a:ln w="25560">
            <a:solidFill>
              <a:srgbClr val="1737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Freeform 3"/>
          <p:cNvSpPr>
            <a:spLocks noChangeArrowheads="1"/>
          </p:cNvSpPr>
          <p:nvPr/>
        </p:nvSpPr>
        <p:spPr bwMode="auto">
          <a:xfrm>
            <a:off x="1071563" y="714375"/>
            <a:ext cx="7871246" cy="500063"/>
          </a:xfrm>
          <a:custGeom>
            <a:avLst/>
            <a:gdLst>
              <a:gd name="T0" fmla="*/ 137083 w 7643866"/>
              <a:gd name="T1" fmla="*/ 0 h 357190"/>
              <a:gd name="T2" fmla="*/ 17464004 w 7643866"/>
              <a:gd name="T3" fmla="*/ 0 h 357190"/>
              <a:gd name="T4" fmla="*/ 17601083 w 7643866"/>
              <a:gd name="T5" fmla="*/ 374989658 h 357190"/>
              <a:gd name="T6" fmla="*/ 17601083 w 7643866"/>
              <a:gd name="T7" fmla="*/ 2147483647 h 357190"/>
              <a:gd name="T8" fmla="*/ 0 w 7643866"/>
              <a:gd name="T9" fmla="*/ 2147483647 h 357190"/>
              <a:gd name="T10" fmla="*/ 0 w 7643866"/>
              <a:gd name="T11" fmla="*/ 374989658 h 357190"/>
              <a:gd name="T12" fmla="*/ 40154 w 7643866"/>
              <a:gd name="T13" fmla="*/ 109836762 h 357190"/>
              <a:gd name="T14" fmla="*/ 137083 w 7643866"/>
              <a:gd name="T15" fmla="*/ 0 h 3571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43866"/>
              <a:gd name="T25" fmla="*/ 0 h 357190"/>
              <a:gd name="T26" fmla="*/ 7643866 w 7643866"/>
              <a:gd name="T27" fmla="*/ 357190 h 3571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rgbClr val="FFFFFF"/>
          </a:solidFill>
          <a:ln w="25560">
            <a:solidFill>
              <a:srgbClr val="1737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107950" y="815975"/>
            <a:ext cx="935038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000" b="1">
                <a:solidFill>
                  <a:srgbClr val="17375E"/>
                </a:solidFill>
                <a:latin typeface="Calibri" pitchFamily="32" charset="0"/>
              </a:rPr>
              <a:t>Цель</a:t>
            </a: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107950" y="1458913"/>
            <a:ext cx="12954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000" b="1">
                <a:solidFill>
                  <a:srgbClr val="17375E"/>
                </a:solidFill>
                <a:latin typeface="Calibri" pitchFamily="32" charset="0"/>
              </a:rPr>
              <a:t>Задача</a:t>
            </a:r>
          </a:p>
        </p:txBody>
      </p:sp>
      <p:sp>
        <p:nvSpPr>
          <p:cNvPr id="42" name="Line 8"/>
          <p:cNvSpPr>
            <a:spLocks noChangeShapeType="1"/>
          </p:cNvSpPr>
          <p:nvPr/>
        </p:nvSpPr>
        <p:spPr bwMode="auto">
          <a:xfrm>
            <a:off x="177733" y="1223298"/>
            <a:ext cx="720725" cy="3175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" name="Line 9"/>
          <p:cNvSpPr>
            <a:spLocks noChangeShapeType="1"/>
          </p:cNvSpPr>
          <p:nvPr/>
        </p:nvSpPr>
        <p:spPr bwMode="auto">
          <a:xfrm>
            <a:off x="138906" y="1845407"/>
            <a:ext cx="865188" cy="1588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1143000" y="714375"/>
            <a:ext cx="771525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ts val="1588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>
                <a:solidFill>
                  <a:srgbClr val="000000"/>
                </a:solidFill>
                <a:latin typeface="Calibri" pitchFamily="32" charset="0"/>
              </a:rPr>
              <a:t>повышение уровня экологической безопасности и рациональное использование природных ресурсов</a:t>
            </a:r>
          </a:p>
          <a:p>
            <a:pPr>
              <a:lnSpc>
                <a:spcPts val="1588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6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1143000" y="1357313"/>
            <a:ext cx="7143750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>
                <a:solidFill>
                  <a:srgbClr val="000000"/>
                </a:solidFill>
                <a:latin typeface="Calibri" pitchFamily="32" charset="0"/>
              </a:rPr>
              <a:t>уменьшение негативного воздействия отходов на окружающую среду</a:t>
            </a:r>
          </a:p>
          <a:p>
            <a:pPr>
              <a:lnSpc>
                <a:spcPts val="1588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6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6" name="Freeform 12"/>
          <p:cNvSpPr>
            <a:spLocks noChangeArrowheads="1"/>
          </p:cNvSpPr>
          <p:nvPr/>
        </p:nvSpPr>
        <p:spPr bwMode="auto">
          <a:xfrm>
            <a:off x="6229231" y="1989604"/>
            <a:ext cx="2700337" cy="857250"/>
          </a:xfrm>
          <a:custGeom>
            <a:avLst/>
            <a:gdLst>
              <a:gd name="T0" fmla="*/ 6673 w 2357437"/>
              <a:gd name="T1" fmla="*/ 0 h 642938"/>
              <a:gd name="T2" fmla="*/ 146794 w 2357437"/>
              <a:gd name="T3" fmla="*/ 0 h 642938"/>
              <a:gd name="T4" fmla="*/ 146794 w 2357437"/>
              <a:gd name="T5" fmla="*/ 0 h 642938"/>
              <a:gd name="T6" fmla="*/ 146794 w 2357437"/>
              <a:gd name="T7" fmla="*/ 9514125 h 642938"/>
              <a:gd name="T8" fmla="*/ 140121 w 2357437"/>
              <a:gd name="T9" fmla="*/ 11416963 h 642938"/>
              <a:gd name="T10" fmla="*/ 0 w 2357437"/>
              <a:gd name="T11" fmla="*/ 11416963 h 642938"/>
              <a:gd name="T12" fmla="*/ 0 w 2357437"/>
              <a:gd name="T13" fmla="*/ 11416963 h 642938"/>
              <a:gd name="T14" fmla="*/ 0 w 2357437"/>
              <a:gd name="T15" fmla="*/ 1902870 h 642938"/>
              <a:gd name="T16" fmla="*/ 6673 w 2357437"/>
              <a:gd name="T17" fmla="*/ 0 h 6429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57437"/>
              <a:gd name="T28" fmla="*/ 0 h 642938"/>
              <a:gd name="T29" fmla="*/ 2357437 w 2357437"/>
              <a:gd name="T30" fmla="*/ 642938 h 64293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57437" h="642938">
                <a:moveTo>
                  <a:pt x="107158" y="0"/>
                </a:moveTo>
                <a:lnTo>
                  <a:pt x="2357437" y="0"/>
                </a:lnTo>
                <a:lnTo>
                  <a:pt x="2357437" y="535780"/>
                </a:lnTo>
                <a:cubicBezTo>
                  <a:pt x="2357437" y="594962"/>
                  <a:pt x="2309461" y="642938"/>
                  <a:pt x="2250279" y="642938"/>
                </a:cubicBezTo>
                <a:lnTo>
                  <a:pt x="0" y="642938"/>
                </a:lnTo>
                <a:lnTo>
                  <a:pt x="0" y="107158"/>
                </a:lnTo>
                <a:cubicBezTo>
                  <a:pt x="0" y="47976"/>
                  <a:pt x="47976" y="0"/>
                  <a:pt x="107158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17375E">
                <a:alpha val="7294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6229232" y="1989605"/>
            <a:ext cx="2700336" cy="10486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  <a:t>Создано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  <a:t>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  <a:cs typeface="Times New Roman" pitchFamily="16" charset="0"/>
              </a:rPr>
              <a:t>568</a:t>
            </a:r>
            <a:r>
              <a:rPr lang="ru-RU" altLang="ru-RU" sz="1600" dirty="0">
                <a:solidFill>
                  <a:srgbClr val="0070C0"/>
                </a:solidFill>
                <a:latin typeface="Calibri" pitchFamily="32" charset="0"/>
                <a:cs typeface="Times New Roman" pitchFamily="16" charset="0"/>
              </a:rPr>
              <a:t> </a:t>
            </a: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  <a:t>площадок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  <a:t>накопления ТКО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dirty="0">
                <a:solidFill>
                  <a:srgbClr val="000000"/>
                </a:solidFill>
                <a:cs typeface="Times New Roman" pitchFamily="16" charset="0"/>
              </a:rPr>
              <a:t> </a:t>
            </a:r>
          </a:p>
        </p:txBody>
      </p:sp>
      <p:sp>
        <p:nvSpPr>
          <p:cNvPr id="50" name="AutoShape 18"/>
          <p:cNvSpPr>
            <a:spLocks noChangeArrowheads="1"/>
          </p:cNvSpPr>
          <p:nvPr/>
        </p:nvSpPr>
        <p:spPr bwMode="auto">
          <a:xfrm>
            <a:off x="142874" y="4714251"/>
            <a:ext cx="5869162" cy="497905"/>
          </a:xfrm>
          <a:custGeom>
            <a:avLst/>
            <a:gdLst>
              <a:gd name="T0" fmla="*/ 138457 w 2714625"/>
              <a:gd name="T1" fmla="*/ 0 h 857250"/>
              <a:gd name="T2" fmla="*/ 2630603 w 2714625"/>
              <a:gd name="T3" fmla="*/ 0 h 857250"/>
              <a:gd name="T4" fmla="*/ 2630603 w 2714625"/>
              <a:gd name="T5" fmla="*/ 0 h 857250"/>
              <a:gd name="T6" fmla="*/ 2630603 w 2714625"/>
              <a:gd name="T7" fmla="*/ 3055294 h 857250"/>
              <a:gd name="T8" fmla="*/ 2492149 w 2714625"/>
              <a:gd name="T9" fmla="*/ 3666365 h 857250"/>
              <a:gd name="T10" fmla="*/ 0 w 2714625"/>
              <a:gd name="T11" fmla="*/ 3666365 h 857250"/>
              <a:gd name="T12" fmla="*/ 0 w 2714625"/>
              <a:gd name="T13" fmla="*/ 3666365 h 857250"/>
              <a:gd name="T14" fmla="*/ 0 w 2714625"/>
              <a:gd name="T15" fmla="*/ 611075 h 857250"/>
              <a:gd name="T16" fmla="*/ 138457 w 2714625"/>
              <a:gd name="T17" fmla="*/ 0 h 857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714625"/>
              <a:gd name="T28" fmla="*/ 0 h 857250"/>
              <a:gd name="T29" fmla="*/ 2714625 w 2714625"/>
              <a:gd name="T30" fmla="*/ 857250 h 8572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714625" h="857250">
                <a:moveTo>
                  <a:pt x="142878" y="0"/>
                </a:moveTo>
                <a:lnTo>
                  <a:pt x="2714625" y="0"/>
                </a:lnTo>
                <a:lnTo>
                  <a:pt x="2714625" y="714372"/>
                </a:lnTo>
                <a:cubicBezTo>
                  <a:pt x="2714625" y="793281"/>
                  <a:pt x="2650656" y="857250"/>
                  <a:pt x="2571747" y="857250"/>
                </a:cubicBezTo>
                <a:lnTo>
                  <a:pt x="0" y="857250"/>
                </a:lnTo>
                <a:lnTo>
                  <a:pt x="0" y="142878"/>
                </a:lnTo>
                <a:cubicBezTo>
                  <a:pt x="0" y="63969"/>
                  <a:pt x="63969" y="0"/>
                  <a:pt x="142878" y="0"/>
                </a:cubicBezTo>
                <a:close/>
              </a:path>
            </a:pathLst>
          </a:custGeom>
          <a:solidFill>
            <a:srgbClr val="FFFFFF"/>
          </a:solidFill>
          <a:ln w="19050" cap="sq">
            <a:solidFill>
              <a:srgbClr val="17375E">
                <a:alpha val="72940"/>
              </a:srgbClr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>
                <a:solidFill>
                  <a:srgbClr val="FFFFFF"/>
                </a:solidFill>
                <a:latin typeface="Calibri" pitchFamily="32" charset="0"/>
              </a:rPr>
              <a:t>8,376943</a:t>
            </a:r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142875" y="4642243"/>
            <a:ext cx="5725270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принято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</a:rPr>
              <a:t>25,3</a:t>
            </a: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 тыс. штук ртутьсодержащих ламп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</a:rPr>
              <a:t>68,5</a:t>
            </a: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 тыс. штук батареек</a:t>
            </a:r>
          </a:p>
        </p:txBody>
      </p:sp>
      <p:sp>
        <p:nvSpPr>
          <p:cNvPr id="52" name="AutoShape 23"/>
          <p:cNvSpPr>
            <a:spLocks noChangeArrowheads="1"/>
          </p:cNvSpPr>
          <p:nvPr/>
        </p:nvSpPr>
        <p:spPr bwMode="auto">
          <a:xfrm>
            <a:off x="190798" y="1988840"/>
            <a:ext cx="5821362" cy="857250"/>
          </a:xfrm>
          <a:custGeom>
            <a:avLst/>
            <a:gdLst>
              <a:gd name="T0" fmla="*/ 10160112 w 2928937"/>
              <a:gd name="T1" fmla="*/ 0 h 857250"/>
              <a:gd name="T2" fmla="*/ 208277991 w 2928937"/>
              <a:gd name="T3" fmla="*/ 0 h 857250"/>
              <a:gd name="T4" fmla="*/ 208277991 w 2928937"/>
              <a:gd name="T5" fmla="*/ 0 h 857250"/>
              <a:gd name="T6" fmla="*/ 208277991 w 2928937"/>
              <a:gd name="T7" fmla="*/ 20246035 h 857250"/>
              <a:gd name="T8" fmla="*/ 198117267 w 2928937"/>
              <a:gd name="T9" fmla="*/ 24295359 h 857250"/>
              <a:gd name="T10" fmla="*/ 0 w 2928937"/>
              <a:gd name="T11" fmla="*/ 24295359 h 857250"/>
              <a:gd name="T12" fmla="*/ 0 w 2928937"/>
              <a:gd name="T13" fmla="*/ 24295359 h 857250"/>
              <a:gd name="T14" fmla="*/ 0 w 2928937"/>
              <a:gd name="T15" fmla="*/ 4049304 h 857250"/>
              <a:gd name="T16" fmla="*/ 10160112 w 2928937"/>
              <a:gd name="T17" fmla="*/ 0 h 857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28937"/>
              <a:gd name="T28" fmla="*/ 0 h 857250"/>
              <a:gd name="T29" fmla="*/ 2928937 w 2928937"/>
              <a:gd name="T30" fmla="*/ 857250 h 8572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28937" h="857250">
                <a:moveTo>
                  <a:pt x="142878" y="0"/>
                </a:moveTo>
                <a:lnTo>
                  <a:pt x="2928937" y="0"/>
                </a:lnTo>
                <a:lnTo>
                  <a:pt x="2928937" y="714372"/>
                </a:lnTo>
                <a:cubicBezTo>
                  <a:pt x="2928937" y="793281"/>
                  <a:pt x="2864968" y="857250"/>
                  <a:pt x="2786059" y="857250"/>
                </a:cubicBezTo>
                <a:lnTo>
                  <a:pt x="0" y="857250"/>
                </a:lnTo>
                <a:lnTo>
                  <a:pt x="0" y="142878"/>
                </a:lnTo>
                <a:cubicBezTo>
                  <a:pt x="0" y="63969"/>
                  <a:pt x="63969" y="0"/>
                  <a:pt x="142878" y="0"/>
                </a:cubicBezTo>
                <a:close/>
              </a:path>
            </a:pathLst>
          </a:custGeom>
          <a:solidFill>
            <a:srgbClr val="FFFFFF"/>
          </a:solidFill>
          <a:ln w="19050" cap="sq">
            <a:solidFill>
              <a:srgbClr val="17375E">
                <a:alpha val="72940"/>
              </a:srgbClr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>
                <a:solidFill>
                  <a:srgbClr val="FFFFFF"/>
                </a:solidFill>
                <a:latin typeface="Calibri" pitchFamily="32" charset="0"/>
              </a:rPr>
              <a:t>общей площадью 8,376943 га</a:t>
            </a:r>
          </a:p>
        </p:txBody>
      </p:sp>
      <p:pic>
        <p:nvPicPr>
          <p:cNvPr id="53" name="Picture 24"/>
          <p:cNvPicPr>
            <a:picLocks noChangeAspect="1" noChangeArrowheads="1"/>
          </p:cNvPicPr>
          <p:nvPr/>
        </p:nvPicPr>
        <p:blipFill>
          <a:blip r:embed="rId3" cstate="print"/>
          <a:srcRect t="7692" b="3845"/>
          <a:stretch>
            <a:fillRect/>
          </a:stretch>
        </p:blipFill>
        <p:spPr bwMode="auto">
          <a:xfrm>
            <a:off x="200575" y="2933756"/>
            <a:ext cx="2762042" cy="1630755"/>
          </a:xfrm>
          <a:prstGeom prst="rect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pic>
      <p:sp>
        <p:nvSpPr>
          <p:cNvPr id="54" name="Text Box 25"/>
          <p:cNvSpPr txBox="1">
            <a:spLocks noChangeArrowheads="1"/>
          </p:cNvSpPr>
          <p:nvPr/>
        </p:nvSpPr>
        <p:spPr bwMode="auto">
          <a:xfrm>
            <a:off x="190798" y="1988840"/>
            <a:ext cx="5821238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обеспечено транспортирование отходов,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приобретена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</a:rPr>
              <a:t>1 </a:t>
            </a:r>
            <a:r>
              <a:rPr lang="ru-RU" altLang="ru-RU" sz="1600" dirty="0">
                <a:solidFill>
                  <a:schemeClr val="tx1"/>
                </a:solidFill>
                <a:latin typeface="Calibri" pitchFamily="32" charset="0"/>
              </a:rPr>
              <a:t>единица специализированной техники,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dirty="0">
                <a:solidFill>
                  <a:schemeClr val="tx1"/>
                </a:solidFill>
                <a:latin typeface="Calibri" pitchFamily="32" charset="0"/>
              </a:rPr>
              <a:t>закуплено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</a:rPr>
              <a:t>1451</a:t>
            </a:r>
            <a:r>
              <a:rPr lang="ru-RU" altLang="ru-RU" sz="1600" dirty="0">
                <a:solidFill>
                  <a:schemeClr val="tx1"/>
                </a:solidFill>
                <a:latin typeface="Calibri" pitchFamily="32" charset="0"/>
              </a:rPr>
              <a:t> контейнер</a:t>
            </a:r>
          </a:p>
        </p:txBody>
      </p:sp>
      <p:sp>
        <p:nvSpPr>
          <p:cNvPr id="55" name="Line 4"/>
          <p:cNvSpPr>
            <a:spLocks noChangeShapeType="1"/>
          </p:cNvSpPr>
          <p:nvPr/>
        </p:nvSpPr>
        <p:spPr bwMode="auto">
          <a:xfrm>
            <a:off x="357188" y="571500"/>
            <a:ext cx="8464550" cy="1588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142875" y="142875"/>
            <a:ext cx="8856663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000" b="1">
                <a:solidFill>
                  <a:srgbClr val="17375E"/>
                </a:solidFill>
                <a:latin typeface="Calibri" pitchFamily="32" charset="0"/>
              </a:rPr>
              <a:t>Основные результаты реализации государственной программы в 2023 году</a:t>
            </a:r>
          </a:p>
        </p:txBody>
      </p:sp>
      <p:pic>
        <p:nvPicPr>
          <p:cNvPr id="59" name="Picture 16"/>
          <p:cNvPicPr>
            <a:picLocks noChangeAspect="1" noChangeArrowheads="1"/>
          </p:cNvPicPr>
          <p:nvPr/>
        </p:nvPicPr>
        <p:blipFill>
          <a:blip r:embed="rId4" cstate="print"/>
          <a:srcRect l="9068" t="11395" r="12711" b="7605"/>
          <a:stretch>
            <a:fillRect/>
          </a:stretch>
        </p:blipFill>
        <p:spPr bwMode="auto">
          <a:xfrm>
            <a:off x="6228184" y="2941320"/>
            <a:ext cx="2700337" cy="1643063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0" name="Oval 48"/>
          <p:cNvSpPr>
            <a:spLocks noChangeArrowheads="1"/>
          </p:cNvSpPr>
          <p:nvPr/>
        </p:nvSpPr>
        <p:spPr bwMode="auto">
          <a:xfrm>
            <a:off x="6229232" y="1989604"/>
            <a:ext cx="287338" cy="287337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>
                <a:solidFill>
                  <a:srgbClr val="C00000"/>
                </a:solidFill>
                <a:latin typeface="Calibri" pitchFamily="32" charset="0"/>
              </a:rPr>
              <a:t> </a:t>
            </a:r>
          </a:p>
        </p:txBody>
      </p:sp>
      <p:sp>
        <p:nvSpPr>
          <p:cNvPr id="61" name="Oval 48"/>
          <p:cNvSpPr>
            <a:spLocks noChangeArrowheads="1"/>
          </p:cNvSpPr>
          <p:nvPr/>
        </p:nvSpPr>
        <p:spPr bwMode="auto">
          <a:xfrm>
            <a:off x="180083" y="1988840"/>
            <a:ext cx="287337" cy="287337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</a:rPr>
              <a:t> </a:t>
            </a:r>
          </a:p>
        </p:txBody>
      </p:sp>
      <p:sp>
        <p:nvSpPr>
          <p:cNvPr id="63" name="Oval 48"/>
          <p:cNvSpPr>
            <a:spLocks noChangeArrowheads="1"/>
          </p:cNvSpPr>
          <p:nvPr/>
        </p:nvSpPr>
        <p:spPr bwMode="auto">
          <a:xfrm>
            <a:off x="142875" y="4714251"/>
            <a:ext cx="287338" cy="287337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</a:rPr>
              <a:t> </a:t>
            </a:r>
          </a:p>
        </p:txBody>
      </p:sp>
      <p:pic>
        <p:nvPicPr>
          <p:cNvPr id="2" name="Picture 2" descr="C:\Users\Nekrasova\Desktop\отчет за 2019 год\от специалистов\rtutnyelampy.jpg">
            <a:extLst>
              <a:ext uri="{FF2B5EF4-FFF2-40B4-BE49-F238E27FC236}">
                <a16:creationId xmlns:a16="http://schemas.microsoft.com/office/drawing/2014/main" id="{703253F4-CA6F-A743-D941-2285B1822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4" y="5350047"/>
            <a:ext cx="1983544" cy="1313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Picture 3" descr="C:\Users\Nekrasova\Desktop\отчет за 2019 год\от специалистов\scale_1200.jpg">
            <a:extLst>
              <a:ext uri="{FF2B5EF4-FFF2-40B4-BE49-F238E27FC236}">
                <a16:creationId xmlns:a16="http://schemas.microsoft.com/office/drawing/2014/main" id="{3A427BEE-24D7-F9BE-221C-43F7A7F23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78221" y="5350047"/>
            <a:ext cx="2033815" cy="13227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FDBDC9-A94F-5B90-F0B9-5D218149A98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06"/>
          <a:stretch/>
        </p:blipFill>
        <p:spPr>
          <a:xfrm>
            <a:off x="6228185" y="4683785"/>
            <a:ext cx="2700336" cy="1969085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6C61F5-C515-31F1-D431-F28F1D6D77E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72"/>
          <a:stretch/>
        </p:blipFill>
        <p:spPr>
          <a:xfrm>
            <a:off x="2195735" y="5350047"/>
            <a:ext cx="1641737" cy="1350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67FADB-E163-1830-2F09-A2FE0F7EE8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103" y="2933756"/>
            <a:ext cx="2926933" cy="16629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C516598-B926-D298-7B7E-531D7BFC51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/>
          <a:stretch/>
        </p:blipFill>
        <p:spPr>
          <a:xfrm>
            <a:off x="251520" y="2467498"/>
            <a:ext cx="2747217" cy="1864134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Freeform 2"/>
          <p:cNvSpPr>
            <a:spLocks noChangeArrowheads="1"/>
          </p:cNvSpPr>
          <p:nvPr/>
        </p:nvSpPr>
        <p:spPr bwMode="auto">
          <a:xfrm>
            <a:off x="1083474" y="1295935"/>
            <a:ext cx="7893050" cy="500062"/>
          </a:xfrm>
          <a:custGeom>
            <a:avLst/>
            <a:gdLst>
              <a:gd name="T0" fmla="*/ 113081 w 7643866"/>
              <a:gd name="T1" fmla="*/ 0 h 357190"/>
              <a:gd name="T2" fmla="*/ 14406316 w 7643866"/>
              <a:gd name="T3" fmla="*/ 0 h 357190"/>
              <a:gd name="T4" fmla="*/ 14519398 w 7643866"/>
              <a:gd name="T5" fmla="*/ 49802064 h 357190"/>
              <a:gd name="T6" fmla="*/ 14519398 w 7643866"/>
              <a:gd name="T7" fmla="*/ 298805710 h 357190"/>
              <a:gd name="T8" fmla="*/ 0 w 7643866"/>
              <a:gd name="T9" fmla="*/ 298805710 h 357190"/>
              <a:gd name="T10" fmla="*/ 0 w 7643866"/>
              <a:gd name="T11" fmla="*/ 49802064 h 357190"/>
              <a:gd name="T12" fmla="*/ 33123 w 7643866"/>
              <a:gd name="T13" fmla="*/ 14587089 h 357190"/>
              <a:gd name="T14" fmla="*/ 113081 w 7643866"/>
              <a:gd name="T15" fmla="*/ 0 h 3571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43866"/>
              <a:gd name="T25" fmla="*/ 0 h 357190"/>
              <a:gd name="T26" fmla="*/ 7643866 w 7643866"/>
              <a:gd name="T27" fmla="*/ 357190 h 3571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rgbClr val="FFFFFF"/>
          </a:solidFill>
          <a:ln w="25560">
            <a:solidFill>
              <a:srgbClr val="1737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Freeform 3"/>
          <p:cNvSpPr>
            <a:spLocks noChangeArrowheads="1"/>
          </p:cNvSpPr>
          <p:nvPr/>
        </p:nvSpPr>
        <p:spPr bwMode="auto">
          <a:xfrm>
            <a:off x="1071563" y="692696"/>
            <a:ext cx="7893050" cy="500063"/>
          </a:xfrm>
          <a:custGeom>
            <a:avLst/>
            <a:gdLst>
              <a:gd name="T0" fmla="*/ 113081 w 7643866"/>
              <a:gd name="T1" fmla="*/ 0 h 357190"/>
              <a:gd name="T2" fmla="*/ 14406316 w 7643866"/>
              <a:gd name="T3" fmla="*/ 0 h 357190"/>
              <a:gd name="T4" fmla="*/ 14519398 w 7643866"/>
              <a:gd name="T5" fmla="*/ 49804404 h 357190"/>
              <a:gd name="T6" fmla="*/ 14519398 w 7643866"/>
              <a:gd name="T7" fmla="*/ 298817776 h 357190"/>
              <a:gd name="T8" fmla="*/ 0 w 7643866"/>
              <a:gd name="T9" fmla="*/ 298817776 h 357190"/>
              <a:gd name="T10" fmla="*/ 0 w 7643866"/>
              <a:gd name="T11" fmla="*/ 49804404 h 357190"/>
              <a:gd name="T12" fmla="*/ 33123 w 7643866"/>
              <a:gd name="T13" fmla="*/ 14588003 h 357190"/>
              <a:gd name="T14" fmla="*/ 113081 w 7643866"/>
              <a:gd name="T15" fmla="*/ 0 h 3571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43866"/>
              <a:gd name="T25" fmla="*/ 0 h 357190"/>
              <a:gd name="T26" fmla="*/ 7643866 w 7643866"/>
              <a:gd name="T27" fmla="*/ 357190 h 3571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rgbClr val="FFFFFF"/>
          </a:solidFill>
          <a:ln w="25560">
            <a:solidFill>
              <a:srgbClr val="1737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7950" y="794296"/>
            <a:ext cx="9350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b="1">
                <a:solidFill>
                  <a:srgbClr val="17375E"/>
                </a:solidFill>
                <a:latin typeface="Calibri" pitchFamily="32" charset="0"/>
              </a:rPr>
              <a:t>Цель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9861" y="1397535"/>
            <a:ext cx="12954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b="1">
                <a:solidFill>
                  <a:srgbClr val="17375E"/>
                </a:solidFill>
                <a:latin typeface="Calibri" pitchFamily="32" charset="0"/>
              </a:rPr>
              <a:t>Задача</a:t>
            </a: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214313" y="1192759"/>
            <a:ext cx="720725" cy="3175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137874" y="1787743"/>
            <a:ext cx="865188" cy="1588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143000" y="692696"/>
            <a:ext cx="771525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ts val="1588"/>
              </a:lnSpc>
              <a:buClrTx/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Calibri" pitchFamily="32" charset="0"/>
              </a:rPr>
              <a:t>повышение уровня экологической безопасности и рациональное использование природных ресурсов</a:t>
            </a:r>
          </a:p>
          <a:p>
            <a:pPr eaLnBrk="1" hangingPunct="1">
              <a:lnSpc>
                <a:spcPts val="1588"/>
              </a:lnSpc>
              <a:buClrTx/>
              <a:buFontTx/>
              <a:buNone/>
            </a:pPr>
            <a:endParaRPr lang="ru-RU" altLang="ru-RU" sz="16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154911" y="1295935"/>
            <a:ext cx="7143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Calibri" pitchFamily="32" charset="0"/>
              </a:rPr>
              <a:t>уменьшение негативного воздействия отходов на окружающую среду</a:t>
            </a:r>
          </a:p>
          <a:p>
            <a:pPr eaLnBrk="1" hangingPunct="1">
              <a:lnSpc>
                <a:spcPts val="1588"/>
              </a:lnSpc>
              <a:buClrTx/>
              <a:buFontTx/>
              <a:buNone/>
            </a:pPr>
            <a:endParaRPr lang="ru-RU" altLang="ru-RU" sz="16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auto">
          <a:xfrm flipH="1" flipV="1">
            <a:off x="222132" y="4581126"/>
            <a:ext cx="2837697" cy="1944218"/>
          </a:xfrm>
          <a:custGeom>
            <a:avLst/>
            <a:gdLst>
              <a:gd name="T0" fmla="*/ 914608 w 2928937"/>
              <a:gd name="T1" fmla="*/ 0 h 857250"/>
              <a:gd name="T2" fmla="*/ 18749090 w 2928937"/>
              <a:gd name="T3" fmla="*/ 0 h 857250"/>
              <a:gd name="T4" fmla="*/ 18749090 w 2928937"/>
              <a:gd name="T5" fmla="*/ 0 h 857250"/>
              <a:gd name="T6" fmla="*/ 18749090 w 2928937"/>
              <a:gd name="T7" fmla="*/ 8180968 h 857250"/>
              <a:gd name="T8" fmla="*/ 17834444 w 2928937"/>
              <a:gd name="T9" fmla="*/ 9817209 h 857250"/>
              <a:gd name="T10" fmla="*/ 0 w 2928937"/>
              <a:gd name="T11" fmla="*/ 9817209 h 857250"/>
              <a:gd name="T12" fmla="*/ 0 w 2928937"/>
              <a:gd name="T13" fmla="*/ 9817209 h 857250"/>
              <a:gd name="T14" fmla="*/ 0 w 2928937"/>
              <a:gd name="T15" fmla="*/ 1636232 h 857250"/>
              <a:gd name="T16" fmla="*/ 914608 w 2928937"/>
              <a:gd name="T17" fmla="*/ 0 h 857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28937"/>
              <a:gd name="T28" fmla="*/ 0 h 857250"/>
              <a:gd name="T29" fmla="*/ 2928937 w 2928937"/>
              <a:gd name="T30" fmla="*/ 857250 h 8572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28937" h="857250">
                <a:moveTo>
                  <a:pt x="142878" y="0"/>
                </a:moveTo>
                <a:lnTo>
                  <a:pt x="2928937" y="0"/>
                </a:lnTo>
                <a:lnTo>
                  <a:pt x="2928937" y="714372"/>
                </a:lnTo>
                <a:cubicBezTo>
                  <a:pt x="2928937" y="793281"/>
                  <a:pt x="2864968" y="857250"/>
                  <a:pt x="2786059" y="857250"/>
                </a:cubicBezTo>
                <a:lnTo>
                  <a:pt x="0" y="857250"/>
                </a:lnTo>
                <a:lnTo>
                  <a:pt x="0" y="142878"/>
                </a:lnTo>
                <a:cubicBezTo>
                  <a:pt x="0" y="63969"/>
                  <a:pt x="63969" y="0"/>
                  <a:pt x="142878" y="0"/>
                </a:cubicBezTo>
                <a:close/>
              </a:path>
            </a:pathLst>
          </a:custGeom>
          <a:solidFill>
            <a:srgbClr val="FFFFFF"/>
          </a:solidFill>
          <a:ln w="19050" cap="sq">
            <a:solidFill>
              <a:srgbClr val="17375E">
                <a:alpha val="72940"/>
              </a:srgbClr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dirty="0">
                <a:solidFill>
                  <a:srgbClr val="FFFFFF"/>
                </a:solidFill>
                <a:latin typeface="Calibri" pitchFamily="32" charset="0"/>
              </a:rPr>
              <a:t>общей площадью 8,376943 га</a:t>
            </a: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357188" y="571500"/>
            <a:ext cx="8464550" cy="1588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42875" y="142875"/>
            <a:ext cx="88566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000" b="1" dirty="0">
                <a:solidFill>
                  <a:srgbClr val="17375E"/>
                </a:solidFill>
                <a:latin typeface="Calibri" pitchFamily="32" charset="0"/>
              </a:rPr>
              <a:t>Основные результаты реализации государственной программы в 2023 году</a:t>
            </a:r>
          </a:p>
        </p:txBody>
      </p:sp>
      <p:sp>
        <p:nvSpPr>
          <p:cNvPr id="20" name="Oval 48"/>
          <p:cNvSpPr>
            <a:spLocks noChangeArrowheads="1"/>
          </p:cNvSpPr>
          <p:nvPr/>
        </p:nvSpPr>
        <p:spPr bwMode="auto">
          <a:xfrm>
            <a:off x="243707" y="4581477"/>
            <a:ext cx="287337" cy="287337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 flipH="1">
            <a:off x="137872" y="4509120"/>
            <a:ext cx="2921960" cy="206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Calibri" pitchFamily="32" charset="0"/>
              </a:rPr>
              <a:t>в ходе рейдовых 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Calibri" pitchFamily="32" charset="0"/>
              </a:rPr>
              <a:t>мероприятий выявлено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</a:rPr>
              <a:t>464</a:t>
            </a: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ru-RU" altLang="ru-RU" sz="1600" dirty="0">
                <a:solidFill>
                  <a:schemeClr val="tx1"/>
                </a:solidFill>
                <a:latin typeface="Calibri" pitchFamily="32" charset="0"/>
              </a:rPr>
              <a:t>несанкционированные свалки (в т.ч. с навалами) общей площадью</a:t>
            </a:r>
            <a:r>
              <a:rPr lang="ru-RU" altLang="ru-RU" sz="1600" dirty="0">
                <a:solidFill>
                  <a:srgbClr val="FF0000"/>
                </a:solidFill>
                <a:latin typeface="Calibri" pitchFamily="32" charset="0"/>
              </a:rPr>
              <a:t>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</a:rPr>
              <a:t>27,35</a:t>
            </a:r>
            <a:r>
              <a:rPr lang="ru-RU" altLang="ru-RU" sz="1600" b="1" dirty="0">
                <a:solidFill>
                  <a:srgbClr val="FF0000"/>
                </a:solidFill>
                <a:latin typeface="Calibri" pitchFamily="32" charset="0"/>
              </a:rPr>
              <a:t> </a:t>
            </a:r>
            <a:r>
              <a:rPr lang="ru-RU" altLang="ru-RU" sz="1600" dirty="0">
                <a:solidFill>
                  <a:schemeClr val="tx1"/>
                </a:solidFill>
                <a:latin typeface="Calibri" pitchFamily="32" charset="0"/>
              </a:rPr>
              <a:t>га</a:t>
            </a: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, 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ликвидировано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</a:rPr>
              <a:t>435</a:t>
            </a: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 свалок 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(в т.ч. с навалами), площадью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</a:rPr>
              <a:t>40,83</a:t>
            </a:r>
            <a:r>
              <a:rPr lang="ru-RU" altLang="ru-RU" sz="1600" b="1" dirty="0">
                <a:solidFill>
                  <a:srgbClr val="FF0000"/>
                </a:solidFill>
                <a:latin typeface="Calibri" pitchFamily="32" charset="0"/>
              </a:rPr>
              <a:t> </a:t>
            </a:r>
            <a:r>
              <a:rPr lang="ru-RU" altLang="ru-RU" sz="1600" dirty="0">
                <a:solidFill>
                  <a:schemeClr val="tx1"/>
                </a:solidFill>
                <a:latin typeface="Calibri" pitchFamily="32" charset="0"/>
              </a:rPr>
              <a:t>га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7010432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A69F743-9D54-420E-9ACD-E89599FFFA34}" type="slidenum">
              <a:rPr lang="ru-RU" altLang="ru-RU" sz="1200">
                <a:solidFill>
                  <a:srgbClr val="898989"/>
                </a:solidFill>
                <a:latin typeface="Calibri" pitchFamily="32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ru-RU" altLang="ru-RU" sz="1200" dirty="0">
              <a:solidFill>
                <a:srgbClr val="898989"/>
              </a:solidFill>
              <a:latin typeface="Calibri" pitchFamily="32" charset="0"/>
            </a:endParaRPr>
          </a:p>
        </p:txBody>
      </p:sp>
      <p:sp>
        <p:nvSpPr>
          <p:cNvPr id="48" name="Freeform 13"/>
          <p:cNvSpPr>
            <a:spLocks noChangeArrowheads="1"/>
          </p:cNvSpPr>
          <p:nvPr/>
        </p:nvSpPr>
        <p:spPr bwMode="auto">
          <a:xfrm>
            <a:off x="251520" y="1916832"/>
            <a:ext cx="8746446" cy="431354"/>
          </a:xfrm>
          <a:custGeom>
            <a:avLst/>
            <a:gdLst>
              <a:gd name="T0" fmla="*/ 34858 w 2571750"/>
              <a:gd name="T1" fmla="*/ 0 h 571500"/>
              <a:gd name="T2" fmla="*/ 941131 w 2571750"/>
              <a:gd name="T3" fmla="*/ 0 h 571500"/>
              <a:gd name="T4" fmla="*/ 941131 w 2571750"/>
              <a:gd name="T5" fmla="*/ 0 h 571500"/>
              <a:gd name="T6" fmla="*/ 941131 w 2571750"/>
              <a:gd name="T7" fmla="*/ 2411022 h 571500"/>
              <a:gd name="T8" fmla="*/ 906273 w 2571750"/>
              <a:gd name="T9" fmla="*/ 2893238 h 571500"/>
              <a:gd name="T10" fmla="*/ 0 w 2571750"/>
              <a:gd name="T11" fmla="*/ 2893238 h 571500"/>
              <a:gd name="T12" fmla="*/ 0 w 2571750"/>
              <a:gd name="T13" fmla="*/ 2893238 h 571500"/>
              <a:gd name="T14" fmla="*/ 0 w 2571750"/>
              <a:gd name="T15" fmla="*/ 482215 h 571500"/>
              <a:gd name="T16" fmla="*/ 34858 w 2571750"/>
              <a:gd name="T17" fmla="*/ 0 h 5715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71750"/>
              <a:gd name="T28" fmla="*/ 0 h 571500"/>
              <a:gd name="T29" fmla="*/ 2571750 w 2571750"/>
              <a:gd name="T30" fmla="*/ 571500 h 5715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71750" h="571500">
                <a:moveTo>
                  <a:pt x="95252" y="0"/>
                </a:moveTo>
                <a:lnTo>
                  <a:pt x="2571750" y="0"/>
                </a:lnTo>
                <a:lnTo>
                  <a:pt x="2571750" y="476248"/>
                </a:lnTo>
                <a:cubicBezTo>
                  <a:pt x="2571750" y="528854"/>
                  <a:pt x="2529104" y="571500"/>
                  <a:pt x="2476498" y="571500"/>
                </a:cubicBezTo>
                <a:lnTo>
                  <a:pt x="0" y="571500"/>
                </a:lnTo>
                <a:lnTo>
                  <a:pt x="0" y="95252"/>
                </a:lnTo>
                <a:cubicBezTo>
                  <a:pt x="0" y="42646"/>
                  <a:pt x="42646" y="0"/>
                  <a:pt x="95252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17375E">
                <a:alpha val="7294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Rectangle 17"/>
          <p:cNvSpPr>
            <a:spLocks noChangeArrowheads="1"/>
          </p:cNvSpPr>
          <p:nvPr/>
        </p:nvSpPr>
        <p:spPr bwMode="auto">
          <a:xfrm>
            <a:off x="323527" y="1928802"/>
            <a:ext cx="8438195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dirty="0">
                <a:solidFill>
                  <a:schemeClr val="tx1"/>
                </a:solidFill>
                <a:latin typeface="Calibri" pitchFamily="32" charset="0"/>
              </a:rPr>
              <a:t>  ликвидировано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</a:rPr>
              <a:t>47 </a:t>
            </a:r>
            <a:r>
              <a:rPr lang="ru-RU" altLang="ru-RU" sz="1600" dirty="0">
                <a:solidFill>
                  <a:schemeClr val="tx1"/>
                </a:solidFill>
                <a:latin typeface="Calibri" pitchFamily="32" charset="0"/>
              </a:rPr>
              <a:t>поселенческих свалок на территории 23 муниципальных образований</a:t>
            </a:r>
          </a:p>
        </p:txBody>
      </p:sp>
      <p:sp>
        <p:nvSpPr>
          <p:cNvPr id="53" name="Oval 20"/>
          <p:cNvSpPr>
            <a:spLocks noChangeArrowheads="1"/>
          </p:cNvSpPr>
          <p:nvPr/>
        </p:nvSpPr>
        <p:spPr bwMode="auto">
          <a:xfrm>
            <a:off x="251520" y="1916832"/>
            <a:ext cx="287337" cy="287337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64409" y="2442302"/>
            <a:ext cx="49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latin typeface="Calibri" pitchFamily="32" charset="0"/>
              </a:rPr>
              <a:t>ДО</a:t>
            </a:r>
            <a:endParaRPr lang="ru-RU" b="1" dirty="0"/>
          </a:p>
        </p:txBody>
      </p:sp>
      <p:pic>
        <p:nvPicPr>
          <p:cNvPr id="11" name="Picture 3" descr="C:\Users\Nagovitsyna\Desktop\После 1.jpg">
            <a:extLst>
              <a:ext uri="{FF2B5EF4-FFF2-40B4-BE49-F238E27FC236}">
                <a16:creationId xmlns:a16="http://schemas.microsoft.com/office/drawing/2014/main" id="{BB2B2C65-1B85-B892-09F6-A87D53071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590" y="4575949"/>
            <a:ext cx="2610376" cy="1949395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Nagovitsyna\Desktop\До 1.jpg">
            <a:extLst>
              <a:ext uri="{FF2B5EF4-FFF2-40B4-BE49-F238E27FC236}">
                <a16:creationId xmlns:a16="http://schemas.microsoft.com/office/drawing/2014/main" id="{4F9DE9E9-0933-F70A-9539-874F24A2F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"/>
          <a:stretch/>
        </p:blipFill>
        <p:spPr bwMode="auto">
          <a:xfrm>
            <a:off x="3107805" y="4583213"/>
            <a:ext cx="3192387" cy="1942132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7B49BE3-DFD8-93D0-FCB4-8F8D930D4EC5}"/>
              </a:ext>
            </a:extLst>
          </p:cNvPr>
          <p:cNvSpPr/>
          <p:nvPr/>
        </p:nvSpPr>
        <p:spPr>
          <a:xfrm>
            <a:off x="5868144" y="4575949"/>
            <a:ext cx="49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chemeClr val="tx1"/>
                </a:solidFill>
                <a:latin typeface="Calibri" pitchFamily="32" charset="0"/>
              </a:rPr>
              <a:t>ДО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B46ABE3-A60B-7D6F-7FDF-DA681778CAE1}"/>
              </a:ext>
            </a:extLst>
          </p:cNvPr>
          <p:cNvSpPr/>
          <p:nvPr/>
        </p:nvSpPr>
        <p:spPr>
          <a:xfrm>
            <a:off x="8098545" y="4622032"/>
            <a:ext cx="865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Calibri" pitchFamily="32" charset="0"/>
              </a:rPr>
              <a:t>ПОСЛЕ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1A631D9-17B6-9C71-8C54-34A02E7680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6612" y="2467497"/>
            <a:ext cx="2441354" cy="1878603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BCD593C-ECBD-954B-0A2D-148AE1A4E4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05" y="2459049"/>
            <a:ext cx="3339740" cy="1878603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5486261" y="2468215"/>
            <a:ext cx="95794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900" b="1" dirty="0">
                <a:latin typeface="Calibri" pitchFamily="32" charset="0"/>
              </a:rPr>
              <a:t>после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13"/>
          <p:cNvSpPr>
            <a:spLocks noChangeArrowheads="1"/>
          </p:cNvSpPr>
          <p:nvPr/>
        </p:nvSpPr>
        <p:spPr bwMode="auto">
          <a:xfrm>
            <a:off x="6586959" y="5296153"/>
            <a:ext cx="2305521" cy="1373207"/>
          </a:xfrm>
          <a:custGeom>
            <a:avLst/>
            <a:gdLst>
              <a:gd name="T0" fmla="*/ 274731 w 4214812"/>
              <a:gd name="T1" fmla="*/ 0 h 2643188"/>
              <a:gd name="T2" fmla="*/ 2628448 w 4214812"/>
              <a:gd name="T3" fmla="*/ 0 h 2643188"/>
              <a:gd name="T4" fmla="*/ 2628448 w 4214812"/>
              <a:gd name="T5" fmla="*/ 0 h 2643188"/>
              <a:gd name="T6" fmla="*/ 2628448 w 4214812"/>
              <a:gd name="T7" fmla="*/ 137320 h 2643188"/>
              <a:gd name="T8" fmla="*/ 2353710 w 4214812"/>
              <a:gd name="T9" fmla="*/ 164785 h 2643188"/>
              <a:gd name="T10" fmla="*/ 0 w 4214812"/>
              <a:gd name="T11" fmla="*/ 164785 h 2643188"/>
              <a:gd name="T12" fmla="*/ 0 w 4214812"/>
              <a:gd name="T13" fmla="*/ 164785 h 2643188"/>
              <a:gd name="T14" fmla="*/ 0 w 4214812"/>
              <a:gd name="T15" fmla="*/ 27465 h 2643188"/>
              <a:gd name="T16" fmla="*/ 274731 w 4214812"/>
              <a:gd name="T17" fmla="*/ 0 h 26431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14812"/>
              <a:gd name="T28" fmla="*/ 0 h 2643188"/>
              <a:gd name="T29" fmla="*/ 4214812 w 4214812"/>
              <a:gd name="T30" fmla="*/ 2643188 h 26431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14812" h="2643188">
                <a:moveTo>
                  <a:pt x="440540" y="0"/>
                </a:moveTo>
                <a:lnTo>
                  <a:pt x="4214812" y="0"/>
                </a:lnTo>
                <a:lnTo>
                  <a:pt x="4214812" y="2202648"/>
                </a:lnTo>
                <a:cubicBezTo>
                  <a:pt x="4214812" y="2445952"/>
                  <a:pt x="4017576" y="2643188"/>
                  <a:pt x="3774272" y="2643188"/>
                </a:cubicBezTo>
                <a:lnTo>
                  <a:pt x="0" y="2643188"/>
                </a:lnTo>
                <a:lnTo>
                  <a:pt x="0" y="440540"/>
                </a:lnTo>
                <a:cubicBezTo>
                  <a:pt x="0" y="197236"/>
                  <a:pt x="197236" y="0"/>
                  <a:pt x="440540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17375E">
                <a:alpha val="7294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68" name="Freeform 2"/>
          <p:cNvSpPr>
            <a:spLocks noChangeArrowheads="1"/>
          </p:cNvSpPr>
          <p:nvPr/>
        </p:nvSpPr>
        <p:spPr bwMode="auto">
          <a:xfrm>
            <a:off x="1071563" y="1233066"/>
            <a:ext cx="7893050" cy="500062"/>
          </a:xfrm>
          <a:custGeom>
            <a:avLst/>
            <a:gdLst>
              <a:gd name="T0" fmla="*/ 113081 w 7643866"/>
              <a:gd name="T1" fmla="*/ 0 h 357190"/>
              <a:gd name="T2" fmla="*/ 14406316 w 7643866"/>
              <a:gd name="T3" fmla="*/ 0 h 357190"/>
              <a:gd name="T4" fmla="*/ 14519398 w 7643866"/>
              <a:gd name="T5" fmla="*/ 49802064 h 357190"/>
              <a:gd name="T6" fmla="*/ 14519398 w 7643866"/>
              <a:gd name="T7" fmla="*/ 298805710 h 357190"/>
              <a:gd name="T8" fmla="*/ 0 w 7643866"/>
              <a:gd name="T9" fmla="*/ 298805710 h 357190"/>
              <a:gd name="T10" fmla="*/ 0 w 7643866"/>
              <a:gd name="T11" fmla="*/ 49802064 h 357190"/>
              <a:gd name="T12" fmla="*/ 33123 w 7643866"/>
              <a:gd name="T13" fmla="*/ 14587089 h 357190"/>
              <a:gd name="T14" fmla="*/ 113081 w 7643866"/>
              <a:gd name="T15" fmla="*/ 0 h 3571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43866"/>
              <a:gd name="T25" fmla="*/ 0 h 357190"/>
              <a:gd name="T26" fmla="*/ 7643866 w 7643866"/>
              <a:gd name="T27" fmla="*/ 357190 h 3571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rgbClr val="FFFFFF"/>
          </a:solidFill>
          <a:ln w="25560">
            <a:solidFill>
              <a:srgbClr val="1737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Freeform 3"/>
          <p:cNvSpPr>
            <a:spLocks noChangeArrowheads="1"/>
          </p:cNvSpPr>
          <p:nvPr/>
        </p:nvSpPr>
        <p:spPr bwMode="auto">
          <a:xfrm>
            <a:off x="1071563" y="661581"/>
            <a:ext cx="7893050" cy="500063"/>
          </a:xfrm>
          <a:custGeom>
            <a:avLst/>
            <a:gdLst>
              <a:gd name="T0" fmla="*/ 113081 w 7643866"/>
              <a:gd name="T1" fmla="*/ 0 h 357190"/>
              <a:gd name="T2" fmla="*/ 14406316 w 7643866"/>
              <a:gd name="T3" fmla="*/ 0 h 357190"/>
              <a:gd name="T4" fmla="*/ 14519398 w 7643866"/>
              <a:gd name="T5" fmla="*/ 49804404 h 357190"/>
              <a:gd name="T6" fmla="*/ 14519398 w 7643866"/>
              <a:gd name="T7" fmla="*/ 298817776 h 357190"/>
              <a:gd name="T8" fmla="*/ 0 w 7643866"/>
              <a:gd name="T9" fmla="*/ 298817776 h 357190"/>
              <a:gd name="T10" fmla="*/ 0 w 7643866"/>
              <a:gd name="T11" fmla="*/ 49804404 h 357190"/>
              <a:gd name="T12" fmla="*/ 33123 w 7643866"/>
              <a:gd name="T13" fmla="*/ 14588003 h 357190"/>
              <a:gd name="T14" fmla="*/ 113081 w 7643866"/>
              <a:gd name="T15" fmla="*/ 0 h 3571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43866"/>
              <a:gd name="T25" fmla="*/ 0 h 357190"/>
              <a:gd name="T26" fmla="*/ 7643866 w 7643866"/>
              <a:gd name="T27" fmla="*/ 357190 h 3571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rgbClr val="FFFFFF"/>
          </a:solidFill>
          <a:ln w="25560">
            <a:solidFill>
              <a:srgbClr val="1737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8286750" y="6492875"/>
            <a:ext cx="847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8C40902-0ABD-44C2-A52C-5441A7C93FB4}" type="slidenum">
              <a:rPr lang="ru-RU" altLang="ru-RU" sz="1200">
                <a:solidFill>
                  <a:srgbClr val="898989"/>
                </a:solidFill>
                <a:latin typeface="Calibri" pitchFamily="32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ru-RU" altLang="ru-RU" sz="1200">
              <a:solidFill>
                <a:srgbClr val="898989"/>
              </a:solidFill>
              <a:latin typeface="Calibri" pitchFamily="32" charset="0"/>
            </a:endParaRPr>
          </a:p>
        </p:txBody>
      </p:sp>
      <p:sp>
        <p:nvSpPr>
          <p:cNvPr id="11271" name="Line 5"/>
          <p:cNvSpPr>
            <a:spLocks noChangeShapeType="1"/>
          </p:cNvSpPr>
          <p:nvPr/>
        </p:nvSpPr>
        <p:spPr bwMode="auto">
          <a:xfrm>
            <a:off x="357188" y="571500"/>
            <a:ext cx="8464550" cy="1588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107950" y="763181"/>
            <a:ext cx="9350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b="1">
                <a:solidFill>
                  <a:srgbClr val="17375E"/>
                </a:solidFill>
                <a:latin typeface="Calibri" pitchFamily="32" charset="0"/>
              </a:rPr>
              <a:t>Цель</a:t>
            </a:r>
          </a:p>
        </p:txBody>
      </p:sp>
      <p:sp>
        <p:nvSpPr>
          <p:cNvPr id="11273" name="Text Box 7"/>
          <p:cNvSpPr txBox="1">
            <a:spLocks noChangeArrowheads="1"/>
          </p:cNvSpPr>
          <p:nvPr/>
        </p:nvSpPr>
        <p:spPr bwMode="auto">
          <a:xfrm>
            <a:off x="107950" y="1334666"/>
            <a:ext cx="12954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b="1">
                <a:solidFill>
                  <a:srgbClr val="17375E"/>
                </a:solidFill>
                <a:latin typeface="Calibri" pitchFamily="32" charset="0"/>
              </a:rPr>
              <a:t>Задача</a:t>
            </a:r>
          </a:p>
        </p:txBody>
      </p:sp>
      <p:sp>
        <p:nvSpPr>
          <p:cNvPr id="11274" name="Line 8"/>
          <p:cNvSpPr>
            <a:spLocks noChangeShapeType="1"/>
          </p:cNvSpPr>
          <p:nvPr/>
        </p:nvSpPr>
        <p:spPr bwMode="auto">
          <a:xfrm>
            <a:off x="214313" y="1161644"/>
            <a:ext cx="720725" cy="3175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5" name="Line 9"/>
          <p:cNvSpPr>
            <a:spLocks noChangeShapeType="1"/>
          </p:cNvSpPr>
          <p:nvPr/>
        </p:nvSpPr>
        <p:spPr bwMode="auto">
          <a:xfrm>
            <a:off x="142875" y="1648014"/>
            <a:ext cx="865188" cy="1587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6" name="Text Box 10"/>
          <p:cNvSpPr txBox="1">
            <a:spLocks noChangeArrowheads="1"/>
          </p:cNvSpPr>
          <p:nvPr/>
        </p:nvSpPr>
        <p:spPr bwMode="auto">
          <a:xfrm>
            <a:off x="1143000" y="661581"/>
            <a:ext cx="7786688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ts val="1588"/>
              </a:lnSpc>
              <a:buClrTx/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Calibri" pitchFamily="32" charset="0"/>
              </a:rPr>
              <a:t>повышение уровня экологической безопасности и рациональное использование природных ресурсов</a:t>
            </a:r>
          </a:p>
          <a:p>
            <a:pPr eaLnBrk="1" hangingPunct="1">
              <a:lnSpc>
                <a:spcPts val="1588"/>
              </a:lnSpc>
              <a:buClrTx/>
              <a:buFontTx/>
              <a:buNone/>
            </a:pPr>
            <a:endParaRPr lang="ru-RU" altLang="ru-RU" sz="16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277" name="Text Box 11"/>
          <p:cNvSpPr txBox="1">
            <a:spLocks noChangeArrowheads="1"/>
          </p:cNvSpPr>
          <p:nvPr/>
        </p:nvSpPr>
        <p:spPr bwMode="auto">
          <a:xfrm>
            <a:off x="1143000" y="1233066"/>
            <a:ext cx="7143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Calibri" pitchFamily="32" charset="0"/>
              </a:rPr>
              <a:t>уменьшение негативного воздействия отходов на окружающую среду</a:t>
            </a:r>
          </a:p>
          <a:p>
            <a:pPr eaLnBrk="1" hangingPunct="1">
              <a:lnSpc>
                <a:spcPts val="1588"/>
              </a:lnSpc>
              <a:buClrTx/>
              <a:buFontTx/>
              <a:buNone/>
            </a:pPr>
            <a:endParaRPr lang="ru-RU" altLang="ru-RU" sz="16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278" name="Freeform 12"/>
          <p:cNvSpPr>
            <a:spLocks noChangeArrowheads="1"/>
          </p:cNvSpPr>
          <p:nvPr/>
        </p:nvSpPr>
        <p:spPr bwMode="auto">
          <a:xfrm>
            <a:off x="142875" y="2954609"/>
            <a:ext cx="4357688" cy="1842543"/>
          </a:xfrm>
          <a:custGeom>
            <a:avLst/>
            <a:gdLst>
              <a:gd name="T0" fmla="*/ 907301 w 4000500"/>
              <a:gd name="T1" fmla="*/ 0 h 2143125"/>
              <a:gd name="T2" fmla="*/ 10106788 w 4000500"/>
              <a:gd name="T3" fmla="*/ 0 h 2143125"/>
              <a:gd name="T4" fmla="*/ 10161549 w 4000500"/>
              <a:gd name="T5" fmla="*/ 11984 h 2143125"/>
              <a:gd name="T6" fmla="*/ 10161549 w 4000500"/>
              <a:gd name="T7" fmla="*/ 992694 h 2143125"/>
              <a:gd name="T8" fmla="*/ 9254243 w 4000500"/>
              <a:gd name="T9" fmla="*/ 1191233 h 2143125"/>
              <a:gd name="T10" fmla="*/ 54767 w 4000500"/>
              <a:gd name="T11" fmla="*/ 1191233 h 2143125"/>
              <a:gd name="T12" fmla="*/ 0 w 4000500"/>
              <a:gd name="T13" fmla="*/ 1179250 h 2143125"/>
              <a:gd name="T14" fmla="*/ 0 w 4000500"/>
              <a:gd name="T15" fmla="*/ 198544 h 2143125"/>
              <a:gd name="T16" fmla="*/ 907301 w 4000500"/>
              <a:gd name="T17" fmla="*/ 0 h 2143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00500"/>
              <a:gd name="T28" fmla="*/ 0 h 2143125"/>
              <a:gd name="T29" fmla="*/ 4000500 w 4000500"/>
              <a:gd name="T30" fmla="*/ 2143125 h 2143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00500" h="2143125">
                <a:moveTo>
                  <a:pt x="357195" y="0"/>
                </a:moveTo>
                <a:lnTo>
                  <a:pt x="3978940" y="0"/>
                </a:lnTo>
                <a:cubicBezTo>
                  <a:pt x="3990847" y="0"/>
                  <a:pt x="4000500" y="9653"/>
                  <a:pt x="4000500" y="21560"/>
                </a:cubicBezTo>
                <a:lnTo>
                  <a:pt x="4000500" y="1785930"/>
                </a:lnTo>
                <a:cubicBezTo>
                  <a:pt x="4000500" y="1983203"/>
                  <a:pt x="3840578" y="2143125"/>
                  <a:pt x="3643305" y="2143125"/>
                </a:cubicBezTo>
                <a:lnTo>
                  <a:pt x="21560" y="2143125"/>
                </a:lnTo>
                <a:cubicBezTo>
                  <a:pt x="9653" y="2143125"/>
                  <a:pt x="0" y="2133472"/>
                  <a:pt x="0" y="2121565"/>
                </a:cubicBezTo>
                <a:lnTo>
                  <a:pt x="0" y="357195"/>
                </a:lnTo>
                <a:cubicBezTo>
                  <a:pt x="0" y="159922"/>
                  <a:pt x="159922" y="0"/>
                  <a:pt x="357195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17375E">
                <a:alpha val="7294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9" name="Freeform 13"/>
          <p:cNvSpPr>
            <a:spLocks noChangeArrowheads="1"/>
          </p:cNvSpPr>
          <p:nvPr/>
        </p:nvSpPr>
        <p:spPr bwMode="auto">
          <a:xfrm>
            <a:off x="4645418" y="2952909"/>
            <a:ext cx="4247062" cy="1866602"/>
          </a:xfrm>
          <a:custGeom>
            <a:avLst/>
            <a:gdLst>
              <a:gd name="T0" fmla="*/ 274733 w 4214812"/>
              <a:gd name="T1" fmla="*/ 0 h 2643188"/>
              <a:gd name="T2" fmla="*/ 2628470 w 4214812"/>
              <a:gd name="T3" fmla="*/ 0 h 2643188"/>
              <a:gd name="T4" fmla="*/ 2628470 w 4214812"/>
              <a:gd name="T5" fmla="*/ 0 h 2643188"/>
              <a:gd name="T6" fmla="*/ 2628470 w 4214812"/>
              <a:gd name="T7" fmla="*/ 219957 h 2643188"/>
              <a:gd name="T8" fmla="*/ 2353728 w 4214812"/>
              <a:gd name="T9" fmla="*/ 263950 h 2643188"/>
              <a:gd name="T10" fmla="*/ 0 w 4214812"/>
              <a:gd name="T11" fmla="*/ 263950 h 2643188"/>
              <a:gd name="T12" fmla="*/ 0 w 4214812"/>
              <a:gd name="T13" fmla="*/ 263950 h 2643188"/>
              <a:gd name="T14" fmla="*/ 0 w 4214812"/>
              <a:gd name="T15" fmla="*/ 43992 h 2643188"/>
              <a:gd name="T16" fmla="*/ 274733 w 4214812"/>
              <a:gd name="T17" fmla="*/ 0 h 26431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14812"/>
              <a:gd name="T28" fmla="*/ 0 h 2643188"/>
              <a:gd name="T29" fmla="*/ 4214812 w 4214812"/>
              <a:gd name="T30" fmla="*/ 2643188 h 26431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14812" h="2643188">
                <a:moveTo>
                  <a:pt x="440540" y="0"/>
                </a:moveTo>
                <a:lnTo>
                  <a:pt x="4214812" y="0"/>
                </a:lnTo>
                <a:lnTo>
                  <a:pt x="4214812" y="2202648"/>
                </a:lnTo>
                <a:cubicBezTo>
                  <a:pt x="4214812" y="2445952"/>
                  <a:pt x="4017576" y="2643188"/>
                  <a:pt x="3774272" y="2643188"/>
                </a:cubicBezTo>
                <a:lnTo>
                  <a:pt x="0" y="2643188"/>
                </a:lnTo>
                <a:lnTo>
                  <a:pt x="0" y="440540"/>
                </a:lnTo>
                <a:cubicBezTo>
                  <a:pt x="0" y="197236"/>
                  <a:pt x="197236" y="0"/>
                  <a:pt x="440540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17375E">
                <a:alpha val="7294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11280" name="Text Box 14"/>
          <p:cNvSpPr txBox="1">
            <a:spLocks noChangeArrowheads="1"/>
          </p:cNvSpPr>
          <p:nvPr/>
        </p:nvSpPr>
        <p:spPr bwMode="auto">
          <a:xfrm>
            <a:off x="144463" y="142875"/>
            <a:ext cx="88566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000" b="1" dirty="0">
                <a:solidFill>
                  <a:srgbClr val="17375E"/>
                </a:solidFill>
                <a:latin typeface="Calibri" pitchFamily="32" charset="0"/>
              </a:rPr>
              <a:t>Основные результаты реализации государственной программы в 2023 году</a:t>
            </a:r>
          </a:p>
        </p:txBody>
      </p:sp>
      <p:sp>
        <p:nvSpPr>
          <p:cNvPr id="11281" name="Rectangle 15"/>
          <p:cNvSpPr>
            <a:spLocks noChangeArrowheads="1"/>
          </p:cNvSpPr>
          <p:nvPr/>
        </p:nvSpPr>
        <p:spPr bwMode="auto">
          <a:xfrm>
            <a:off x="4658576" y="2924944"/>
            <a:ext cx="4286249" cy="186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indent="449263" algn="just">
              <a:lnSpc>
                <a:spcPts val="2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dirty="0">
                <a:solidFill>
                  <a:schemeClr val="tx1"/>
                </a:solidFill>
              </a:rPr>
              <a:t>Заключены контракты на проведение работ по проектированию:</a:t>
            </a:r>
          </a:p>
          <a:p>
            <a:pPr indent="449263" algn="just">
              <a:lnSpc>
                <a:spcPts val="2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>
                <a:solidFill>
                  <a:srgbClr val="0070C0"/>
                </a:solidFill>
                <a:latin typeface="Calibri" pitchFamily="32" charset="0"/>
              </a:rPr>
              <a:t>2</a:t>
            </a:r>
            <a:r>
              <a:rPr lang="ru-RU" sz="1400" dirty="0">
                <a:solidFill>
                  <a:schemeClr val="tx1"/>
                </a:solidFill>
              </a:rPr>
              <a:t> комплексных объектов по обращению с ТКО в Яранском и Вятскополянском районах,</a:t>
            </a:r>
          </a:p>
          <a:p>
            <a:pPr indent="449263" algn="just">
              <a:lnSpc>
                <a:spcPts val="2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>
                <a:solidFill>
                  <a:srgbClr val="0070C0"/>
                </a:solidFill>
                <a:latin typeface="Calibri" pitchFamily="32" charset="0"/>
              </a:rPr>
              <a:t>2</a:t>
            </a:r>
            <a:r>
              <a:rPr lang="ru-RU" sz="1400" dirty="0">
                <a:solidFill>
                  <a:schemeClr val="tx1"/>
                </a:solidFill>
              </a:rPr>
              <a:t> мусоросортировочных станций в Шабалинском районе и Лузском муниципальном округе. Завершение работ - 2024 год</a:t>
            </a:r>
          </a:p>
        </p:txBody>
      </p:sp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142875" y="1788125"/>
            <a:ext cx="4286249" cy="1079399"/>
          </a:xfrm>
          <a:prstGeom prst="rect">
            <a:avLst/>
          </a:prstGeom>
          <a:solidFill>
            <a:srgbClr val="EEECE1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b="1" dirty="0">
                <a:solidFill>
                  <a:srgbClr val="17375E"/>
                </a:solidFill>
                <a:latin typeface="Calibri" pitchFamily="32" charset="0"/>
              </a:rPr>
              <a:t>РЕГИОНАЛЬНЫЙ ПРОЕКТ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b="1" dirty="0">
                <a:solidFill>
                  <a:srgbClr val="17375E"/>
                </a:solidFill>
                <a:latin typeface="Calibri" pitchFamily="32" charset="0"/>
              </a:rPr>
              <a:t>«Ликвидация (рекультивация) свалок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b="1" dirty="0">
                <a:solidFill>
                  <a:srgbClr val="17375E"/>
                </a:solidFill>
                <a:latin typeface="Calibri" pitchFamily="32" charset="0"/>
              </a:rPr>
              <a:t> в границах городов на территории 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b="1" dirty="0">
                <a:solidFill>
                  <a:srgbClr val="17375E"/>
                </a:solidFill>
                <a:latin typeface="Calibri" pitchFamily="32" charset="0"/>
              </a:rPr>
              <a:t>Кировской области»</a:t>
            </a:r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4645025" y="1780187"/>
            <a:ext cx="4284663" cy="1079500"/>
          </a:xfrm>
          <a:prstGeom prst="rect">
            <a:avLst/>
          </a:prstGeom>
          <a:solidFill>
            <a:srgbClr val="EEECE1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b="1" dirty="0">
                <a:solidFill>
                  <a:srgbClr val="17375E"/>
                </a:solidFill>
                <a:latin typeface="Calibri" pitchFamily="32" charset="0"/>
              </a:rPr>
              <a:t>РЕГИОНАЛЬНЫЙ ПРОЕКТ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600" b="1" dirty="0">
                <a:solidFill>
                  <a:srgbClr val="17375E"/>
                </a:solidFill>
                <a:latin typeface="Calibri" pitchFamily="32" charset="0"/>
                <a:cs typeface="Times New Roman" pitchFamily="16" charset="0"/>
              </a:rPr>
              <a:t>«Формирование комплексной системы обращения с твердыми коммунальными отходами на территории Кировской области»</a:t>
            </a:r>
          </a:p>
        </p:txBody>
      </p:sp>
      <p:pic>
        <p:nvPicPr>
          <p:cNvPr id="11284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327" y="4912733"/>
            <a:ext cx="481540" cy="53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85" name="Text Box 19"/>
          <p:cNvSpPr txBox="1">
            <a:spLocks noChangeArrowheads="1"/>
          </p:cNvSpPr>
          <p:nvPr/>
        </p:nvSpPr>
        <p:spPr bwMode="auto">
          <a:xfrm>
            <a:off x="142875" y="2924944"/>
            <a:ext cx="4286250" cy="169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indent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just">
              <a:lnSpc>
                <a:spcPts val="1900"/>
              </a:lnSpc>
              <a:spcAft>
                <a:spcPts val="0"/>
              </a:spcAft>
              <a:buClrTx/>
            </a:pPr>
            <a:r>
              <a:rPr lang="ru-RU" altLang="ru-RU" sz="1400" dirty="0">
                <a:solidFill>
                  <a:schemeClr val="tx1"/>
                </a:solidFill>
              </a:rPr>
              <a:t>завершены работы по 2 свалкам г. Малмыж</a:t>
            </a:r>
          </a:p>
          <a:p>
            <a:pPr algn="just">
              <a:lnSpc>
                <a:spcPts val="1900"/>
              </a:lnSpc>
              <a:spcAft>
                <a:spcPts val="0"/>
              </a:spcAft>
              <a:buClrTx/>
            </a:pPr>
            <a:r>
              <a:rPr lang="ru-RU" altLang="ru-RU" sz="1400" dirty="0">
                <a:solidFill>
                  <a:schemeClr val="tx1"/>
                </a:solidFill>
              </a:rPr>
              <a:t>по свалкам г. Кирова, г. Омутнинска работы</a:t>
            </a:r>
          </a:p>
          <a:p>
            <a:pPr algn="just">
              <a:lnSpc>
                <a:spcPts val="1900"/>
              </a:lnSpc>
              <a:spcAft>
                <a:spcPts val="0"/>
              </a:spcAft>
              <a:buClrTx/>
            </a:pPr>
            <a:r>
              <a:rPr lang="ru-RU" altLang="ru-RU" sz="1400" dirty="0">
                <a:solidFill>
                  <a:schemeClr val="tx1"/>
                </a:solidFill>
              </a:rPr>
              <a:t>ведутся</a:t>
            </a:r>
          </a:p>
          <a:p>
            <a:pPr algn="just">
              <a:lnSpc>
                <a:spcPts val="1900"/>
              </a:lnSpc>
              <a:spcAft>
                <a:spcPts val="600"/>
              </a:spcAft>
              <a:buClrTx/>
            </a:pPr>
            <a:r>
              <a:rPr lang="ru-RU" altLang="ru-RU" sz="1400" dirty="0">
                <a:solidFill>
                  <a:schemeClr val="tx1"/>
                </a:solidFill>
              </a:rPr>
              <a:t>срок окончания – 2024 год</a:t>
            </a:r>
          </a:p>
          <a:p>
            <a:pPr algn="just">
              <a:lnSpc>
                <a:spcPts val="1900"/>
              </a:lnSpc>
              <a:spcAft>
                <a:spcPts val="600"/>
              </a:spcAft>
              <a:buClrTx/>
            </a:pPr>
            <a:r>
              <a:rPr lang="ru-RU" altLang="ru-RU" sz="1400" dirty="0">
                <a:solidFill>
                  <a:schemeClr val="tx1"/>
                </a:solidFill>
              </a:rPr>
              <a:t>площадь восстановленных земель – </a:t>
            </a:r>
            <a:r>
              <a:rPr lang="ru-RU" altLang="ru-RU" sz="1400" b="1" dirty="0">
                <a:solidFill>
                  <a:srgbClr val="0070C0"/>
                </a:solidFill>
              </a:rPr>
              <a:t>5,8</a:t>
            </a:r>
            <a:r>
              <a:rPr lang="ru-RU" altLang="ru-RU" sz="1400" dirty="0">
                <a:solidFill>
                  <a:schemeClr val="tx1"/>
                </a:solidFill>
              </a:rPr>
              <a:t> га</a:t>
            </a:r>
          </a:p>
          <a:p>
            <a:pPr algn="just">
              <a:lnSpc>
                <a:spcPts val="1900"/>
              </a:lnSpc>
              <a:spcAft>
                <a:spcPts val="600"/>
              </a:spcAft>
              <a:buClrTx/>
            </a:pPr>
            <a:r>
              <a:rPr lang="ru-RU" altLang="ru-RU" sz="1400" dirty="0">
                <a:solidFill>
                  <a:schemeClr val="tx1"/>
                </a:solidFill>
              </a:rPr>
              <a:t>улучшилось качество жизни </a:t>
            </a:r>
            <a:r>
              <a:rPr lang="ru-RU" altLang="ru-RU" sz="1400" b="1" dirty="0">
                <a:solidFill>
                  <a:srgbClr val="0070C0"/>
                </a:solidFill>
              </a:rPr>
              <a:t>7,01  </a:t>
            </a:r>
            <a:r>
              <a:rPr lang="ru-RU" altLang="ru-RU" sz="1400" dirty="0">
                <a:solidFill>
                  <a:schemeClr val="tx1"/>
                </a:solidFill>
              </a:rPr>
              <a:t>тыс. чел.</a:t>
            </a:r>
          </a:p>
        </p:txBody>
      </p:sp>
      <p:sp>
        <p:nvSpPr>
          <p:cNvPr id="9237" name="Oval 20"/>
          <p:cNvSpPr>
            <a:spLocks noChangeArrowheads="1"/>
          </p:cNvSpPr>
          <p:nvPr/>
        </p:nvSpPr>
        <p:spPr bwMode="auto">
          <a:xfrm>
            <a:off x="274638" y="2974402"/>
            <a:ext cx="287337" cy="287337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sp>
        <p:nvSpPr>
          <p:cNvPr id="9238" name="Oval 21"/>
          <p:cNvSpPr>
            <a:spLocks noChangeArrowheads="1"/>
          </p:cNvSpPr>
          <p:nvPr/>
        </p:nvSpPr>
        <p:spPr bwMode="auto">
          <a:xfrm>
            <a:off x="277813" y="3933056"/>
            <a:ext cx="287337" cy="287337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sp>
        <p:nvSpPr>
          <p:cNvPr id="9240" name="Oval 23"/>
          <p:cNvSpPr>
            <a:spLocks noChangeArrowheads="1"/>
          </p:cNvSpPr>
          <p:nvPr/>
        </p:nvSpPr>
        <p:spPr bwMode="auto">
          <a:xfrm>
            <a:off x="6586960" y="5293990"/>
            <a:ext cx="325349" cy="287337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auto">
          <a:xfrm>
            <a:off x="4748758" y="2997646"/>
            <a:ext cx="314325" cy="287338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586958" y="5295663"/>
            <a:ext cx="2305521" cy="13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ts val="2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dirty="0">
                <a:solidFill>
                  <a:schemeClr val="tx1"/>
                </a:solidFill>
              </a:rPr>
              <a:t>доля населения, которому предоставлена коммунальная услуга по обращению с ТКО составляет </a:t>
            </a:r>
            <a:r>
              <a:rPr lang="ru-RU" altLang="ru-RU" sz="1400" b="1" dirty="0">
                <a:solidFill>
                  <a:srgbClr val="0070C0"/>
                </a:solidFill>
              </a:rPr>
              <a:t>98%</a:t>
            </a:r>
          </a:p>
        </p:txBody>
      </p:sp>
      <p:pic>
        <p:nvPicPr>
          <p:cNvPr id="3" name="Picture 28">
            <a:extLst>
              <a:ext uri="{FF2B5EF4-FFF2-40B4-BE49-F238E27FC236}">
                <a16:creationId xmlns:a16="http://schemas.microsoft.com/office/drawing/2014/main" id="{A065DB5B-A24B-9F82-B484-37270265D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4892616"/>
            <a:ext cx="2845944" cy="1810191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5" name="Picture 4" descr="\\server2\Отходы\Рекультивация свалок в границах НП\5 Малмыж\ФОТО свалка малмыж\17.11.2023 Малмыж\DJI_0002.JPG">
            <a:extLst>
              <a:ext uri="{FF2B5EF4-FFF2-40B4-BE49-F238E27FC236}">
                <a16:creationId xmlns:a16="http://schemas.microsoft.com/office/drawing/2014/main" id="{D4B1AA09-F269-F31D-4354-E8D9C3C65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t="4041" b="6078"/>
          <a:stretch>
            <a:fillRect/>
          </a:stretch>
        </p:blipFill>
        <p:spPr bwMode="auto">
          <a:xfrm>
            <a:off x="3131840" y="4902143"/>
            <a:ext cx="2861394" cy="1820233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6E179B7-609B-7256-DF04-4E6AA034D576}"/>
              </a:ext>
            </a:extLst>
          </p:cNvPr>
          <p:cNvSpPr/>
          <p:nvPr/>
        </p:nvSpPr>
        <p:spPr>
          <a:xfrm>
            <a:off x="2452926" y="4883299"/>
            <a:ext cx="49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chemeClr val="tx1"/>
                </a:solidFill>
                <a:latin typeface="Calibri" pitchFamily="32" charset="0"/>
              </a:rPr>
              <a:t>ДО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CABCC71-8CF4-E4B6-3AEB-3B70245654C0}"/>
              </a:ext>
            </a:extLst>
          </p:cNvPr>
          <p:cNvSpPr/>
          <p:nvPr/>
        </p:nvSpPr>
        <p:spPr>
          <a:xfrm>
            <a:off x="3129993" y="4892616"/>
            <a:ext cx="865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Calibri" pitchFamily="32" charset="0"/>
              </a:rPr>
              <a:t>ПОСЛЕ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Oval 21">
            <a:extLst>
              <a:ext uri="{FF2B5EF4-FFF2-40B4-BE49-F238E27FC236}">
                <a16:creationId xmlns:a16="http://schemas.microsoft.com/office/drawing/2014/main" id="{054D1A79-8B65-A422-61FE-BBB7BCA29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4293096"/>
            <a:ext cx="287337" cy="287337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reeform 1"/>
          <p:cNvSpPr>
            <a:spLocks noChangeArrowheads="1"/>
          </p:cNvSpPr>
          <p:nvPr/>
        </p:nvSpPr>
        <p:spPr bwMode="auto">
          <a:xfrm>
            <a:off x="1071563" y="1233066"/>
            <a:ext cx="7893050" cy="500062"/>
          </a:xfrm>
          <a:custGeom>
            <a:avLst/>
            <a:gdLst>
              <a:gd name="T0" fmla="*/ 113081 w 7643866"/>
              <a:gd name="T1" fmla="*/ 0 h 357190"/>
              <a:gd name="T2" fmla="*/ 14406316 w 7643866"/>
              <a:gd name="T3" fmla="*/ 0 h 357190"/>
              <a:gd name="T4" fmla="*/ 14519398 w 7643866"/>
              <a:gd name="T5" fmla="*/ 49804080 h 357190"/>
              <a:gd name="T6" fmla="*/ 14519398 w 7643866"/>
              <a:gd name="T7" fmla="*/ 298815745 h 357190"/>
              <a:gd name="T8" fmla="*/ 0 w 7643866"/>
              <a:gd name="T9" fmla="*/ 298815745 h 357190"/>
              <a:gd name="T10" fmla="*/ 0 w 7643866"/>
              <a:gd name="T11" fmla="*/ 49804080 h 357190"/>
              <a:gd name="T12" fmla="*/ 33123 w 7643866"/>
              <a:gd name="T13" fmla="*/ 14587929 h 357190"/>
              <a:gd name="T14" fmla="*/ 113081 w 7643866"/>
              <a:gd name="T15" fmla="*/ 0 h 3571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43866"/>
              <a:gd name="T25" fmla="*/ 0 h 357190"/>
              <a:gd name="T26" fmla="*/ 7643866 w 7643866"/>
              <a:gd name="T27" fmla="*/ 357190 h 3571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rgbClr val="FFFFFF"/>
          </a:solidFill>
          <a:ln w="25560">
            <a:solidFill>
              <a:srgbClr val="1737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Freeform 2"/>
          <p:cNvSpPr>
            <a:spLocks noChangeArrowheads="1"/>
          </p:cNvSpPr>
          <p:nvPr/>
        </p:nvSpPr>
        <p:spPr bwMode="auto">
          <a:xfrm>
            <a:off x="1071563" y="651892"/>
            <a:ext cx="7893050" cy="500063"/>
          </a:xfrm>
          <a:custGeom>
            <a:avLst/>
            <a:gdLst>
              <a:gd name="T0" fmla="*/ 113081 w 7643866"/>
              <a:gd name="T1" fmla="*/ 0 h 357190"/>
              <a:gd name="T2" fmla="*/ 14406316 w 7643866"/>
              <a:gd name="T3" fmla="*/ 0 h 357190"/>
              <a:gd name="T4" fmla="*/ 14519398 w 7643866"/>
              <a:gd name="T5" fmla="*/ 49804404 h 357190"/>
              <a:gd name="T6" fmla="*/ 14519398 w 7643866"/>
              <a:gd name="T7" fmla="*/ 298817776 h 357190"/>
              <a:gd name="T8" fmla="*/ 0 w 7643866"/>
              <a:gd name="T9" fmla="*/ 298817776 h 357190"/>
              <a:gd name="T10" fmla="*/ 0 w 7643866"/>
              <a:gd name="T11" fmla="*/ 49804404 h 357190"/>
              <a:gd name="T12" fmla="*/ 33123 w 7643866"/>
              <a:gd name="T13" fmla="*/ 14588003 h 357190"/>
              <a:gd name="T14" fmla="*/ 113081 w 7643866"/>
              <a:gd name="T15" fmla="*/ 0 h 3571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43866"/>
              <a:gd name="T25" fmla="*/ 0 h 357190"/>
              <a:gd name="T26" fmla="*/ 7643866 w 7643866"/>
              <a:gd name="T27" fmla="*/ 357190 h 3571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rgbClr val="FFFFFF"/>
          </a:solidFill>
          <a:ln w="25560">
            <a:solidFill>
              <a:srgbClr val="1737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Freeform 3"/>
          <p:cNvSpPr>
            <a:spLocks noChangeArrowheads="1"/>
          </p:cNvSpPr>
          <p:nvPr/>
        </p:nvSpPr>
        <p:spPr bwMode="auto">
          <a:xfrm>
            <a:off x="4392487" y="5420683"/>
            <a:ext cx="4572001" cy="1248677"/>
          </a:xfrm>
          <a:custGeom>
            <a:avLst/>
            <a:gdLst>
              <a:gd name="T0" fmla="*/ 576061 w 4500563"/>
              <a:gd name="T1" fmla="*/ 0 h 1428750"/>
              <a:gd name="T2" fmla="*/ 10887303 w 4500563"/>
              <a:gd name="T3" fmla="*/ 0 h 1428750"/>
              <a:gd name="T4" fmla="*/ 10887303 w 4500563"/>
              <a:gd name="T5" fmla="*/ 0 h 1428750"/>
              <a:gd name="T6" fmla="*/ 10887303 w 4500563"/>
              <a:gd name="T7" fmla="*/ 97603 h 1428750"/>
              <a:gd name="T8" fmla="*/ 10311254 w 4500563"/>
              <a:gd name="T9" fmla="*/ 117125 h 1428750"/>
              <a:gd name="T10" fmla="*/ 0 w 4500563"/>
              <a:gd name="T11" fmla="*/ 117125 h 1428750"/>
              <a:gd name="T12" fmla="*/ 0 w 4500563"/>
              <a:gd name="T13" fmla="*/ 117125 h 1428750"/>
              <a:gd name="T14" fmla="*/ 0 w 4500563"/>
              <a:gd name="T15" fmla="*/ 19520 h 1428750"/>
              <a:gd name="T16" fmla="*/ 576061 w 4500563"/>
              <a:gd name="T17" fmla="*/ 0 h 14287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500563"/>
              <a:gd name="T28" fmla="*/ 0 h 1428750"/>
              <a:gd name="T29" fmla="*/ 4500563 w 4500563"/>
              <a:gd name="T30" fmla="*/ 1428750 h 14287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500563" h="1428750">
                <a:moveTo>
                  <a:pt x="238130" y="0"/>
                </a:moveTo>
                <a:lnTo>
                  <a:pt x="4500563" y="0"/>
                </a:lnTo>
                <a:lnTo>
                  <a:pt x="4500563" y="1190620"/>
                </a:lnTo>
                <a:cubicBezTo>
                  <a:pt x="4500563" y="1322136"/>
                  <a:pt x="4393949" y="1428750"/>
                  <a:pt x="4262433" y="1428750"/>
                </a:cubicBezTo>
                <a:lnTo>
                  <a:pt x="0" y="1428750"/>
                </a:lnTo>
                <a:lnTo>
                  <a:pt x="0" y="238130"/>
                </a:lnTo>
                <a:cubicBezTo>
                  <a:pt x="0" y="106614"/>
                  <a:pt x="106614" y="0"/>
                  <a:pt x="238130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17375E">
                <a:alpha val="7294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8665096" y="6487499"/>
            <a:ext cx="478904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E8758EA-1206-4903-8366-7882EBEC03D4}" type="slidenum">
              <a:rPr lang="ru-RU" altLang="ru-RU" sz="1200">
                <a:solidFill>
                  <a:srgbClr val="898989"/>
                </a:solidFill>
                <a:latin typeface="Calibri" pitchFamily="32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ru-RU" altLang="ru-RU" sz="1200" dirty="0">
              <a:solidFill>
                <a:srgbClr val="898989"/>
              </a:solidFill>
              <a:latin typeface="Calibri" pitchFamily="32" charset="0"/>
            </a:endParaRPr>
          </a:p>
        </p:txBody>
      </p:sp>
      <p:sp>
        <p:nvSpPr>
          <p:cNvPr id="3079" name="Line 5"/>
          <p:cNvSpPr>
            <a:spLocks noChangeShapeType="1"/>
          </p:cNvSpPr>
          <p:nvPr/>
        </p:nvSpPr>
        <p:spPr bwMode="auto">
          <a:xfrm>
            <a:off x="357188" y="571500"/>
            <a:ext cx="8464550" cy="1588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1143000" y="651892"/>
            <a:ext cx="78581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ts val="1588"/>
              </a:lnSpc>
              <a:buClrTx/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Calibri" pitchFamily="32" charset="0"/>
              </a:rPr>
              <a:t>повышение уровня экологической безопасности и рациональное использование природных ресурсов</a:t>
            </a:r>
          </a:p>
          <a:p>
            <a:pPr eaLnBrk="1" hangingPunct="1">
              <a:lnSpc>
                <a:spcPts val="1588"/>
              </a:lnSpc>
              <a:buClrTx/>
              <a:buFontTx/>
              <a:buNone/>
            </a:pPr>
            <a:endParaRPr lang="ru-RU" altLang="ru-RU" sz="16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081" name="Text Box 11"/>
          <p:cNvSpPr txBox="1">
            <a:spLocks noChangeArrowheads="1"/>
          </p:cNvSpPr>
          <p:nvPr/>
        </p:nvSpPr>
        <p:spPr bwMode="auto">
          <a:xfrm>
            <a:off x="1143000" y="1233066"/>
            <a:ext cx="7143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Calibri" pitchFamily="32" charset="0"/>
              </a:rPr>
              <a:t>обеспечение охраны окружающей среды и экологической безопасности</a:t>
            </a:r>
          </a:p>
          <a:p>
            <a:pPr eaLnBrk="1" hangingPunct="1">
              <a:lnSpc>
                <a:spcPts val="1588"/>
              </a:lnSpc>
              <a:buClrTx/>
              <a:buFontTx/>
              <a:buNone/>
            </a:pPr>
            <a:endParaRPr lang="ru-RU" altLang="ru-RU" sz="16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082" name="Freeform 12"/>
          <p:cNvSpPr>
            <a:spLocks noChangeArrowheads="1"/>
          </p:cNvSpPr>
          <p:nvPr/>
        </p:nvSpPr>
        <p:spPr bwMode="auto">
          <a:xfrm>
            <a:off x="191553" y="3717032"/>
            <a:ext cx="4035425" cy="1000125"/>
          </a:xfrm>
          <a:custGeom>
            <a:avLst/>
            <a:gdLst>
              <a:gd name="T0" fmla="*/ 413873 w 3571875"/>
              <a:gd name="T1" fmla="*/ 0 h 785813"/>
              <a:gd name="T2" fmla="*/ 11287180 w 3571875"/>
              <a:gd name="T3" fmla="*/ 0 h 785813"/>
              <a:gd name="T4" fmla="*/ 11287180 w 3571875"/>
              <a:gd name="T5" fmla="*/ 0 h 785813"/>
              <a:gd name="T6" fmla="*/ 11287180 w 3571875"/>
              <a:gd name="T7" fmla="*/ 7302813 h 785813"/>
              <a:gd name="T8" fmla="*/ 10873311 w 3571875"/>
              <a:gd name="T9" fmla="*/ 8763399 h 785813"/>
              <a:gd name="T10" fmla="*/ 0 w 3571875"/>
              <a:gd name="T11" fmla="*/ 8763399 h 785813"/>
              <a:gd name="T12" fmla="*/ 0 w 3571875"/>
              <a:gd name="T13" fmla="*/ 8763399 h 785813"/>
              <a:gd name="T14" fmla="*/ 0 w 3571875"/>
              <a:gd name="T15" fmla="*/ 1460585 h 785813"/>
              <a:gd name="T16" fmla="*/ 413873 w 3571875"/>
              <a:gd name="T17" fmla="*/ 0 h 7858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571875"/>
              <a:gd name="T28" fmla="*/ 0 h 785813"/>
              <a:gd name="T29" fmla="*/ 3571875 w 3571875"/>
              <a:gd name="T30" fmla="*/ 785813 h 7858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571875" h="785813">
                <a:moveTo>
                  <a:pt x="130971" y="0"/>
                </a:moveTo>
                <a:lnTo>
                  <a:pt x="3571875" y="0"/>
                </a:lnTo>
                <a:lnTo>
                  <a:pt x="3571875" y="654842"/>
                </a:lnTo>
                <a:cubicBezTo>
                  <a:pt x="3571875" y="727175"/>
                  <a:pt x="3513237" y="785813"/>
                  <a:pt x="3440904" y="785813"/>
                </a:cubicBezTo>
                <a:lnTo>
                  <a:pt x="0" y="785813"/>
                </a:lnTo>
                <a:lnTo>
                  <a:pt x="0" y="130971"/>
                </a:lnTo>
                <a:cubicBezTo>
                  <a:pt x="0" y="58638"/>
                  <a:pt x="58638" y="0"/>
                  <a:pt x="130971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17375E">
                <a:alpha val="7294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3" name="Freeform 13"/>
          <p:cNvSpPr>
            <a:spLocks noChangeArrowheads="1"/>
          </p:cNvSpPr>
          <p:nvPr/>
        </p:nvSpPr>
        <p:spPr bwMode="auto">
          <a:xfrm>
            <a:off x="4932040" y="1844824"/>
            <a:ext cx="4035425" cy="804540"/>
          </a:xfrm>
          <a:custGeom>
            <a:avLst/>
            <a:gdLst>
              <a:gd name="T0" fmla="*/ 451497 w 3571875"/>
              <a:gd name="T1" fmla="*/ 0 h 857250"/>
              <a:gd name="T2" fmla="*/ 11287180 w 3571875"/>
              <a:gd name="T3" fmla="*/ 0 h 857250"/>
              <a:gd name="T4" fmla="*/ 11287180 w 3571875"/>
              <a:gd name="T5" fmla="*/ 0 h 857250"/>
              <a:gd name="T6" fmla="*/ 11287180 w 3571875"/>
              <a:gd name="T7" fmla="*/ 299258 h 857250"/>
              <a:gd name="T8" fmla="*/ 10835676 w 3571875"/>
              <a:gd name="T9" fmla="*/ 359110 h 857250"/>
              <a:gd name="T10" fmla="*/ 0 w 3571875"/>
              <a:gd name="T11" fmla="*/ 359110 h 857250"/>
              <a:gd name="T12" fmla="*/ 0 w 3571875"/>
              <a:gd name="T13" fmla="*/ 359110 h 857250"/>
              <a:gd name="T14" fmla="*/ 0 w 3571875"/>
              <a:gd name="T15" fmla="*/ 59853 h 857250"/>
              <a:gd name="T16" fmla="*/ 451497 w 3571875"/>
              <a:gd name="T17" fmla="*/ 0 h 857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571875"/>
              <a:gd name="T28" fmla="*/ 0 h 857250"/>
              <a:gd name="T29" fmla="*/ 3571875 w 3571875"/>
              <a:gd name="T30" fmla="*/ 857250 h 8572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571875" h="857250">
                <a:moveTo>
                  <a:pt x="142878" y="0"/>
                </a:moveTo>
                <a:lnTo>
                  <a:pt x="3571875" y="0"/>
                </a:lnTo>
                <a:lnTo>
                  <a:pt x="3571875" y="714372"/>
                </a:lnTo>
                <a:cubicBezTo>
                  <a:pt x="3571875" y="793281"/>
                  <a:pt x="3507906" y="857250"/>
                  <a:pt x="3428997" y="857250"/>
                </a:cubicBezTo>
                <a:lnTo>
                  <a:pt x="0" y="857250"/>
                </a:lnTo>
                <a:lnTo>
                  <a:pt x="0" y="142878"/>
                </a:lnTo>
                <a:cubicBezTo>
                  <a:pt x="0" y="63969"/>
                  <a:pt x="63969" y="0"/>
                  <a:pt x="142878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17375E">
                <a:alpha val="7294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4" name="Text Box 14"/>
          <p:cNvSpPr txBox="1">
            <a:spLocks noChangeArrowheads="1"/>
          </p:cNvSpPr>
          <p:nvPr/>
        </p:nvSpPr>
        <p:spPr bwMode="auto">
          <a:xfrm>
            <a:off x="335569" y="3717032"/>
            <a:ext cx="3892549" cy="101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ts val="1800"/>
              </a:lnSpc>
              <a:buClrTx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</a:rPr>
              <a:t>     подготовлено </a:t>
            </a:r>
            <a:r>
              <a:rPr lang="ru-RU" altLang="ru-RU" sz="1400" b="1" dirty="0">
                <a:solidFill>
                  <a:srgbClr val="0070C0"/>
                </a:solidFill>
              </a:rPr>
              <a:t>1211</a:t>
            </a:r>
            <a:r>
              <a:rPr lang="ru-RU" altLang="ru-RU" sz="1400" dirty="0">
                <a:solidFill>
                  <a:srgbClr val="0070C0"/>
                </a:solidFill>
              </a:rPr>
              <a:t> </a:t>
            </a:r>
            <a:r>
              <a:rPr lang="ru-RU" altLang="ru-RU" sz="1400" dirty="0" err="1">
                <a:solidFill>
                  <a:srgbClr val="000000"/>
                </a:solidFill>
              </a:rPr>
              <a:t>информповодов</a:t>
            </a:r>
            <a:r>
              <a:rPr lang="ru-RU" altLang="ru-RU" sz="1400" dirty="0">
                <a:solidFill>
                  <a:srgbClr val="000000"/>
                </a:solidFill>
              </a:rPr>
              <a:t>:</a:t>
            </a:r>
            <a:endParaRPr lang="en-US" altLang="ru-RU" sz="1400" dirty="0">
              <a:solidFill>
                <a:srgbClr val="000000"/>
              </a:solidFill>
            </a:endParaRPr>
          </a:p>
          <a:p>
            <a:pPr eaLnBrk="1" hangingPunct="1">
              <a:lnSpc>
                <a:spcPts val="1800"/>
              </a:lnSpc>
              <a:buClrTx/>
              <a:buFontTx/>
              <a:buNone/>
            </a:pPr>
            <a:r>
              <a:rPr lang="ru-RU" altLang="ru-RU" sz="1400" b="1" dirty="0">
                <a:solidFill>
                  <a:srgbClr val="0070C0"/>
                </a:solidFill>
              </a:rPr>
              <a:t>61 </a:t>
            </a:r>
            <a:r>
              <a:rPr lang="ru-RU" altLang="ru-RU" sz="1400" dirty="0">
                <a:solidFill>
                  <a:srgbClr val="000000"/>
                </a:solidFill>
              </a:rPr>
              <a:t>видео сюжетов, </a:t>
            </a:r>
            <a:r>
              <a:rPr lang="ru-RU" altLang="ru-RU" sz="1400" b="1" dirty="0">
                <a:solidFill>
                  <a:srgbClr val="0070C0"/>
                </a:solidFill>
              </a:rPr>
              <a:t>5</a:t>
            </a:r>
            <a:r>
              <a:rPr lang="ru-RU" altLang="ru-RU" sz="1400" dirty="0">
                <a:solidFill>
                  <a:srgbClr val="000000"/>
                </a:solidFill>
              </a:rPr>
              <a:t> </a:t>
            </a:r>
            <a:r>
              <a:rPr lang="en-US" altLang="ru-RU" sz="1400" dirty="0">
                <a:solidFill>
                  <a:srgbClr val="000000"/>
                </a:solidFill>
              </a:rPr>
              <a:t>р</a:t>
            </a:r>
            <a:r>
              <a:rPr lang="ru-RU" altLang="ru-RU" sz="1400" dirty="0" err="1">
                <a:solidFill>
                  <a:srgbClr val="000000"/>
                </a:solidFill>
              </a:rPr>
              <a:t>адиокомментариев</a:t>
            </a:r>
            <a:r>
              <a:rPr lang="en-US" altLang="ru-RU" sz="1400" dirty="0">
                <a:solidFill>
                  <a:srgbClr val="000000"/>
                </a:solidFill>
              </a:rPr>
              <a:t>,</a:t>
            </a:r>
            <a:r>
              <a:rPr lang="ru-RU" altLang="ru-RU" sz="1400" dirty="0">
                <a:solidFill>
                  <a:srgbClr val="000000"/>
                </a:solidFill>
              </a:rPr>
              <a:t> </a:t>
            </a:r>
            <a:r>
              <a:rPr lang="ru-RU" altLang="ru-RU" sz="1400" b="1" dirty="0">
                <a:solidFill>
                  <a:srgbClr val="0070C0"/>
                </a:solidFill>
              </a:rPr>
              <a:t>50</a:t>
            </a:r>
            <a:r>
              <a:rPr lang="ru-RU" altLang="ru-RU" sz="1400" dirty="0">
                <a:solidFill>
                  <a:srgbClr val="000000"/>
                </a:solidFill>
              </a:rPr>
              <a:t> видеокомментариев, </a:t>
            </a:r>
            <a:r>
              <a:rPr lang="ru-RU" altLang="ru-RU" sz="1400" b="1" dirty="0">
                <a:solidFill>
                  <a:srgbClr val="0070C0"/>
                </a:solidFill>
              </a:rPr>
              <a:t>3</a:t>
            </a:r>
            <a:r>
              <a:rPr lang="ru-RU" altLang="ru-RU" sz="1400" dirty="0">
                <a:solidFill>
                  <a:srgbClr val="000000"/>
                </a:solidFill>
              </a:rPr>
              <a:t> видео-интервью, </a:t>
            </a:r>
            <a:r>
              <a:rPr lang="en-US" altLang="ru-RU" sz="1400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ts val="1800"/>
              </a:lnSpc>
              <a:buClrTx/>
              <a:buFontTx/>
              <a:buNone/>
            </a:pPr>
            <a:r>
              <a:rPr lang="ru-RU" altLang="ru-RU" sz="1400" b="1" dirty="0">
                <a:solidFill>
                  <a:srgbClr val="0070C0"/>
                </a:solidFill>
              </a:rPr>
              <a:t>10 </a:t>
            </a:r>
            <a:r>
              <a:rPr lang="ru-RU" altLang="ru-RU" sz="1400" dirty="0">
                <a:solidFill>
                  <a:srgbClr val="000000"/>
                </a:solidFill>
              </a:rPr>
              <a:t>прямых эфиров</a:t>
            </a:r>
            <a:r>
              <a:rPr lang="en-US" altLang="ru-RU" sz="1400" dirty="0">
                <a:solidFill>
                  <a:srgbClr val="000000"/>
                </a:solidFill>
              </a:rPr>
              <a:t> 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3085" name="Text Box 15"/>
          <p:cNvSpPr txBox="1">
            <a:spLocks noChangeArrowheads="1"/>
          </p:cNvSpPr>
          <p:nvPr/>
        </p:nvSpPr>
        <p:spPr bwMode="auto">
          <a:xfrm>
            <a:off x="5220072" y="1844824"/>
            <a:ext cx="3741367" cy="82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ts val="1900"/>
              </a:lnSpc>
              <a:buClrTx/>
            </a:pPr>
            <a:r>
              <a:rPr lang="ru-RU" alt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Выполнена расчистка русла р. </a:t>
            </a:r>
            <a:r>
              <a:rPr lang="ru-RU" altLang="ru-RU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Хлыновки</a:t>
            </a:r>
            <a:r>
              <a:rPr lang="ru-RU" alt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ts val="1900"/>
              </a:lnSpc>
              <a:buClrTx/>
            </a:pPr>
            <a:r>
              <a:rPr lang="ru-RU" alt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г. Кирове протяженностью 7 км</a:t>
            </a:r>
          </a:p>
          <a:p>
            <a:pPr eaLnBrk="1" hangingPunct="1">
              <a:lnSpc>
                <a:spcPts val="1900"/>
              </a:lnSpc>
              <a:buClrTx/>
            </a:pPr>
            <a:r>
              <a:rPr lang="ru-RU" alt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Объем субвенций</a:t>
            </a:r>
            <a:r>
              <a:rPr lang="en-US" alt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2,45</a:t>
            </a:r>
            <a:r>
              <a:rPr lang="ru-RU" alt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млн. рублей</a:t>
            </a:r>
          </a:p>
        </p:txBody>
      </p:sp>
      <p:sp>
        <p:nvSpPr>
          <p:cNvPr id="3086" name="Text Box 16"/>
          <p:cNvSpPr txBox="1">
            <a:spLocks noChangeArrowheads="1"/>
          </p:cNvSpPr>
          <p:nvPr/>
        </p:nvSpPr>
        <p:spPr bwMode="auto">
          <a:xfrm>
            <a:off x="144463" y="142875"/>
            <a:ext cx="88566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000" b="1" dirty="0">
                <a:solidFill>
                  <a:srgbClr val="17375E"/>
                </a:solidFill>
                <a:latin typeface="Calibri" pitchFamily="32" charset="0"/>
              </a:rPr>
              <a:t>Основные результаты реализации государственной программы в 2023 году</a:t>
            </a:r>
          </a:p>
        </p:txBody>
      </p:sp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4535363" y="5420684"/>
            <a:ext cx="4429125" cy="124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indent="-184150">
              <a:lnSpc>
                <a:spcPts val="1800"/>
              </a:lnSpc>
              <a:buClrTx/>
              <a:buFontTx/>
              <a:buNone/>
              <a:tabLst>
                <a:tab pos="18573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  <a:t>	проведено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  <a:cs typeface="Times New Roman" pitchFamily="16" charset="0"/>
              </a:rPr>
              <a:t>3 </a:t>
            </a: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  <a:t>внеплановых проверки, возбуждено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  <a:cs typeface="Times New Roman" pitchFamily="16" charset="0"/>
              </a:rPr>
              <a:t>72</a:t>
            </a: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  <a:t> дела об административных  правонарушениях, рассмотрено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  <a:cs typeface="Times New Roman" pitchFamily="16" charset="0"/>
              </a:rPr>
              <a:t>286</a:t>
            </a:r>
            <a:r>
              <a:rPr lang="ru-RU" altLang="ru-RU" sz="1600" dirty="0">
                <a:solidFill>
                  <a:srgbClr val="0070C0"/>
                </a:solidFill>
                <a:latin typeface="Calibri" pitchFamily="32" charset="0"/>
                <a:cs typeface="Times New Roman" pitchFamily="16" charset="0"/>
              </a:rPr>
              <a:t> </a:t>
            </a: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  <a:t>протоколов, наложено штрафов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  <a:cs typeface="Times New Roman" pitchFamily="16" charset="0"/>
              </a:rPr>
              <a:t>902</a:t>
            </a:r>
            <a:r>
              <a:rPr lang="ru-RU" altLang="ru-RU" sz="1600" dirty="0">
                <a:solidFill>
                  <a:srgbClr val="0070C0"/>
                </a:solidFill>
                <a:latin typeface="Calibri" pitchFamily="32" charset="0"/>
                <a:cs typeface="Times New Roman" pitchFamily="16" charset="0"/>
              </a:rPr>
              <a:t> </a:t>
            </a: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  <a:t>тыс.руб., взыскано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  <a:cs typeface="Times New Roman" pitchFamily="16" charset="0"/>
              </a:rPr>
              <a:t>3104</a:t>
            </a: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  <a:t> тыс.руб.</a:t>
            </a:r>
          </a:p>
        </p:txBody>
      </p:sp>
      <p:sp>
        <p:nvSpPr>
          <p:cNvPr id="10259" name="Oval 18"/>
          <p:cNvSpPr>
            <a:spLocks noChangeArrowheads="1"/>
          </p:cNvSpPr>
          <p:nvPr/>
        </p:nvSpPr>
        <p:spPr bwMode="auto">
          <a:xfrm>
            <a:off x="4392488" y="5420684"/>
            <a:ext cx="287337" cy="287338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sp>
        <p:nvSpPr>
          <p:cNvPr id="3089" name="Freeform 21"/>
          <p:cNvSpPr>
            <a:spLocks noChangeArrowheads="1"/>
          </p:cNvSpPr>
          <p:nvPr/>
        </p:nvSpPr>
        <p:spPr bwMode="auto">
          <a:xfrm>
            <a:off x="4932040" y="2780928"/>
            <a:ext cx="4035425" cy="784830"/>
          </a:xfrm>
          <a:custGeom>
            <a:avLst/>
            <a:gdLst>
              <a:gd name="T0" fmla="*/ 526747 w 3571875"/>
              <a:gd name="T1" fmla="*/ 0 h 1000125"/>
              <a:gd name="T2" fmla="*/ 11287180 w 3571875"/>
              <a:gd name="T3" fmla="*/ 0 h 1000125"/>
              <a:gd name="T4" fmla="*/ 11287180 w 3571875"/>
              <a:gd name="T5" fmla="*/ 0 h 1000125"/>
              <a:gd name="T6" fmla="*/ 11287180 w 3571875"/>
              <a:gd name="T7" fmla="*/ 522056 h 1000125"/>
              <a:gd name="T8" fmla="*/ 10760424 w 3571875"/>
              <a:gd name="T9" fmla="*/ 626471 h 1000125"/>
              <a:gd name="T10" fmla="*/ 0 w 3571875"/>
              <a:gd name="T11" fmla="*/ 626471 h 1000125"/>
              <a:gd name="T12" fmla="*/ 0 w 3571875"/>
              <a:gd name="T13" fmla="*/ 626471 h 1000125"/>
              <a:gd name="T14" fmla="*/ 0 w 3571875"/>
              <a:gd name="T15" fmla="*/ 104413 h 1000125"/>
              <a:gd name="T16" fmla="*/ 526747 w 3571875"/>
              <a:gd name="T17" fmla="*/ 0 h 1000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571875"/>
              <a:gd name="T28" fmla="*/ 0 h 1000125"/>
              <a:gd name="T29" fmla="*/ 3571875 w 3571875"/>
              <a:gd name="T30" fmla="*/ 1000125 h 1000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571875" h="1000125">
                <a:moveTo>
                  <a:pt x="166691" y="0"/>
                </a:moveTo>
                <a:lnTo>
                  <a:pt x="3571875" y="0"/>
                </a:lnTo>
                <a:lnTo>
                  <a:pt x="3571875" y="833434"/>
                </a:lnTo>
                <a:cubicBezTo>
                  <a:pt x="3571875" y="925495"/>
                  <a:pt x="3497245" y="1000125"/>
                  <a:pt x="3405184" y="1000125"/>
                </a:cubicBezTo>
                <a:lnTo>
                  <a:pt x="0" y="1000125"/>
                </a:lnTo>
                <a:lnTo>
                  <a:pt x="0" y="166691"/>
                </a:lnTo>
                <a:cubicBezTo>
                  <a:pt x="0" y="74630"/>
                  <a:pt x="74630" y="0"/>
                  <a:pt x="166691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17375E">
                <a:alpha val="7294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4" name="Oval 23"/>
          <p:cNvSpPr>
            <a:spLocks noChangeArrowheads="1"/>
          </p:cNvSpPr>
          <p:nvPr/>
        </p:nvSpPr>
        <p:spPr bwMode="auto">
          <a:xfrm>
            <a:off x="4929188" y="1844824"/>
            <a:ext cx="290512" cy="287338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sp>
        <p:nvSpPr>
          <p:cNvPr id="10265" name="Oval 24"/>
          <p:cNvSpPr>
            <a:spLocks noChangeArrowheads="1"/>
          </p:cNvSpPr>
          <p:nvPr/>
        </p:nvSpPr>
        <p:spPr bwMode="auto">
          <a:xfrm>
            <a:off x="188701" y="3717727"/>
            <a:ext cx="290512" cy="287337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sp>
        <p:nvSpPr>
          <p:cNvPr id="10266" name="Oval 25"/>
          <p:cNvSpPr>
            <a:spLocks noChangeArrowheads="1"/>
          </p:cNvSpPr>
          <p:nvPr/>
        </p:nvSpPr>
        <p:spPr bwMode="auto">
          <a:xfrm>
            <a:off x="4929188" y="2780928"/>
            <a:ext cx="290512" cy="287338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sp>
        <p:nvSpPr>
          <p:cNvPr id="3093" name="Freeform 26"/>
          <p:cNvSpPr>
            <a:spLocks noChangeArrowheads="1"/>
          </p:cNvSpPr>
          <p:nvPr/>
        </p:nvSpPr>
        <p:spPr bwMode="auto">
          <a:xfrm>
            <a:off x="195314" y="5711915"/>
            <a:ext cx="4035425" cy="957445"/>
          </a:xfrm>
          <a:custGeom>
            <a:avLst/>
            <a:gdLst>
              <a:gd name="T0" fmla="*/ 2249095 w 3571875"/>
              <a:gd name="T1" fmla="*/ 0 h 1143000"/>
              <a:gd name="T2" fmla="*/ 42169620 w 3571875"/>
              <a:gd name="T3" fmla="*/ 0 h 1143000"/>
              <a:gd name="T4" fmla="*/ 42169620 w 3571875"/>
              <a:gd name="T5" fmla="*/ 0 h 1143000"/>
              <a:gd name="T6" fmla="*/ 42169620 w 3571875"/>
              <a:gd name="T7" fmla="*/ 37872 h 1143000"/>
              <a:gd name="T8" fmla="*/ 39920507 w 3571875"/>
              <a:gd name="T9" fmla="*/ 45447 h 1143000"/>
              <a:gd name="T10" fmla="*/ 0 w 3571875"/>
              <a:gd name="T11" fmla="*/ 45447 h 1143000"/>
              <a:gd name="T12" fmla="*/ 0 w 3571875"/>
              <a:gd name="T13" fmla="*/ 45447 h 1143000"/>
              <a:gd name="T14" fmla="*/ 0 w 3571875"/>
              <a:gd name="T15" fmla="*/ 7575 h 1143000"/>
              <a:gd name="T16" fmla="*/ 2249095 w 3571875"/>
              <a:gd name="T17" fmla="*/ 0 h 1143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571875"/>
              <a:gd name="T28" fmla="*/ 0 h 1143000"/>
              <a:gd name="T29" fmla="*/ 3571875 w 3571875"/>
              <a:gd name="T30" fmla="*/ 1143000 h 1143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571875" h="1143000">
                <a:moveTo>
                  <a:pt x="190504" y="0"/>
                </a:moveTo>
                <a:lnTo>
                  <a:pt x="3571875" y="0"/>
                </a:lnTo>
                <a:lnTo>
                  <a:pt x="3571875" y="952496"/>
                </a:lnTo>
                <a:cubicBezTo>
                  <a:pt x="3571875" y="1057708"/>
                  <a:pt x="3486583" y="1143000"/>
                  <a:pt x="3381371" y="1143000"/>
                </a:cubicBezTo>
                <a:lnTo>
                  <a:pt x="0" y="1143000"/>
                </a:lnTo>
                <a:lnTo>
                  <a:pt x="0" y="190504"/>
                </a:lnTo>
                <a:cubicBezTo>
                  <a:pt x="0" y="85292"/>
                  <a:pt x="85292" y="0"/>
                  <a:pt x="190504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17375E">
                <a:alpha val="7294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4" name="Text Box 27"/>
          <p:cNvSpPr txBox="1">
            <a:spLocks noChangeArrowheads="1"/>
          </p:cNvSpPr>
          <p:nvPr/>
        </p:nvSpPr>
        <p:spPr bwMode="auto">
          <a:xfrm>
            <a:off x="479213" y="5672228"/>
            <a:ext cx="3772251" cy="106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ts val="1900"/>
              </a:lnSpc>
              <a:buClrTx/>
            </a:pP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путем проведения  </a:t>
            </a:r>
            <a:r>
              <a:rPr lang="ru-RU" altLang="ru-RU" sz="1600" b="1" dirty="0">
                <a:solidFill>
                  <a:srgbClr val="0070C0"/>
                </a:solidFill>
                <a:latin typeface="Calibri" pitchFamily="32" charset="0"/>
              </a:rPr>
              <a:t>280</a:t>
            </a: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 контрольно-рейдовых мероприятий обеспечена охрана территории государственных природных заказников </a:t>
            </a:r>
          </a:p>
        </p:txBody>
      </p:sp>
      <p:sp>
        <p:nvSpPr>
          <p:cNvPr id="10269" name="Oval 28"/>
          <p:cNvSpPr>
            <a:spLocks noChangeArrowheads="1"/>
          </p:cNvSpPr>
          <p:nvPr/>
        </p:nvSpPr>
        <p:spPr bwMode="auto">
          <a:xfrm>
            <a:off x="195314" y="5711916"/>
            <a:ext cx="287337" cy="287338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sp>
        <p:nvSpPr>
          <p:cNvPr id="3096" name="Прямоугольник 29"/>
          <p:cNvSpPr>
            <a:spLocks noChangeArrowheads="1"/>
          </p:cNvSpPr>
          <p:nvPr/>
        </p:nvSpPr>
        <p:spPr bwMode="auto">
          <a:xfrm>
            <a:off x="5219700" y="2780928"/>
            <a:ext cx="374744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-7938" eaLnBrk="0" hangingPunct="0">
              <a:lnSpc>
                <a:spcPts val="1800"/>
              </a:lnSpc>
              <a:buClr>
                <a:schemeClr val="accent1"/>
              </a:buClr>
              <a:buSzPct val="76000"/>
            </a:pPr>
            <a:r>
              <a:rPr lang="ru-RU" sz="1400" dirty="0">
                <a:solidFill>
                  <a:schemeClr val="tx1"/>
                </a:solidFill>
              </a:rPr>
              <a:t>определены границы </a:t>
            </a:r>
            <a:r>
              <a:rPr lang="ru-RU" sz="1400" b="1" dirty="0">
                <a:solidFill>
                  <a:srgbClr val="0070C0"/>
                </a:solidFill>
              </a:rPr>
              <a:t>17</a:t>
            </a:r>
            <a:r>
              <a:rPr lang="ru-RU" sz="1400" dirty="0">
                <a:solidFill>
                  <a:schemeClr val="tx1"/>
                </a:solidFill>
              </a:rPr>
              <a:t> водных объектов общей протяженностью </a:t>
            </a:r>
            <a:r>
              <a:rPr lang="ru-RU" sz="1400" b="1" dirty="0">
                <a:solidFill>
                  <a:srgbClr val="0070C0"/>
                </a:solidFill>
              </a:rPr>
              <a:t>1,3 </a:t>
            </a:r>
            <a:r>
              <a:rPr lang="ru-RU" sz="1400" dirty="0">
                <a:solidFill>
                  <a:schemeClr val="tx1"/>
                </a:solidFill>
              </a:rPr>
              <a:t>тыс. км.</a:t>
            </a:r>
          </a:p>
          <a:p>
            <a:pPr indent="-7938" eaLnBrk="0" hangingPunct="0">
              <a:lnSpc>
                <a:spcPts val="1800"/>
              </a:lnSpc>
              <a:buClr>
                <a:schemeClr val="accent1"/>
              </a:buClr>
              <a:buSzPct val="76000"/>
            </a:pPr>
            <a:r>
              <a:rPr lang="ru-RU" sz="1400" dirty="0">
                <a:solidFill>
                  <a:schemeClr val="tx1"/>
                </a:solidFill>
              </a:rPr>
              <a:t>Объем субвенций </a:t>
            </a:r>
            <a:r>
              <a:rPr lang="ru-RU" sz="1400" b="1" dirty="0">
                <a:solidFill>
                  <a:srgbClr val="0070C0"/>
                </a:solidFill>
              </a:rPr>
              <a:t>2,5 </a:t>
            </a:r>
            <a:r>
              <a:rPr lang="ru-RU" sz="1400" dirty="0">
                <a:solidFill>
                  <a:schemeClr val="tx1"/>
                </a:solidFill>
              </a:rPr>
              <a:t>млн. рублей</a:t>
            </a:r>
          </a:p>
        </p:txBody>
      </p:sp>
      <p:sp>
        <p:nvSpPr>
          <p:cNvPr id="3098" name="Text Box 6"/>
          <p:cNvSpPr txBox="1">
            <a:spLocks noChangeArrowheads="1"/>
          </p:cNvSpPr>
          <p:nvPr/>
        </p:nvSpPr>
        <p:spPr bwMode="auto">
          <a:xfrm>
            <a:off x="107950" y="743967"/>
            <a:ext cx="9350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b="1">
                <a:solidFill>
                  <a:srgbClr val="17375E"/>
                </a:solidFill>
                <a:latin typeface="Calibri" pitchFamily="32" charset="0"/>
              </a:rPr>
              <a:t>Цель</a:t>
            </a:r>
          </a:p>
        </p:txBody>
      </p:sp>
      <p:sp>
        <p:nvSpPr>
          <p:cNvPr id="3099" name="Text Box 7"/>
          <p:cNvSpPr txBox="1">
            <a:spLocks noChangeArrowheads="1"/>
          </p:cNvSpPr>
          <p:nvPr/>
        </p:nvSpPr>
        <p:spPr bwMode="auto">
          <a:xfrm>
            <a:off x="107950" y="1334666"/>
            <a:ext cx="12954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b="1">
                <a:solidFill>
                  <a:srgbClr val="17375E"/>
                </a:solidFill>
                <a:latin typeface="Calibri" pitchFamily="32" charset="0"/>
              </a:rPr>
              <a:t>Задача</a:t>
            </a:r>
          </a:p>
        </p:txBody>
      </p:sp>
      <p:sp>
        <p:nvSpPr>
          <p:cNvPr id="3100" name="Line 8"/>
          <p:cNvSpPr>
            <a:spLocks noChangeShapeType="1"/>
          </p:cNvSpPr>
          <p:nvPr/>
        </p:nvSpPr>
        <p:spPr bwMode="auto">
          <a:xfrm>
            <a:off x="214313" y="1142430"/>
            <a:ext cx="720725" cy="3175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1" name="Line 9"/>
          <p:cNvSpPr>
            <a:spLocks noChangeShapeType="1"/>
          </p:cNvSpPr>
          <p:nvPr/>
        </p:nvSpPr>
        <p:spPr bwMode="auto">
          <a:xfrm>
            <a:off x="142875" y="1725191"/>
            <a:ext cx="865188" cy="1587"/>
          </a:xfrm>
          <a:prstGeom prst="line">
            <a:avLst/>
          </a:prstGeom>
          <a:noFill/>
          <a:ln w="9360" cap="sq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111124" y="1772816"/>
            <a:ext cx="4675189" cy="3385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ctr" eaLnBrk="1" hangingPunct="1">
              <a:defRPr sz="1400" b="1">
                <a:solidFill>
                  <a:srgbClr val="0070C0"/>
                </a:solidFill>
              </a:defRPr>
            </a:lvl1pPr>
          </a:lstStyle>
          <a:p>
            <a:r>
              <a:rPr lang="ru-RU" altLang="ru-RU" sz="1600" dirty="0"/>
              <a:t>Экологическое образование и просвещение</a:t>
            </a:r>
          </a:p>
        </p:txBody>
      </p:sp>
      <p:pic>
        <p:nvPicPr>
          <p:cNvPr id="35" name="Picture 2" descr="\\server2\Водный отдел\2023\Расчистка Хлыновки\Расчистка Хлыновки фотогр\После\FONS0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6563" y="3638068"/>
            <a:ext cx="2185864" cy="1639398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/>
          <a:srcRect l="3884" t="2739" r="4834" b="23311"/>
          <a:stretch>
            <a:fillRect/>
          </a:stretch>
        </p:blipFill>
        <p:spPr bwMode="auto">
          <a:xfrm>
            <a:off x="6553576" y="3629342"/>
            <a:ext cx="2407863" cy="1639397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E880B6C-2F28-1812-699D-74840D22CC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15132"/>
          <a:stretch/>
        </p:blipFill>
        <p:spPr>
          <a:xfrm>
            <a:off x="207923" y="2118789"/>
            <a:ext cx="2122856" cy="1480267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225001-0A74-108A-5256-FB1E3F63120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4923" y="2109523"/>
            <a:ext cx="2310110" cy="1480268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5" name="Freeform 21">
            <a:extLst>
              <a:ext uri="{FF2B5EF4-FFF2-40B4-BE49-F238E27FC236}">
                <a16:creationId xmlns:a16="http://schemas.microsoft.com/office/drawing/2014/main" id="{49DB74F2-A193-7BAD-130A-5335F2E86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553" y="4818222"/>
            <a:ext cx="4035425" cy="784830"/>
          </a:xfrm>
          <a:custGeom>
            <a:avLst/>
            <a:gdLst>
              <a:gd name="T0" fmla="*/ 526747 w 3571875"/>
              <a:gd name="T1" fmla="*/ 0 h 1000125"/>
              <a:gd name="T2" fmla="*/ 11287180 w 3571875"/>
              <a:gd name="T3" fmla="*/ 0 h 1000125"/>
              <a:gd name="T4" fmla="*/ 11287180 w 3571875"/>
              <a:gd name="T5" fmla="*/ 0 h 1000125"/>
              <a:gd name="T6" fmla="*/ 11287180 w 3571875"/>
              <a:gd name="T7" fmla="*/ 522056 h 1000125"/>
              <a:gd name="T8" fmla="*/ 10760424 w 3571875"/>
              <a:gd name="T9" fmla="*/ 626471 h 1000125"/>
              <a:gd name="T10" fmla="*/ 0 w 3571875"/>
              <a:gd name="T11" fmla="*/ 626471 h 1000125"/>
              <a:gd name="T12" fmla="*/ 0 w 3571875"/>
              <a:gd name="T13" fmla="*/ 626471 h 1000125"/>
              <a:gd name="T14" fmla="*/ 0 w 3571875"/>
              <a:gd name="T15" fmla="*/ 104413 h 1000125"/>
              <a:gd name="T16" fmla="*/ 526747 w 3571875"/>
              <a:gd name="T17" fmla="*/ 0 h 1000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571875"/>
              <a:gd name="T28" fmla="*/ 0 h 1000125"/>
              <a:gd name="T29" fmla="*/ 3571875 w 3571875"/>
              <a:gd name="T30" fmla="*/ 1000125 h 1000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571875" h="1000125">
                <a:moveTo>
                  <a:pt x="166691" y="0"/>
                </a:moveTo>
                <a:lnTo>
                  <a:pt x="3571875" y="0"/>
                </a:lnTo>
                <a:lnTo>
                  <a:pt x="3571875" y="833434"/>
                </a:lnTo>
                <a:cubicBezTo>
                  <a:pt x="3571875" y="925495"/>
                  <a:pt x="3497245" y="1000125"/>
                  <a:pt x="3405184" y="1000125"/>
                </a:cubicBezTo>
                <a:lnTo>
                  <a:pt x="0" y="1000125"/>
                </a:lnTo>
                <a:lnTo>
                  <a:pt x="0" y="166691"/>
                </a:lnTo>
                <a:cubicBezTo>
                  <a:pt x="0" y="74630"/>
                  <a:pt x="74630" y="0"/>
                  <a:pt x="166691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17375E">
                <a:alpha val="7294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Oval 25">
            <a:extLst>
              <a:ext uri="{FF2B5EF4-FFF2-40B4-BE49-F238E27FC236}">
                <a16:creationId xmlns:a16="http://schemas.microsoft.com/office/drawing/2014/main" id="{D6D9188C-B8BA-D6C1-7DAE-F6B7FA37D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01" y="4818222"/>
            <a:ext cx="290512" cy="287338"/>
          </a:xfrm>
          <a:prstGeom prst="ellipse">
            <a:avLst/>
          </a:prstGeom>
          <a:solidFill>
            <a:srgbClr val="376092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432000" tIns="108000" rIns="90000" bIns="46800" anchor="ctr"/>
          <a:lstStyle/>
          <a:p>
            <a:pPr marL="569913" indent="-569913" algn="ctr">
              <a:buClr>
                <a:srgbClr val="FFFFFF"/>
              </a:buClr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  <a:tab pos="10628313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2" charset="0"/>
                <a:cs typeface="Arial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41F612-D344-699B-F889-A4C2C499F3B3}"/>
              </a:ext>
            </a:extLst>
          </p:cNvPr>
          <p:cNvSpPr txBox="1"/>
          <p:nvPr/>
        </p:nvSpPr>
        <p:spPr>
          <a:xfrm>
            <a:off x="508634" y="4790276"/>
            <a:ext cx="359995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</a:rPr>
              <a:t>проведено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</a:rPr>
              <a:t>6743 </a:t>
            </a:r>
            <a:r>
              <a:rPr lang="ru-RU" sz="1400" dirty="0">
                <a:solidFill>
                  <a:srgbClr val="000000"/>
                </a:solidFill>
              </a:rPr>
              <a:t>субботника</a:t>
            </a:r>
          </a:p>
          <a:p>
            <a:r>
              <a:rPr lang="ru-RU" sz="1400" dirty="0">
                <a:solidFill>
                  <a:srgbClr val="000000"/>
                </a:solidFill>
              </a:rPr>
              <a:t>вывезено более </a:t>
            </a:r>
            <a:r>
              <a:rPr lang="ru-RU" sz="1400" b="1" dirty="0">
                <a:solidFill>
                  <a:srgbClr val="0070C0"/>
                </a:solidFill>
              </a:rPr>
              <a:t>4</a:t>
            </a:r>
            <a:r>
              <a:rPr lang="en-US" sz="1400" b="1" dirty="0">
                <a:solidFill>
                  <a:srgbClr val="0070C0"/>
                </a:solidFill>
              </a:rPr>
              <a:t>,</a:t>
            </a:r>
            <a:r>
              <a:rPr lang="ru-RU" sz="1400" b="1" dirty="0">
                <a:solidFill>
                  <a:srgbClr val="0070C0"/>
                </a:solidFill>
              </a:rPr>
              <a:t>7</a:t>
            </a:r>
            <a:r>
              <a:rPr lang="ru-RU" sz="1400" dirty="0">
                <a:solidFill>
                  <a:srgbClr val="000000"/>
                </a:solidFill>
              </a:rPr>
              <a:t> тыс. т мусора</a:t>
            </a:r>
          </a:p>
          <a:p>
            <a:r>
              <a:rPr lang="ru-RU" sz="1400" dirty="0">
                <a:solidFill>
                  <a:srgbClr val="000000"/>
                </a:solidFill>
              </a:rPr>
              <a:t>высажено </a:t>
            </a:r>
            <a:r>
              <a:rPr lang="ru-RU" sz="1400" b="1" dirty="0">
                <a:solidFill>
                  <a:srgbClr val="0070C0"/>
                </a:solidFill>
              </a:rPr>
              <a:t>17263 </a:t>
            </a:r>
            <a:r>
              <a:rPr lang="ru-RU" sz="1400" dirty="0">
                <a:solidFill>
                  <a:srgbClr val="000000"/>
                </a:solidFill>
              </a:rPr>
              <a:t>деревьев и кустарников </a:t>
            </a:r>
          </a:p>
          <a:p>
            <a:endParaRPr lang="ru-RU" b="1" baseline="30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8909</TotalTime>
  <Words>1229</Words>
  <Application>Microsoft Office PowerPoint</Application>
  <PresentationFormat>Экран (4:3)</PresentationFormat>
  <Paragraphs>240</Paragraphs>
  <Slides>12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Roboto Light</vt:lpstr>
      <vt:lpstr>Times New Roman</vt:lpstr>
      <vt:lpstr>Wingdings</vt:lpstr>
      <vt:lpstr>Тема Office</vt:lpstr>
      <vt:lpstr>1_Тема Office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Babkina</cp:lastModifiedBy>
  <cp:revision>1130</cp:revision>
  <cp:lastPrinted>1601-01-01T00:00:00Z</cp:lastPrinted>
  <dcterms:created xsi:type="dcterms:W3CDTF">2020-09-21T10:46:46Z</dcterms:created>
  <dcterms:modified xsi:type="dcterms:W3CDTF">2024-02-29T11:58:46Z</dcterms:modified>
</cp:coreProperties>
</file>